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32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9A4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7715" y="449727"/>
            <a:ext cx="17530284" cy="8555699"/>
            <a:chOff x="377715" y="449727"/>
            <a:chExt cx="17530284" cy="855569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77715" y="449727"/>
              <a:ext cx="17530284" cy="8173733"/>
              <a:chOff x="377715" y="449727"/>
              <a:chExt cx="17530284" cy="81737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77715" y="449727"/>
                <a:ext cx="17530284" cy="81737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8658605" y="8400963"/>
              <a:ext cx="1181130" cy="604462"/>
              <a:chOff x="8658605" y="8400963"/>
              <a:chExt cx="1181130" cy="60446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658605" y="8400963"/>
                <a:ext cx="1181130" cy="604462"/>
              </a:xfrm>
              <a:prstGeom prst="rect">
                <a:avLst/>
              </a:prstGeom>
            </p:spPr>
          </p:pic>
        </p:grpSp>
      </p:grpSp>
      <p:sp>
        <p:nvSpPr>
          <p:cNvPr id="10" name="Object 10"/>
          <p:cNvSpPr txBox="1"/>
          <p:nvPr/>
        </p:nvSpPr>
        <p:spPr>
          <a:xfrm>
            <a:off x="1124206" y="3432181"/>
            <a:ext cx="16032135" cy="2245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500" kern="0" spc="600" dirty="0">
                <a:solidFill>
                  <a:srgbClr val="BFD1BF"/>
                </a:solidFill>
                <a:latin typeface="Prompt Medium" pitchFamily="34" charset="0"/>
                <a:cs typeface="Prompt Medium" pitchFamily="34" charset="0"/>
              </a:rPr>
              <a:t>협업 커뮤니케이션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3224157" y="6310876"/>
            <a:ext cx="11837398" cy="7142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dirty="0">
                <a:solidFill>
                  <a:srgbClr val="BFD1BF"/>
                </a:solidFill>
                <a:latin typeface="THELuxGoM" pitchFamily="34" charset="0"/>
                <a:cs typeface="THELuxGoM" pitchFamily="34" charset="0"/>
              </a:rPr>
              <a:t>2020311595 박제현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8551240" y="2230458"/>
            <a:ext cx="1182560" cy="1172566"/>
            <a:chOff x="8551240" y="2230458"/>
            <a:chExt cx="1182560" cy="117256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51240" y="2230458"/>
              <a:ext cx="1182560" cy="11725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575" y="552104"/>
            <a:ext cx="14238117" cy="19999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500" dirty="0">
                <a:solidFill>
                  <a:srgbClr val="BFD1BF"/>
                </a:solidFill>
                <a:latin typeface="THELuxGoEB" pitchFamily="34" charset="0"/>
                <a:cs typeface="THELuxGoEB" pitchFamily="34" charset="0"/>
              </a:rPr>
              <a:t>COMMUNICATION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84199" y="9455229"/>
            <a:ext cx="3692961" cy="5157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900" dirty="0">
                <a:solidFill>
                  <a:srgbClr val="BFD1BF"/>
                </a:solidFill>
                <a:latin typeface="SANGJU Gotgam" pitchFamily="34" charset="0"/>
                <a:cs typeface="SANGJU Gotgam" pitchFamily="34" charset="0"/>
              </a:rPr>
              <a:t>miricomm.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-991924" y="2806562"/>
            <a:ext cx="7782216" cy="9871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700" dirty="0">
                <a:solidFill>
                  <a:srgbClr val="BFD1BF"/>
                </a:solidFill>
                <a:latin typeface="THELuxGoR" pitchFamily="34" charset="0"/>
                <a:cs typeface="THELuxGoR" pitchFamily="34" charset="0"/>
              </a:rPr>
              <a:t>커뮤니케이션의 중요성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388379" y="4041734"/>
            <a:ext cx="1021610" cy="1021610"/>
            <a:chOff x="2388379" y="4041734"/>
            <a:chExt cx="1021610" cy="102161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388379" y="4041734"/>
              <a:ext cx="1021610" cy="1021610"/>
              <a:chOff x="2388379" y="4041734"/>
              <a:chExt cx="1021610" cy="102161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388379" y="4041734"/>
                <a:ext cx="1021610" cy="1021610"/>
              </a:xfrm>
              <a:prstGeom prst="rect">
                <a:avLst/>
              </a:prstGeom>
            </p:spPr>
          </p:pic>
        </p:grpSp>
        <p:sp>
          <p:nvSpPr>
            <p:cNvPr id="12" name="Object 12"/>
            <p:cNvSpPr txBox="1"/>
            <p:nvPr/>
          </p:nvSpPr>
          <p:spPr>
            <a:xfrm>
              <a:off x="2233304" y="4155844"/>
              <a:ext cx="1331759" cy="11900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4500" dirty="0">
                  <a:solidFill>
                    <a:srgbClr val="242424"/>
                  </a:solidFill>
                  <a:latin typeface="THELuxGoB" pitchFamily="34" charset="0"/>
                  <a:cs typeface="THELuxGoB" pitchFamily="34" charset="0"/>
                </a:rPr>
                <a:t>01</a:t>
              </a:r>
              <a:endParaRPr lang="en-US" dirty="0"/>
            </a:p>
          </p:txBody>
        </p:sp>
      </p:grpSp>
      <p:grpSp>
        <p:nvGrpSpPr>
          <p:cNvPr id="1004" name="그룹 1004"/>
          <p:cNvGrpSpPr/>
          <p:nvPr/>
        </p:nvGrpSpPr>
        <p:grpSpPr>
          <a:xfrm>
            <a:off x="8575067" y="4041734"/>
            <a:ext cx="1021610" cy="1021610"/>
            <a:chOff x="8575067" y="4041734"/>
            <a:chExt cx="1021610" cy="102161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575067" y="4041734"/>
              <a:ext cx="1021610" cy="1021610"/>
              <a:chOff x="8575067" y="4041734"/>
              <a:chExt cx="1021610" cy="1021610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575067" y="4041734"/>
                <a:ext cx="1021610" cy="1021610"/>
              </a:xfrm>
              <a:prstGeom prst="rect">
                <a:avLst/>
              </a:prstGeom>
            </p:spPr>
          </p:pic>
        </p:grpSp>
        <p:sp>
          <p:nvSpPr>
            <p:cNvPr id="18" name="Object 18"/>
            <p:cNvSpPr txBox="1"/>
            <p:nvPr/>
          </p:nvSpPr>
          <p:spPr>
            <a:xfrm>
              <a:off x="8419996" y="4155848"/>
              <a:ext cx="1331759" cy="11900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4500" dirty="0">
                  <a:solidFill>
                    <a:srgbClr val="242424"/>
                  </a:solidFill>
                  <a:latin typeface="THELuxGoB" pitchFamily="34" charset="0"/>
                  <a:cs typeface="THELuxGoB" pitchFamily="34" charset="0"/>
                </a:rPr>
                <a:t>02</a:t>
              </a:r>
              <a:endParaRPr lang="en-US" dirty="0"/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14671311" y="4041734"/>
            <a:ext cx="1021610" cy="1021610"/>
            <a:chOff x="14671311" y="4041734"/>
            <a:chExt cx="1021610" cy="102161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4671311" y="4041734"/>
              <a:ext cx="1021610" cy="1021610"/>
              <a:chOff x="14671311" y="4041734"/>
              <a:chExt cx="1021610" cy="1021610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671311" y="4041734"/>
                <a:ext cx="1021610" cy="1021610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14516277" y="4155848"/>
              <a:ext cx="1331759" cy="11900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4500" dirty="0">
                  <a:solidFill>
                    <a:srgbClr val="242424"/>
                  </a:solidFill>
                  <a:latin typeface="THELuxGoB" pitchFamily="34" charset="0"/>
                  <a:cs typeface="THELuxGoB" pitchFamily="34" charset="0"/>
                </a:rPr>
                <a:t>03</a:t>
              </a:r>
              <a:endParaRPr lang="en-US" dirty="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432633" y="2806562"/>
            <a:ext cx="9306485" cy="9104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dirty="0">
                <a:solidFill>
                  <a:srgbClr val="BFD1BF"/>
                </a:solidFill>
                <a:latin typeface="THELuxGoR" pitchFamily="34" charset="0"/>
                <a:cs typeface="THELuxGoR" pitchFamily="34" charset="0"/>
              </a:rPr>
              <a:t>커뮤니케이션의 기본 원칙 및 전략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1497710" y="2831864"/>
            <a:ext cx="7438566" cy="1215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dirty="0">
                <a:solidFill>
                  <a:srgbClr val="BFD1BF"/>
                </a:solidFill>
                <a:latin typeface="THELuxGoR" pitchFamily="34" charset="0"/>
                <a:cs typeface="THELuxGoR" pitchFamily="34" charset="0"/>
              </a:rPr>
              <a:t>커뮤니케이션 </a:t>
            </a:r>
            <a:r>
              <a:rPr lang="en-US" sz="3600" dirty="0" err="1">
                <a:solidFill>
                  <a:srgbClr val="BFD1BF"/>
                </a:solidFill>
                <a:latin typeface="THELuxGoR" pitchFamily="34" charset="0"/>
                <a:cs typeface="THELuxGoR" pitchFamily="34" charset="0"/>
              </a:rPr>
              <a:t>장애</a:t>
            </a:r>
            <a:r>
              <a:rPr lang="en-US" sz="3600" dirty="0">
                <a:solidFill>
                  <a:srgbClr val="BFD1BF"/>
                </a:solidFill>
                <a:latin typeface="THELuxGoR" pitchFamily="34" charset="0"/>
                <a:cs typeface="THELuxGoR" pitchFamily="34" charset="0"/>
              </a:rPr>
              <a:t> </a:t>
            </a:r>
            <a:r>
              <a:rPr lang="en-US" sz="3600" dirty="0" err="1">
                <a:solidFill>
                  <a:srgbClr val="BFD1BF"/>
                </a:solidFill>
                <a:latin typeface="THELuxGoR" pitchFamily="34" charset="0"/>
                <a:cs typeface="THELuxGoR" pitchFamily="34" charset="0"/>
              </a:rPr>
              <a:t>극복</a:t>
            </a:r>
            <a:br>
              <a:rPr lang="en-US" sz="3600" dirty="0">
                <a:solidFill>
                  <a:srgbClr val="BFD1BF"/>
                </a:solidFill>
                <a:latin typeface="THELuxGoR" pitchFamily="34" charset="0"/>
                <a:cs typeface="THELuxGoR" pitchFamily="34" charset="0"/>
              </a:rPr>
            </a:br>
            <a:r>
              <a:rPr lang="en-US" sz="3600" dirty="0">
                <a:solidFill>
                  <a:srgbClr val="BFD1BF"/>
                </a:solidFill>
                <a:latin typeface="THELuxGoR" pitchFamily="34" charset="0"/>
                <a:cs typeface="THELuxGoR" pitchFamily="34" charset="0"/>
              </a:rPr>
              <a:t>및 최신 기술 </a:t>
            </a:r>
            <a:r>
              <a:rPr lang="en-US" sz="3700" dirty="0">
                <a:solidFill>
                  <a:srgbClr val="BFD1BF"/>
                </a:solidFill>
                <a:latin typeface="THELuxGoR" pitchFamily="34" charset="0"/>
                <a:cs typeface="THELuxGoR" pitchFamily="34" charset="0"/>
              </a:rPr>
              <a:t>활용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700804" y="5893773"/>
            <a:ext cx="8145312" cy="14286"/>
            <a:chOff x="1700804" y="5893773"/>
            <a:chExt cx="8145312" cy="1428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00804" y="5893773"/>
              <a:ext cx="814531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340491" y="5877900"/>
            <a:ext cx="8113520" cy="14286"/>
            <a:chOff x="8340491" y="5877900"/>
            <a:chExt cx="8113520" cy="1428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340491" y="5877900"/>
              <a:ext cx="8113520" cy="14286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8626890" y="9579038"/>
            <a:ext cx="9066631" cy="317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200" dirty="0">
                <a:solidFill>
                  <a:srgbClr val="89A489"/>
                </a:solidFill>
                <a:latin typeface="THELuxGoR" pitchFamily="34" charset="0"/>
                <a:cs typeface="THELuxGoR" pitchFamily="34" charset="0"/>
              </a:rPr>
              <a:t>* 페이지 내 인물 사진은 샘플이미지 입니다.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89A4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57143"/>
            <a:ext cx="18285714" cy="9100515"/>
            <a:chOff x="0" y="-57143"/>
            <a:chExt cx="18285714" cy="91005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57143"/>
              <a:ext cx="18285714" cy="910051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702467" y="1133057"/>
            <a:ext cx="8960458" cy="790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BFD1BF"/>
                </a:solidFill>
                <a:latin typeface="THELuxGoM" pitchFamily="34" charset="0"/>
                <a:cs typeface="THELuxGoM" pitchFamily="34" charset="0"/>
              </a:rPr>
              <a:t>커뮤니케이션의 기본 원칙 및 전략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652575" y="552104"/>
            <a:ext cx="14238117" cy="19999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500" dirty="0">
                <a:solidFill>
                  <a:srgbClr val="BFD1BF"/>
                </a:solidFill>
                <a:latin typeface="THELuxGoEB" pitchFamily="34" charset="0"/>
                <a:cs typeface="THELuxGoEB" pitchFamily="34" charset="0"/>
              </a:rPr>
              <a:t>COMMUNICATION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652575" y="6101448"/>
            <a:ext cx="24725966" cy="997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700" dirty="0">
                <a:solidFill>
                  <a:srgbClr val="89A489"/>
                </a:solidFill>
                <a:latin typeface="THELuxGoB" pitchFamily="34" charset="0"/>
                <a:cs typeface="THELuxGoB" pitchFamily="34" charset="0"/>
              </a:rPr>
              <a:t>일관성: 메시지가 일관되게 전달되어야 혼란을 방지하는 것.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652575" y="4897244"/>
            <a:ext cx="24725966" cy="997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700" dirty="0">
                <a:solidFill>
                  <a:srgbClr val="89A489"/>
                </a:solidFill>
                <a:latin typeface="THELuxGoB" pitchFamily="34" charset="0"/>
                <a:cs typeface="THELuxGoB" pitchFamily="34" charset="0"/>
              </a:rPr>
              <a:t>간결성: 필요한 정보만을 간결하게 전달하는 것.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652575" y="2714152"/>
            <a:ext cx="24725966" cy="18004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700" dirty="0">
                <a:solidFill>
                  <a:srgbClr val="89A489"/>
                </a:solidFill>
                <a:latin typeface="THELuxGoB" pitchFamily="34" charset="0"/>
                <a:cs typeface="THELuxGoB" pitchFamily="34" charset="0"/>
              </a:rPr>
              <a:t>명확성: 정보를 명확하고 이해하기 쉽게 전달하는 것.</a:t>
            </a:r>
            <a:br>
              <a:rPr lang="en-US" sz="3700" dirty="0">
                <a:solidFill>
                  <a:srgbClr val="89A489"/>
                </a:solidFill>
                <a:latin typeface="THELuxGoB" pitchFamily="34" charset="0"/>
                <a:cs typeface="THELuxGoB" pitchFamily="34" charset="0"/>
              </a:rPr>
            </a:br>
            <a:endParaRPr lang="en-US" sz="3700" dirty="0">
              <a:solidFill>
                <a:srgbClr val="89A489"/>
              </a:solidFill>
              <a:latin typeface="THELuxGoB" pitchFamily="34" charset="0"/>
              <a:cs typeface="THELuxGoB" pitchFamily="34" charset="0"/>
            </a:endParaRPr>
          </a:p>
          <a:p>
            <a:r>
              <a:rPr lang="en-US" sz="3700" dirty="0" err="1">
                <a:solidFill>
                  <a:srgbClr val="89A489"/>
                </a:solidFill>
                <a:latin typeface="THELuxGoB" pitchFamily="34" charset="0"/>
                <a:cs typeface="THELuxGoB" pitchFamily="34" charset="0"/>
              </a:rPr>
              <a:t>적시성</a:t>
            </a:r>
            <a:r>
              <a:rPr lang="en-US" sz="3700" dirty="0">
                <a:solidFill>
                  <a:srgbClr val="89A489"/>
                </a:solidFill>
                <a:latin typeface="THELuxGoB" pitchFamily="34" charset="0"/>
                <a:cs typeface="THELuxGoB" pitchFamily="34" charset="0"/>
              </a:rPr>
              <a:t>: 정보를 적절한 시기에 전달하는 것.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652575" y="7258267"/>
            <a:ext cx="24725966" cy="997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700" dirty="0">
                <a:solidFill>
                  <a:srgbClr val="89A489"/>
                </a:solidFill>
                <a:latin typeface="THELuxGoB" pitchFamily="34" charset="0"/>
                <a:cs typeface="THELuxGoB" pitchFamily="34" charset="0"/>
              </a:rPr>
              <a:t>피드백: 피드백을 주고받으며 서로의 의견을 조율하는 것.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89A4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57143"/>
            <a:ext cx="18285714" cy="9100515"/>
            <a:chOff x="0" y="-57143"/>
            <a:chExt cx="18285714" cy="91005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57143"/>
              <a:ext cx="18285714" cy="910051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702467" y="1133057"/>
            <a:ext cx="8960458" cy="790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BFD1BF"/>
                </a:solidFill>
                <a:latin typeface="THELuxGoM" pitchFamily="34" charset="0"/>
                <a:cs typeface="THELuxGoM" pitchFamily="34" charset="0"/>
              </a:rPr>
              <a:t>커뮤니케이션의 중요성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652575" y="552104"/>
            <a:ext cx="14238117" cy="19999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500" dirty="0">
                <a:solidFill>
                  <a:srgbClr val="BFD1BF"/>
                </a:solidFill>
                <a:latin typeface="THELuxGoEB" pitchFamily="34" charset="0"/>
                <a:cs typeface="THELuxGoEB" pitchFamily="34" charset="0"/>
              </a:rPr>
              <a:t>COMMUNICATION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636580" y="6577634"/>
            <a:ext cx="24725966" cy="997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700" dirty="0">
                <a:solidFill>
                  <a:srgbClr val="89A489"/>
                </a:solidFill>
                <a:latin typeface="THELuxGoB" pitchFamily="34" charset="0"/>
                <a:cs typeface="THELuxGoB" pitchFamily="34" charset="0"/>
              </a:rPr>
              <a:t>문제 해결: 문제 발생 시 신속하고 효과적으로 해결하기 위한 커뮤니케이션의 역할.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652575" y="4399861"/>
            <a:ext cx="24725966" cy="997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700" dirty="0">
                <a:solidFill>
                  <a:srgbClr val="89A489"/>
                </a:solidFill>
                <a:latin typeface="THELuxGoB" pitchFamily="34" charset="0"/>
                <a:cs typeface="THELuxGoB" pitchFamily="34" charset="0"/>
              </a:rPr>
              <a:t>의사결정 과정: 팀원들이 의사결정 과정에 참여하고, 의견을 나누는 것.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652575" y="2428438"/>
            <a:ext cx="24725966" cy="997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700" dirty="0">
                <a:solidFill>
                  <a:srgbClr val="89A489"/>
                </a:solidFill>
                <a:latin typeface="THELuxGoB" pitchFamily="34" charset="0"/>
                <a:cs typeface="THELuxGoB" pitchFamily="34" charset="0"/>
              </a:rPr>
              <a:t>목표 공유: 팀원 모두가 같은 목표를 향해 나아갈 수 있도록 하는 것.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89A4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57143"/>
            <a:ext cx="18285714" cy="9100515"/>
            <a:chOff x="0" y="-57143"/>
            <a:chExt cx="18285714" cy="91005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57143"/>
              <a:ext cx="18285714" cy="910051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702467" y="1133057"/>
            <a:ext cx="16232014" cy="790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BFD1BF"/>
                </a:solidFill>
                <a:latin typeface="THELuxGoM" pitchFamily="34" charset="0"/>
                <a:cs typeface="THELuxGoM" pitchFamily="34" charset="0"/>
              </a:rPr>
              <a:t>커뮤니케이션 장애 극복 및 최신 기술 활용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652575" y="552104"/>
            <a:ext cx="14238117" cy="19999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500" dirty="0">
                <a:solidFill>
                  <a:srgbClr val="BFD1BF"/>
                </a:solidFill>
                <a:latin typeface="THELuxGoEB" pitchFamily="34" charset="0"/>
                <a:cs typeface="THELuxGoEB" pitchFamily="34" charset="0"/>
              </a:rPr>
              <a:t>COMMUNICATION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652575" y="5879229"/>
            <a:ext cx="24725966" cy="997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700" dirty="0">
                <a:solidFill>
                  <a:srgbClr val="89A489"/>
                </a:solidFill>
                <a:latin typeface="THELuxGoB" pitchFamily="34" charset="0"/>
                <a:cs typeface="THELuxGoB" pitchFamily="34" charset="0"/>
              </a:rPr>
              <a:t>협업 도구와 소프트웨어(예: Slack, Trello, Asana)의 사용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652575" y="4478100"/>
            <a:ext cx="24725966" cy="997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700" dirty="0">
                <a:solidFill>
                  <a:srgbClr val="89A489"/>
                </a:solidFill>
                <a:latin typeface="THELuxGoB" pitchFamily="34" charset="0"/>
                <a:cs typeface="THELuxGoB" pitchFamily="34" charset="0"/>
              </a:rPr>
              <a:t>정보 과부하 대처: 중요한 정보를 효과적으로 필터링하고 관리하는 방법.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652575" y="3047486"/>
            <a:ext cx="24725966" cy="1759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700" dirty="0">
                <a:solidFill>
                  <a:srgbClr val="89A489"/>
                </a:solidFill>
                <a:latin typeface="THELuxGoB" pitchFamily="34" charset="0"/>
                <a:cs typeface="THELuxGoB" pitchFamily="34" charset="0"/>
              </a:rPr>
              <a:t>갈등 관리: 갈등 상황에서의 건설적인 대화 기법.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652575" y="7163035"/>
            <a:ext cx="24725966" cy="997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700" dirty="0">
                <a:solidFill>
                  <a:srgbClr val="89A489"/>
                </a:solidFill>
                <a:latin typeface="THELuxGoB" pitchFamily="34" charset="0"/>
                <a:cs typeface="THELuxGoB" pitchFamily="34" charset="0"/>
              </a:rPr>
              <a:t>정기적인 팀 미팅과 팀 빌딩 활동의 중요성.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89A4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57143"/>
            <a:ext cx="18285714" cy="9100515"/>
            <a:chOff x="0" y="-57143"/>
            <a:chExt cx="18285714" cy="91005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57143"/>
              <a:ext cx="18285714" cy="910051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714279" y="4239152"/>
            <a:ext cx="14238117" cy="19999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500" dirty="0">
                <a:solidFill>
                  <a:srgbClr val="BFD1BF"/>
                </a:solidFill>
                <a:latin typeface="THELuxGoEB" pitchFamily="34" charset="0"/>
                <a:cs typeface="THELuxGoEB" pitchFamily="34" charset="0"/>
              </a:rPr>
              <a:t>감사합니다.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177</Words>
  <Application>Microsoft Office PowerPoint</Application>
  <PresentationFormat>사용자 지정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SANGJU Gotgam</vt:lpstr>
      <vt:lpstr>THELuxGoB</vt:lpstr>
      <vt:lpstr>THELuxGoEB</vt:lpstr>
      <vt:lpstr>THELuxGoM</vt:lpstr>
      <vt:lpstr>THELuxGoR</vt:lpstr>
      <vt:lpstr>Arial</vt:lpstr>
      <vt:lpstr>Calibri</vt:lpstr>
      <vt:lpstr>Prompt Medium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박제현</cp:lastModifiedBy>
  <cp:revision>2</cp:revision>
  <dcterms:created xsi:type="dcterms:W3CDTF">2023-11-07T10:58:08Z</dcterms:created>
  <dcterms:modified xsi:type="dcterms:W3CDTF">2023-11-07T01:59:33Z</dcterms:modified>
</cp:coreProperties>
</file>