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5" r:id="rId12"/>
    <p:sldId id="269" r:id="rId13"/>
    <p:sldId id="272" r:id="rId14"/>
    <p:sldId id="274" r:id="rId15"/>
    <p:sldId id="273" r:id="rId16"/>
    <p:sldId id="26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E97AA-7D44-11B7-DC33-254BE8C5D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19C577-9FBF-CBFF-4012-BA7507579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4D8BC7-F47C-2AE5-6A74-CBB939E9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CA90-1E32-4808-BE4F-5E6FCC9FAA91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2C5DE-641E-03C5-B1C8-B67551FD0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9BB02-AD34-02A5-0C6C-4122D970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335F-9FBC-40BB-B1E5-084D67C4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84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DCB1F-19E1-49C0-6A7E-EA8FAD22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003712-71EA-B12F-DDBF-EC3CF6A3F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F8AF5-58E7-CE79-4358-07C627739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CA90-1E32-4808-BE4F-5E6FCC9FAA91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9328E6-62E3-D9EF-E8CC-6F925607F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C617A6-D3BF-865E-B3CD-AC838ACF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335F-9FBC-40BB-B1E5-084D67C4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1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7D1771-3F8D-6431-BA2A-3612A1AEC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BCF7BB-1464-3608-DB9D-A945D3970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E5834-D047-222E-A438-6FB50123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CA90-1E32-4808-BE4F-5E6FCC9FAA91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AC9658-5DD1-7FB1-A130-EC813985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8D896-7BF9-BB6C-028A-16783B69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335F-9FBC-40BB-B1E5-084D67C4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40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BC90D-E9B9-81D7-8AC8-FCD0CF1E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7C501E-E14D-BEB3-C417-CCB583AB1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B22D68-92ED-4E36-D4B6-499F186B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CA90-1E32-4808-BE4F-5E6FCC9FAA91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283B3-71F7-E513-8164-0F710760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5401C-78FF-2F25-4CAE-556E45A6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335F-9FBC-40BB-B1E5-084D67C4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8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67230-C909-AEB3-D0EB-F2DCBBF8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600D7C-9300-AA54-A1D2-A0525D3EB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0A86C-39DE-7761-9E0B-5AE72C42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CA90-1E32-4808-BE4F-5E6FCC9FAA91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4D3174-034C-EDB4-C642-EB294313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DBD96-8EE8-7665-FB9A-E6E1D8CB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335F-9FBC-40BB-B1E5-084D67C4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89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4DEC1-7333-7F71-8935-267BB63F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515CD-20FF-CFC0-9BC1-2DE7B34C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A4E426-8EE4-DBE2-C534-498D850E0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8089CE-01CE-9D5D-203E-5892B52E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CA90-1E32-4808-BE4F-5E6FCC9FAA91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0F6D2B-0E36-2B6B-6088-AFEB6B17D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F2961D-B8EE-837F-30D5-3F0456C7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335F-9FBC-40BB-B1E5-084D67C4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45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CB2F4-2378-E834-0110-64E6D7DE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B0D186-8DDA-6BE1-E2C1-98734CD53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95CB80-D3FD-45E4-26AF-38229DBBE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D9A16B-71A6-5D48-B7C0-BD6C42764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2CCB0D-4BE2-241A-32B9-97E05F780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900E30-0D9A-317C-36A1-52A5E0DD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CA90-1E32-4808-BE4F-5E6FCC9FAA91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35C54B-8998-0662-46E5-94A1BA72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2D2BEF-FC69-8956-91FC-ACCD9164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335F-9FBC-40BB-B1E5-084D67C4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10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9906C-09E6-2027-F6D0-158EA06B5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BE66A3-2E2A-5E7A-F062-ACB68AC4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CA90-1E32-4808-BE4F-5E6FCC9FAA91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C67483-F073-C951-2817-809194DF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64CFA-7FD2-6802-F432-F4FF8402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335F-9FBC-40BB-B1E5-084D67C4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9EE135-F04E-3403-5A67-8F5A7EE05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CA90-1E32-4808-BE4F-5E6FCC9FAA91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6DEB5F-B12F-ED55-1C73-66BE7F7DA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893310-A697-9D74-3CC6-08976C8A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335F-9FBC-40BB-B1E5-084D67C4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15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E614-7C13-CA64-45DA-1C3AE850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81C7A-A6E6-E730-A478-BB618924A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FA68F2-4F58-4D6A-BCEF-F5AF03CC4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F15E9D-56DD-0F29-F6B0-C06B2C2C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CA90-1E32-4808-BE4F-5E6FCC9FAA91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58BFBE-6A5C-AA97-CB47-26D9002C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A98614-F3AF-2AFE-EB90-432F6972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335F-9FBC-40BB-B1E5-084D67C4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53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D6F34-BAA9-40E0-B9EA-14AB19FF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C70E1A-879D-2D83-E7DE-A05867A33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200B64-27A0-19CB-6DC4-5CEB60907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6121CC-780C-5A7B-5A7D-1C4ECB5D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BCA90-1E32-4808-BE4F-5E6FCC9FAA91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B23983-576A-C803-A9EB-338264E5C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83539-7582-C567-183B-63FCB6FA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335F-9FBC-40BB-B1E5-084D67C4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43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B4EBA0-215B-EFE1-9B55-474A8C6BD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E8A01D-8AEE-698F-F96C-56BCEE6C5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7A5FE-4AA7-13F1-F2E1-802328194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BCA90-1E32-4808-BE4F-5E6FCC9FAA91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E914B-C55A-D076-9194-1A5C8B51F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33AFB-885C-7DDE-4F3C-3897E8C9B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2335F-9FBC-40BB-B1E5-084D67C44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72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11.01144.pdf" TargetMode="External"/><Relationship Id="rId7" Type="http://schemas.openxmlformats.org/officeDocument/2006/relationships/hyperlink" Target="https://neptune.ai/blog/knowledge-distillation" TargetMode="External"/><Relationship Id="rId2" Type="http://schemas.openxmlformats.org/officeDocument/2006/relationships/hyperlink" Target="https://intellabs.github.io/distiller/knowledge_distilla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elog.io/@euisuk-chung/Paper-Review-Transferring-Inductive-Bias-Through-Knowledge-Distillation" TargetMode="External"/><Relationship Id="rId5" Type="http://schemas.openxmlformats.org/officeDocument/2006/relationships/hyperlink" Target="https://arxiv.org/pdf/2006.05525.pdf" TargetMode="External"/><Relationship Id="rId4" Type="http://schemas.openxmlformats.org/officeDocument/2006/relationships/hyperlink" Target="https://arxiv.org/pdf/1503.02531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524344-6823-49EA-89D4-E36A82A9F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A3DAFE-F60B-EA8E-A9C1-4F9AE37AF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6088" y="1354820"/>
            <a:ext cx="8748712" cy="2369988"/>
          </a:xfrm>
        </p:spPr>
        <p:txBody>
          <a:bodyPr>
            <a:normAutofit/>
          </a:bodyPr>
          <a:lstStyle/>
          <a:p>
            <a:pPr algn="l"/>
            <a:r>
              <a:rPr lang="en-US" altLang="ko-KR" sz="7200">
                <a:solidFill>
                  <a:schemeClr val="bg1"/>
                </a:solidFill>
              </a:rPr>
              <a:t>Knowledge Distillation</a:t>
            </a:r>
            <a:endParaRPr lang="ko-KR" altLang="en-US" sz="720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E586FC-255A-83B3-F394-0FDF87495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914" y="4105804"/>
            <a:ext cx="7866062" cy="1920136"/>
          </a:xfrm>
        </p:spPr>
        <p:txBody>
          <a:bodyPr wrap="square">
            <a:normAutofit/>
          </a:bodyPr>
          <a:lstStyle/>
          <a:p>
            <a:pPr algn="l"/>
            <a:r>
              <a:rPr lang="en-US" altLang="ko-KR">
                <a:solidFill>
                  <a:schemeClr val="bg1"/>
                </a:solidFill>
              </a:rPr>
              <a:t>2022313382 </a:t>
            </a:r>
            <a:r>
              <a:rPr lang="ko-KR" altLang="en-US">
                <a:solidFill>
                  <a:schemeClr val="bg1"/>
                </a:solidFill>
              </a:rPr>
              <a:t>백승렬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F0465A-8953-42AC-8F67-7B9A54E66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CE1BBA-977A-4210-A80D-8A0BAAA18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1E1A328-D621-4993-B11B-011ED169A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1D2543A-0A6F-4980-98CA-658AA8EEA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D0F2937-CF06-453C-B076-800064AE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0068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7E601A6-910F-2298-11A8-A46D254C2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altLang="ko-KR" sz="5600" dirty="0">
                <a:solidFill>
                  <a:schemeClr val="bg1"/>
                </a:solidFill>
              </a:rPr>
              <a:t>(2) Feature-Based Knowledge</a:t>
            </a:r>
            <a:r>
              <a:rPr lang="ko-KR" altLang="en-US" sz="56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D5F8DC-3B90-1232-51BB-5A5344E8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6441" y="1108061"/>
            <a:ext cx="6410129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 - </a:t>
            </a:r>
            <a:r>
              <a:rPr lang="ko-KR" altLang="en-US" dirty="0">
                <a:solidFill>
                  <a:schemeClr val="bg1"/>
                </a:solidFill>
              </a:rPr>
              <a:t>네트워크 중간의 </a:t>
            </a:r>
            <a:r>
              <a:rPr lang="en-US" altLang="ko-KR" dirty="0">
                <a:solidFill>
                  <a:schemeClr val="bg1"/>
                </a:solidFill>
              </a:rPr>
              <a:t>layer(hint) </a:t>
            </a:r>
            <a:r>
              <a:rPr lang="ko-KR" altLang="en-US" dirty="0">
                <a:solidFill>
                  <a:schemeClr val="bg1"/>
                </a:solidFill>
              </a:rPr>
              <a:t>정보를 학습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   </a:t>
            </a: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예를 들어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이미지 모델의 경우 </a:t>
            </a:r>
            <a:r>
              <a:rPr lang="en-US" altLang="ko-KR" dirty="0">
                <a:solidFill>
                  <a:schemeClr val="bg1"/>
                </a:solidFill>
              </a:rPr>
              <a:t>Feature Map</a:t>
            </a:r>
            <a:r>
              <a:rPr lang="ko-KR" altLang="en-US" dirty="0">
                <a:solidFill>
                  <a:schemeClr val="bg1"/>
                </a:solidFill>
              </a:rPr>
              <a:t>을 학습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20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E83598-CFD3-2562-3CB3-0A464F68B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altLang="ko-KR" sz="5600" dirty="0">
                <a:solidFill>
                  <a:schemeClr val="bg1"/>
                </a:solidFill>
              </a:rPr>
              <a:t>(3) Relation-Based Knowledge</a:t>
            </a:r>
            <a:endParaRPr lang="ko-KR" altLang="en-US" sz="5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B2644E17-8A72-0EF1-0924-18A7F9A6E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192" y="1108061"/>
            <a:ext cx="7134808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 -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input, layer, output</a:t>
            </a:r>
            <a:r>
              <a:rPr lang="ko-KR" altLang="en-US" dirty="0">
                <a:solidFill>
                  <a:schemeClr val="bg1"/>
                </a:solidFill>
              </a:rPr>
              <a:t>간의 </a:t>
            </a:r>
            <a:r>
              <a:rPr lang="en-US" altLang="ko-KR" dirty="0">
                <a:solidFill>
                  <a:schemeClr val="bg1"/>
                </a:solidFill>
              </a:rPr>
              <a:t>“</a:t>
            </a:r>
            <a:r>
              <a:rPr lang="ko-KR" altLang="en-US" dirty="0">
                <a:solidFill>
                  <a:schemeClr val="bg1"/>
                </a:solidFill>
              </a:rPr>
              <a:t>관계</a:t>
            </a:r>
            <a:r>
              <a:rPr lang="en-US" altLang="ko-KR" dirty="0">
                <a:solidFill>
                  <a:schemeClr val="bg1"/>
                </a:solidFill>
              </a:rPr>
              <a:t>”</a:t>
            </a:r>
            <a:r>
              <a:rPr lang="ko-KR" altLang="en-US" dirty="0">
                <a:solidFill>
                  <a:schemeClr val="bg1"/>
                </a:solidFill>
              </a:rPr>
              <a:t>를 학습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   </a:t>
            </a: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예를 들어 </a:t>
            </a:r>
            <a:r>
              <a:rPr lang="en-US" altLang="ko-KR" dirty="0">
                <a:solidFill>
                  <a:schemeClr val="bg1"/>
                </a:solidFill>
              </a:rPr>
              <a:t>Graph </a:t>
            </a:r>
            <a:r>
              <a:rPr lang="ko-KR" altLang="en-US" dirty="0">
                <a:solidFill>
                  <a:schemeClr val="bg1"/>
                </a:solidFill>
              </a:rPr>
              <a:t>모델의 경우 중요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     (</a:t>
            </a:r>
            <a:r>
              <a:rPr lang="ko-KR" altLang="en-US" dirty="0">
                <a:solidFill>
                  <a:schemeClr val="bg1"/>
                </a:solidFill>
              </a:rPr>
              <a:t>각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노드간의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“</a:t>
            </a:r>
            <a:r>
              <a:rPr lang="ko-KR" altLang="en-US" dirty="0">
                <a:solidFill>
                  <a:schemeClr val="bg1"/>
                </a:solidFill>
              </a:rPr>
              <a:t>상대적 거리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위치 차이를 학습</a:t>
            </a:r>
            <a:r>
              <a:rPr lang="en-US" altLang="ko-KR" dirty="0">
                <a:solidFill>
                  <a:schemeClr val="bg1"/>
                </a:solidFill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31030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835D3B9-77FF-7F98-A137-2C141737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Knowledge Distillation – Distillation Variation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892319-CE5B-7D2F-3A0F-9A499ABD0D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7" b="1"/>
          <a:stretch/>
        </p:blipFill>
        <p:spPr>
          <a:xfrm>
            <a:off x="3414947" y="1692837"/>
            <a:ext cx="5362106" cy="487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47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066CBA-23DA-35D0-5F60-824C3A4F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5600" dirty="0">
                <a:solidFill>
                  <a:schemeClr val="bg1"/>
                </a:solidFill>
              </a:rPr>
              <a:t>(1) </a:t>
            </a:r>
            <a:br>
              <a:rPr lang="en-US" altLang="ko-KR" sz="5600" dirty="0">
                <a:solidFill>
                  <a:schemeClr val="bg1"/>
                </a:solidFill>
              </a:rPr>
            </a:br>
            <a:r>
              <a:rPr lang="en-US" altLang="ko-KR" sz="5600" dirty="0">
                <a:solidFill>
                  <a:schemeClr val="bg1"/>
                </a:solidFill>
              </a:rPr>
              <a:t>Offline</a:t>
            </a:r>
            <a:r>
              <a:rPr lang="ko-KR" altLang="en-US" sz="5600" dirty="0">
                <a:solidFill>
                  <a:schemeClr val="bg1"/>
                </a:solidFill>
              </a:rPr>
              <a:t> </a:t>
            </a:r>
            <a:r>
              <a:rPr lang="en-US" altLang="ko-KR" sz="5600" dirty="0">
                <a:solidFill>
                  <a:schemeClr val="bg1"/>
                </a:solidFill>
              </a:rPr>
              <a:t>Distillation</a:t>
            </a:r>
            <a:endParaRPr lang="ko-KR" altLang="en-US" sz="5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D20A99-6EAA-3858-A1EE-D33151D4A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820" y="1108061"/>
            <a:ext cx="6913984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 - pre-trained teacher model </a:t>
            </a:r>
            <a:r>
              <a:rPr lang="ko-KR" altLang="en-US" dirty="0">
                <a:solidFill>
                  <a:schemeClr val="bg1"/>
                </a:solidFill>
              </a:rPr>
              <a:t>사용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   - </a:t>
            </a:r>
            <a:r>
              <a:rPr lang="ko-KR" altLang="en-US" dirty="0">
                <a:solidFill>
                  <a:schemeClr val="bg1"/>
                </a:solidFill>
              </a:rPr>
              <a:t>그것을 기반으로 </a:t>
            </a:r>
            <a:r>
              <a:rPr lang="en-US" altLang="ko-KR" dirty="0">
                <a:solidFill>
                  <a:schemeClr val="bg1"/>
                </a:solidFill>
              </a:rPr>
              <a:t>student model </a:t>
            </a:r>
            <a:r>
              <a:rPr lang="ko-KR" altLang="en-US" dirty="0">
                <a:solidFill>
                  <a:schemeClr val="bg1"/>
                </a:solidFill>
              </a:rPr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2280250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066CBA-23DA-35D0-5F60-824C3A4F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5600" dirty="0">
                <a:solidFill>
                  <a:schemeClr val="bg1"/>
                </a:solidFill>
              </a:rPr>
              <a:t>(1) </a:t>
            </a:r>
            <a:br>
              <a:rPr lang="en-US" altLang="ko-KR" sz="5600" dirty="0">
                <a:solidFill>
                  <a:schemeClr val="bg1"/>
                </a:solidFill>
              </a:rPr>
            </a:br>
            <a:r>
              <a:rPr lang="en-US" altLang="ko-KR" sz="5600" dirty="0">
                <a:solidFill>
                  <a:schemeClr val="bg1"/>
                </a:solidFill>
              </a:rPr>
              <a:t>Online</a:t>
            </a:r>
            <a:r>
              <a:rPr lang="ko-KR" altLang="en-US" sz="5600" dirty="0">
                <a:solidFill>
                  <a:schemeClr val="bg1"/>
                </a:solidFill>
              </a:rPr>
              <a:t> </a:t>
            </a:r>
            <a:r>
              <a:rPr lang="en-US" altLang="ko-KR" sz="5600" dirty="0">
                <a:solidFill>
                  <a:schemeClr val="bg1"/>
                </a:solidFill>
              </a:rPr>
              <a:t>Distillation</a:t>
            </a:r>
            <a:endParaRPr lang="ko-KR" altLang="en-US" sz="5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D20A99-6EAA-3858-A1EE-D33151D4A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820" y="1108061"/>
            <a:ext cx="6913984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 - teacher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model</a:t>
            </a:r>
            <a:r>
              <a:rPr lang="ko-KR" altLang="en-US" dirty="0">
                <a:solidFill>
                  <a:schemeClr val="bg1"/>
                </a:solidFill>
              </a:rPr>
              <a:t>과 </a:t>
            </a:r>
            <a:r>
              <a:rPr lang="en-US" altLang="ko-KR" dirty="0">
                <a:solidFill>
                  <a:schemeClr val="bg1"/>
                </a:solidFill>
              </a:rPr>
              <a:t>student model</a:t>
            </a:r>
            <a:r>
              <a:rPr lang="ko-KR" altLang="en-US" dirty="0">
                <a:solidFill>
                  <a:schemeClr val="bg1"/>
                </a:solidFill>
              </a:rPr>
              <a:t>이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     </a:t>
            </a:r>
            <a:r>
              <a:rPr lang="ko-KR" altLang="en-US" dirty="0">
                <a:solidFill>
                  <a:schemeClr val="bg1"/>
                </a:solidFill>
              </a:rPr>
              <a:t>동시 학습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 - Offline</a:t>
            </a:r>
            <a:r>
              <a:rPr lang="ko-KR" altLang="en-US" dirty="0">
                <a:solidFill>
                  <a:schemeClr val="bg1"/>
                </a:solidFill>
              </a:rPr>
              <a:t>처럼 </a:t>
            </a:r>
            <a:r>
              <a:rPr lang="en-US" altLang="ko-KR" dirty="0">
                <a:solidFill>
                  <a:schemeClr val="bg1"/>
                </a:solidFill>
              </a:rPr>
              <a:t>student</a:t>
            </a:r>
            <a:r>
              <a:rPr lang="ko-KR" altLang="en-US" dirty="0">
                <a:solidFill>
                  <a:schemeClr val="bg1"/>
                </a:solidFill>
              </a:rPr>
              <a:t>모델이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     teacher</a:t>
            </a:r>
            <a:r>
              <a:rPr lang="ko-KR" altLang="en-US" dirty="0">
                <a:solidFill>
                  <a:schemeClr val="bg1"/>
                </a:solidFill>
              </a:rPr>
              <a:t>를 참조하나 그와 동시에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     teacher model</a:t>
            </a:r>
            <a:r>
              <a:rPr lang="ko-KR" altLang="en-US" dirty="0">
                <a:solidFill>
                  <a:schemeClr val="bg1"/>
                </a:solidFill>
              </a:rPr>
              <a:t>도 실시간 업데이트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399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066CBA-23DA-35D0-5F60-824C3A4F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5600" dirty="0">
                <a:solidFill>
                  <a:schemeClr val="bg1"/>
                </a:solidFill>
              </a:rPr>
              <a:t>(1) </a:t>
            </a:r>
            <a:br>
              <a:rPr lang="en-US" altLang="ko-KR" sz="5600" dirty="0">
                <a:solidFill>
                  <a:schemeClr val="bg1"/>
                </a:solidFill>
              </a:rPr>
            </a:br>
            <a:r>
              <a:rPr lang="en-US" altLang="ko-KR" sz="5600" dirty="0">
                <a:solidFill>
                  <a:schemeClr val="bg1"/>
                </a:solidFill>
              </a:rPr>
              <a:t>Self</a:t>
            </a:r>
            <a:r>
              <a:rPr lang="ko-KR" altLang="en-US" sz="5600" dirty="0">
                <a:solidFill>
                  <a:schemeClr val="bg1"/>
                </a:solidFill>
              </a:rPr>
              <a:t> </a:t>
            </a:r>
            <a:r>
              <a:rPr lang="en-US" altLang="ko-KR" sz="5600" dirty="0">
                <a:solidFill>
                  <a:schemeClr val="bg1"/>
                </a:solidFill>
              </a:rPr>
              <a:t>Distillation</a:t>
            </a:r>
            <a:endParaRPr lang="ko-KR" altLang="en-US" sz="5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D20A99-6EAA-3858-A1EE-D33151D4A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820" y="1108061"/>
            <a:ext cx="6913984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 - teacher model == student model</a:t>
            </a:r>
            <a:endParaRPr lang="ko-KR" alt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   - </a:t>
            </a:r>
            <a:r>
              <a:rPr lang="ko-KR" altLang="en-US" dirty="0" err="1">
                <a:solidFill>
                  <a:schemeClr val="bg1"/>
                </a:solidFill>
              </a:rPr>
              <a:t>예를들어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한 딥러닝 모델 안에서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    </a:t>
            </a:r>
            <a:r>
              <a:rPr lang="ko-KR" altLang="en-US" dirty="0">
                <a:solidFill>
                  <a:schemeClr val="bg1"/>
                </a:solidFill>
              </a:rPr>
              <a:t>얕은 층의 학습은 더 깊은 층의 결과를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    참조하는 </a:t>
            </a:r>
            <a:r>
              <a:rPr lang="en-US" altLang="ko-KR" dirty="0">
                <a:solidFill>
                  <a:schemeClr val="bg1"/>
                </a:solidFill>
              </a:rPr>
              <a:t>distillation</a:t>
            </a:r>
            <a:r>
              <a:rPr lang="ko-KR" altLang="en-US" dirty="0">
                <a:solidFill>
                  <a:schemeClr val="bg1"/>
                </a:solidFill>
              </a:rPr>
              <a:t>의 형태를 띰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692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658A8-9398-2C26-49CB-6AEA0189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C6B05-A2F1-4554-8619-9F7B2764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i="0" u="none" strike="noStrike" dirty="0">
                <a:effectLst/>
                <a:latin typeface="-apple-system"/>
                <a:hlinkClick r:id="rId2"/>
              </a:rPr>
              <a:t>https://intellabs.github.io/distiller/knowledge_distillation.html</a:t>
            </a:r>
            <a:endParaRPr lang="en-US" altLang="ko-KR" b="0" i="0" u="none" strike="noStrike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ko-KR" b="0" i="0" u="none" strike="noStrike" dirty="0">
                <a:effectLst/>
                <a:latin typeface="-apple-system"/>
                <a:hlinkClick r:id="rId3"/>
              </a:rPr>
              <a:t>https://arxiv.org/pdf/1611.01144.pdf</a:t>
            </a:r>
            <a:endParaRPr lang="en-US" altLang="ko-KR" b="0" i="0" u="none" strike="noStrike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ko-KR" dirty="0">
                <a:latin typeface="-apple-system"/>
                <a:hlinkClick r:id="rId4"/>
              </a:rPr>
              <a:t>https://arxiv.org/pdf/1503.02531.pdf</a:t>
            </a:r>
            <a:r>
              <a:rPr lang="en-US" altLang="ko-KR" dirty="0">
                <a:latin typeface="-apple-system"/>
              </a:rPr>
              <a:t> </a:t>
            </a:r>
          </a:p>
          <a:p>
            <a:pPr marL="0" indent="0">
              <a:buNone/>
            </a:pPr>
            <a:r>
              <a:rPr lang="en-US" altLang="ko-KR" dirty="0">
                <a:latin typeface="-apple-system"/>
                <a:hlinkClick r:id="rId5"/>
              </a:rPr>
              <a:t>https://arxiv.org/pdf/2006.05525.pdf</a:t>
            </a:r>
            <a:r>
              <a:rPr lang="en-US" altLang="ko-KR" dirty="0">
                <a:latin typeface="-apple-system"/>
              </a:rPr>
              <a:t> </a:t>
            </a:r>
          </a:p>
          <a:p>
            <a:pPr marL="0" indent="0">
              <a:buNone/>
            </a:pPr>
            <a:r>
              <a:rPr lang="en-US" altLang="ko-KR" dirty="0">
                <a:latin typeface="-apple-system"/>
                <a:hlinkClick r:id="rId6"/>
              </a:rPr>
              <a:t>https://velog.io/@euisuk-chung/Paper-Review-Transferring-Inductive-Bias-Through-Knowledge-Distillation</a:t>
            </a:r>
            <a:r>
              <a:rPr lang="en-US" altLang="ko-KR" dirty="0">
                <a:latin typeface="-apple-system"/>
              </a:rPr>
              <a:t> </a:t>
            </a:r>
          </a:p>
          <a:p>
            <a:pPr marL="0" indent="0">
              <a:buNone/>
            </a:pPr>
            <a:r>
              <a:rPr lang="en-US" altLang="ko-KR" dirty="0">
                <a:latin typeface="-apple-system"/>
                <a:hlinkClick r:id="rId7"/>
              </a:rPr>
              <a:t>https://neptune.ai/blog/knowledge-distillation</a:t>
            </a:r>
            <a:r>
              <a:rPr lang="en-US" altLang="ko-KR" dirty="0">
                <a:latin typeface="-apple-system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-apple-system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9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D4F924-5261-75B7-6D33-1AB8D6A8A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ko-KR" altLang="en-US" sz="4000"/>
              <a:t>작은 모델의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0760EC-2F76-E19F-D1D5-0C9337135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6221" y="1007707"/>
            <a:ext cx="7804280" cy="544071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alpha val="80000"/>
                  </a:schemeClr>
                </a:solidFill>
              </a:rPr>
              <a:t>학습 </a:t>
            </a:r>
            <a:r>
              <a:rPr lang="en-US" altLang="ko-KR" dirty="0">
                <a:solidFill>
                  <a:schemeClr val="tx1">
                    <a:alpha val="80000"/>
                  </a:schemeClr>
                </a:solidFill>
              </a:rPr>
              <a:t>VS. </a:t>
            </a:r>
            <a:r>
              <a:rPr lang="ko-KR" altLang="en-US" dirty="0">
                <a:solidFill>
                  <a:schemeClr val="tx1">
                    <a:alpha val="80000"/>
                  </a:schemeClr>
                </a:solidFill>
              </a:rPr>
              <a:t>배포</a:t>
            </a:r>
            <a:endParaRPr lang="en-US" altLang="ko-KR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tx1">
                    <a:alpha val="80000"/>
                  </a:schemeClr>
                </a:solidFill>
              </a:rPr>
              <a:t> - </a:t>
            </a:r>
            <a:r>
              <a:rPr lang="ko-KR" altLang="en-US" dirty="0">
                <a:solidFill>
                  <a:schemeClr val="tx1">
                    <a:alpha val="80000"/>
                  </a:schemeClr>
                </a:solidFill>
              </a:rPr>
              <a:t>학습 단계에 있어서는 실시간 동작이 필요 없으며 큰 계산 비용도 감당할 수 있음</a:t>
            </a:r>
            <a:r>
              <a:rPr lang="en-US" altLang="ko-KR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tx1">
                    <a:alpha val="80000"/>
                  </a:schemeClr>
                </a:solidFill>
              </a:rPr>
              <a:t>   </a:t>
            </a:r>
            <a:r>
              <a:rPr lang="en-US" altLang="ko-KR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chemeClr val="tx1">
                    <a:alpha val="80000"/>
                  </a:schemeClr>
                </a:solidFill>
              </a:rPr>
              <a:t>  </a:t>
            </a:r>
            <a:r>
              <a:rPr lang="ko-KR" altLang="en-US" dirty="0">
                <a:solidFill>
                  <a:schemeClr val="tx1">
                    <a:alpha val="80000"/>
                  </a:schemeClr>
                </a:solidFill>
              </a:rPr>
              <a:t>큰 모델을 학습시켜 정확도를 높게 가져갈 수 있음</a:t>
            </a:r>
            <a:endParaRPr lang="en-US" altLang="ko-KR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tx1">
                    <a:alpha val="80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tx1">
                    <a:alpha val="80000"/>
                  </a:schemeClr>
                </a:solidFill>
              </a:rPr>
              <a:t>그러나 배포의 경우</a:t>
            </a:r>
            <a:r>
              <a:rPr lang="en-US" altLang="ko-KR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alpha val="80000"/>
                  </a:schemeClr>
                </a:solidFill>
              </a:rPr>
              <a:t>여러 사용자에게 있어 개개인의 계산 자원의 한계가 있고 지연 시간이 길면 문제가 생길 수 있음</a:t>
            </a:r>
            <a:endParaRPr lang="en-US" altLang="ko-KR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chemeClr val="tx1">
                    <a:alpha val="80000"/>
                  </a:schemeClr>
                </a:solidFill>
              </a:rPr>
              <a:t>   </a:t>
            </a:r>
            <a:r>
              <a:rPr lang="en-US" altLang="ko-KR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  </a:t>
            </a:r>
            <a:r>
              <a:rPr lang="ko-KR" altLang="en-US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작은 모델이 필요함</a:t>
            </a:r>
            <a:endParaRPr lang="en-US" altLang="ko-KR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ko-KR" alt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0475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9AEC79-DB88-764A-95A6-C50D8DD3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ko-KR" altLang="en-US" sz="4000"/>
              <a:t>지식 증류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C85FE-4180-84AE-5B92-0EA1574F2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335" y="1740971"/>
            <a:ext cx="8202611" cy="41684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600" dirty="0">
                <a:solidFill>
                  <a:schemeClr val="tx1">
                    <a:alpha val="80000"/>
                  </a:schemeClr>
                </a:solidFill>
              </a:rPr>
              <a:t>훈련된 대규모 </a:t>
            </a:r>
            <a:r>
              <a:rPr lang="ko-KR" altLang="en-US" sz="2600" dirty="0" err="1">
                <a:solidFill>
                  <a:schemeClr val="tx1">
                    <a:alpha val="80000"/>
                  </a:schemeClr>
                </a:solidFill>
              </a:rPr>
              <a:t>머신러닝</a:t>
            </a:r>
            <a:r>
              <a:rPr lang="en-US" altLang="ko-KR" sz="2600" dirty="0">
                <a:solidFill>
                  <a:schemeClr val="tx1">
                    <a:alpha val="80000"/>
                  </a:schemeClr>
                </a:solidFill>
              </a:rPr>
              <a:t>(</a:t>
            </a:r>
            <a:r>
              <a:rPr lang="ko-KR" altLang="en-US" sz="2600" dirty="0">
                <a:solidFill>
                  <a:schemeClr val="tx1">
                    <a:alpha val="80000"/>
                  </a:schemeClr>
                </a:solidFill>
              </a:rPr>
              <a:t>혹은 모델</a:t>
            </a:r>
            <a:r>
              <a:rPr lang="en-US" altLang="ko-KR" sz="2600" dirty="0">
                <a:solidFill>
                  <a:schemeClr val="tx1">
                    <a:alpha val="80000"/>
                  </a:schemeClr>
                </a:solidFill>
              </a:rPr>
              <a:t>)</a:t>
            </a:r>
            <a:r>
              <a:rPr lang="ko-KR" altLang="en-US" sz="2600" dirty="0">
                <a:solidFill>
                  <a:schemeClr val="tx1">
                    <a:alpha val="80000"/>
                  </a:schemeClr>
                </a:solidFill>
              </a:rPr>
              <a:t>의 </a:t>
            </a:r>
            <a:r>
              <a:rPr lang="en-US" altLang="ko-KR" sz="2600" dirty="0">
                <a:solidFill>
                  <a:schemeClr val="tx1">
                    <a:alpha val="80000"/>
                  </a:schemeClr>
                </a:solidFill>
              </a:rPr>
              <a:t>"</a:t>
            </a:r>
            <a:r>
              <a:rPr lang="ko-KR" altLang="en-US" sz="2600" dirty="0">
                <a:solidFill>
                  <a:schemeClr val="tx1">
                    <a:alpha val="80000"/>
                  </a:schemeClr>
                </a:solidFill>
              </a:rPr>
              <a:t>지식</a:t>
            </a:r>
            <a:r>
              <a:rPr lang="en-US" altLang="ko-KR" sz="2600" dirty="0">
                <a:solidFill>
                  <a:schemeClr val="tx1">
                    <a:alpha val="80000"/>
                  </a:schemeClr>
                </a:solidFill>
              </a:rPr>
              <a:t>"</a:t>
            </a:r>
            <a:r>
              <a:rPr lang="ko-KR" altLang="en-US" sz="2600" dirty="0">
                <a:solidFill>
                  <a:schemeClr val="tx1">
                    <a:alpha val="80000"/>
                  </a:schemeClr>
                </a:solidFill>
              </a:rPr>
              <a:t>을 소비자들에게 배포하기 적합한 작은 모델에 증류</a:t>
            </a:r>
            <a:endParaRPr lang="en-US" altLang="ko-KR" sz="26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6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     </a:t>
            </a:r>
            <a:r>
              <a:rPr lang="en-US" altLang="ko-KR" sz="26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ko-KR" altLang="en-US" sz="2600" dirty="0">
                <a:solidFill>
                  <a:schemeClr val="tx1">
                    <a:alpha val="80000"/>
                  </a:schemeClr>
                </a:solidFill>
              </a:rPr>
              <a:t>학습시킨 </a:t>
            </a:r>
            <a:r>
              <a:rPr lang="en-US" altLang="ko-KR" sz="2600" dirty="0">
                <a:solidFill>
                  <a:schemeClr val="tx1">
                    <a:alpha val="80000"/>
                  </a:schemeClr>
                </a:solidFill>
              </a:rPr>
              <a:t>“</a:t>
            </a:r>
            <a:r>
              <a:rPr lang="ko-KR" altLang="en-US" sz="2600" dirty="0">
                <a:solidFill>
                  <a:schemeClr val="tx1">
                    <a:alpha val="80000"/>
                  </a:schemeClr>
                </a:solidFill>
              </a:rPr>
              <a:t>대규모 모델</a:t>
            </a:r>
            <a:r>
              <a:rPr lang="en-US" altLang="ko-KR" sz="2600" dirty="0">
                <a:solidFill>
                  <a:schemeClr val="tx1">
                    <a:alpha val="80000"/>
                  </a:schemeClr>
                </a:solidFill>
              </a:rPr>
              <a:t>”</a:t>
            </a:r>
            <a:r>
              <a:rPr lang="ko-KR" altLang="en-US" sz="2600" dirty="0">
                <a:solidFill>
                  <a:schemeClr val="tx1">
                    <a:alpha val="80000"/>
                  </a:schemeClr>
                </a:solidFill>
              </a:rPr>
              <a:t>을 이용해 더 작은 모델을 더욱 효율적으로 학습시킬 수 있다</a:t>
            </a:r>
            <a:r>
              <a:rPr lang="en-US" altLang="ko-KR" sz="2600" dirty="0">
                <a:solidFill>
                  <a:schemeClr val="tx1">
                    <a:alpha val="80000"/>
                  </a:schemeClr>
                </a:solidFill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600" dirty="0">
                <a:solidFill>
                  <a:schemeClr val="tx1">
                    <a:alpha val="80000"/>
                  </a:schemeClr>
                </a:solidFill>
              </a:rPr>
              <a:t>(</a:t>
            </a:r>
            <a:r>
              <a:rPr lang="ko-KR" altLang="en-US" sz="2600" dirty="0">
                <a:solidFill>
                  <a:schemeClr val="tx1">
                    <a:alpha val="80000"/>
                  </a:schemeClr>
                </a:solidFill>
              </a:rPr>
              <a:t>대규모 모델의 학습결과를 소규모 모델의 학습에 이용하겠다</a:t>
            </a:r>
            <a:r>
              <a:rPr lang="en-US" altLang="ko-KR" sz="2600" dirty="0">
                <a:solidFill>
                  <a:schemeClr val="tx1">
                    <a:alpha val="80000"/>
                  </a:schemeClr>
                </a:solidFill>
              </a:rPr>
              <a:t>.)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312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B50B0C-5A28-AE58-8688-EE4D214F7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Distilling the Knowledge in a Neural Network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2DFD8BE-7DAC-7185-D121-CADBB7563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5"/>
          <a:stretch/>
        </p:blipFill>
        <p:spPr>
          <a:xfrm>
            <a:off x="1203218" y="1675227"/>
            <a:ext cx="978556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62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361D0E-0B35-42DA-8779-9780B96F5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ECC08E-F4F5-429A-B70B-B378AC0B0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514"/>
            <a:ext cx="4767943" cy="6843486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F78D2F-C242-5D52-19E5-2CE9D187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707" y="871442"/>
            <a:ext cx="3016529" cy="5115115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2800" dirty="0">
                <a:solidFill>
                  <a:schemeClr val="bg1">
                    <a:alpha val="60000"/>
                  </a:schemeClr>
                </a:solidFill>
              </a:rPr>
              <a:t>Soft vs. Hard (?)</a:t>
            </a:r>
            <a:endParaRPr lang="ko-KR" altLang="en-US" sz="28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AD8192-CF03-8B6F-130F-CE73AE352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234" y="2302066"/>
            <a:ext cx="5673320" cy="1524613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124CDA-C3F4-3605-37F5-FFE1F0F0B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269" y="3826679"/>
            <a:ext cx="7147249" cy="2658097"/>
          </a:xfrm>
        </p:spPr>
        <p:txBody>
          <a:bodyPr anchor="t">
            <a:noAutofit/>
          </a:bodyPr>
          <a:lstStyle/>
          <a:p>
            <a:pPr marL="0" indent="0" algn="ctr">
              <a:lnSpc>
                <a:spcPct val="160000"/>
              </a:lnSpc>
              <a:buNone/>
            </a:pPr>
            <a:r>
              <a:rPr lang="ko-KR" altLang="en-US" sz="2600" dirty="0">
                <a:solidFill>
                  <a:schemeClr val="bg1"/>
                </a:solidFill>
              </a:rPr>
              <a:t>해당 식이 </a:t>
            </a:r>
            <a:r>
              <a:rPr lang="en-US" altLang="ko-KR" sz="2600" dirty="0" err="1">
                <a:solidFill>
                  <a:schemeClr val="bg1"/>
                </a:solidFill>
              </a:rPr>
              <a:t>softmax</a:t>
            </a:r>
            <a:r>
              <a:rPr lang="ko-KR" altLang="en-US" sz="2600" dirty="0">
                <a:solidFill>
                  <a:schemeClr val="bg1"/>
                </a:solidFill>
              </a:rPr>
              <a:t>의 공식인데</a:t>
            </a:r>
            <a:r>
              <a:rPr lang="en-US" altLang="ko-KR" sz="2600" dirty="0">
                <a:solidFill>
                  <a:schemeClr val="bg1"/>
                </a:solidFill>
              </a:rPr>
              <a:t>, T</a:t>
            </a:r>
            <a:r>
              <a:rPr lang="ko-KR" altLang="en-US" sz="2600" dirty="0">
                <a:solidFill>
                  <a:schemeClr val="bg1"/>
                </a:solidFill>
              </a:rPr>
              <a:t>값이 커질수록 </a:t>
            </a:r>
            <a:r>
              <a:rPr lang="en-US" altLang="ko-KR" sz="2600" dirty="0">
                <a:solidFill>
                  <a:schemeClr val="bg1"/>
                </a:solidFill>
              </a:rPr>
              <a:t>q</a:t>
            </a:r>
            <a:r>
              <a:rPr lang="ko-KR" altLang="en-US" sz="2600" dirty="0">
                <a:solidFill>
                  <a:schemeClr val="bg1"/>
                </a:solidFill>
              </a:rPr>
              <a:t>값이 고르게 나온다</a:t>
            </a:r>
            <a:r>
              <a:rPr lang="en-US" altLang="ko-KR" sz="2600" dirty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lnSpc>
                <a:spcPct val="160000"/>
              </a:lnSpc>
              <a:buNone/>
            </a:pPr>
            <a:r>
              <a:rPr lang="en-US" altLang="ko-KR" sz="2600" dirty="0">
                <a:solidFill>
                  <a:schemeClr val="bg1"/>
                </a:solidFill>
              </a:rPr>
              <a:t>T=t&gt;1</a:t>
            </a:r>
            <a:r>
              <a:rPr lang="ko-KR" altLang="en-US" sz="2600" dirty="0">
                <a:solidFill>
                  <a:schemeClr val="bg1"/>
                </a:solidFill>
              </a:rPr>
              <a:t> 인 </a:t>
            </a:r>
            <a:r>
              <a:rPr lang="en-US" altLang="ko-KR" sz="2600" dirty="0">
                <a:solidFill>
                  <a:schemeClr val="bg1"/>
                </a:solidFill>
              </a:rPr>
              <a:t>soft label</a:t>
            </a:r>
            <a:r>
              <a:rPr lang="ko-KR" altLang="en-US" sz="2600" dirty="0">
                <a:solidFill>
                  <a:schemeClr val="bg1"/>
                </a:solidFill>
              </a:rPr>
              <a:t>의 경우 더 고른 분포가 </a:t>
            </a:r>
            <a:br>
              <a:rPr lang="en-US" altLang="ko-KR" sz="2600" dirty="0">
                <a:solidFill>
                  <a:schemeClr val="bg1"/>
                </a:solidFill>
              </a:rPr>
            </a:br>
            <a:r>
              <a:rPr lang="ko-KR" altLang="en-US" sz="2600" dirty="0">
                <a:solidFill>
                  <a:schemeClr val="bg1"/>
                </a:solidFill>
              </a:rPr>
              <a:t>결과로 나온다</a:t>
            </a:r>
            <a:endParaRPr lang="en-US" altLang="ko-KR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0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19AECE-9FBB-9655-433F-64232A9C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</a:t>
            </a:r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값에 따른 </a:t>
            </a:r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softmax</a:t>
            </a:r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에 의한 분포값</a:t>
            </a:r>
            <a:endParaRPr lang="en-US" altLang="ko-KR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5B0B507-A0A7-846D-4452-36E0357C9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45"/>
          <a:stretch/>
        </p:blipFill>
        <p:spPr>
          <a:xfrm>
            <a:off x="643467" y="2026439"/>
            <a:ext cx="10905066" cy="369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6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7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F38811-8502-1ED6-78AF-CF09FDE9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1280806"/>
            <a:ext cx="4114571" cy="4296387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Cost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8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0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C69EE-E73F-8EDC-913A-5B82D89CB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5942" y="1882449"/>
            <a:ext cx="68902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600" dirty="0">
                <a:solidFill>
                  <a:schemeClr val="bg1"/>
                </a:solidFill>
              </a:rPr>
              <a:t>1. Teacher Model</a:t>
            </a:r>
            <a:r>
              <a:rPr lang="ko-KR" altLang="en-US" sz="2600" dirty="0">
                <a:solidFill>
                  <a:schemeClr val="bg1"/>
                </a:solidFill>
              </a:rPr>
              <a:t>의 </a:t>
            </a:r>
            <a:r>
              <a:rPr lang="en-US" altLang="ko-KR" sz="2600" dirty="0">
                <a:solidFill>
                  <a:schemeClr val="bg1"/>
                </a:solidFill>
              </a:rPr>
              <a:t>soft label(y)</a:t>
            </a:r>
            <a:r>
              <a:rPr lang="ko-KR" altLang="en-US" sz="2600" dirty="0">
                <a:solidFill>
                  <a:schemeClr val="bg1"/>
                </a:solidFill>
              </a:rPr>
              <a:t>과 </a:t>
            </a:r>
            <a:r>
              <a:rPr lang="en-US" altLang="ko-KR" sz="2600" dirty="0">
                <a:solidFill>
                  <a:schemeClr val="bg1"/>
                </a:solidFill>
              </a:rPr>
              <a:t>Student Model</a:t>
            </a:r>
            <a:r>
              <a:rPr lang="ko-KR" altLang="en-US" sz="2600" dirty="0">
                <a:solidFill>
                  <a:schemeClr val="bg1"/>
                </a:solidFill>
              </a:rPr>
              <a:t>의 </a:t>
            </a:r>
            <a:r>
              <a:rPr lang="en-US" altLang="ko-KR" sz="2600" dirty="0">
                <a:solidFill>
                  <a:schemeClr val="bg1"/>
                </a:solidFill>
              </a:rPr>
              <a:t>soft prediction(</a:t>
            </a:r>
            <a:r>
              <a:rPr lang="en-US" altLang="ko-KR" sz="2600" dirty="0" err="1">
                <a:solidFill>
                  <a:schemeClr val="bg1"/>
                </a:solidFill>
              </a:rPr>
              <a:t>y_hat</a:t>
            </a:r>
            <a:r>
              <a:rPr lang="en-US" altLang="ko-KR" sz="2600" dirty="0">
                <a:solidFill>
                  <a:schemeClr val="bg1"/>
                </a:solidFill>
              </a:rPr>
              <a:t>)</a:t>
            </a:r>
            <a:r>
              <a:rPr lang="ko-KR" altLang="en-US" sz="2600" dirty="0">
                <a:solidFill>
                  <a:schemeClr val="bg1"/>
                </a:solidFill>
              </a:rPr>
              <a:t>을 가지고 </a:t>
            </a:r>
            <a:r>
              <a:rPr lang="en-US" altLang="ko-KR" sz="2600" dirty="0">
                <a:solidFill>
                  <a:schemeClr val="bg1"/>
                </a:solidFill>
              </a:rPr>
              <a:t>Cross-Entropy Loss</a:t>
            </a:r>
            <a:r>
              <a:rPr lang="ko-KR" altLang="en-US" sz="2600" dirty="0">
                <a:solidFill>
                  <a:schemeClr val="bg1"/>
                </a:solidFill>
              </a:rPr>
              <a:t>를 구한다</a:t>
            </a:r>
            <a:r>
              <a:rPr lang="en-US" altLang="ko-KR" sz="26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600" dirty="0">
                <a:solidFill>
                  <a:schemeClr val="bg1"/>
                </a:solidFill>
              </a:rPr>
              <a:t>2. </a:t>
            </a:r>
            <a:r>
              <a:rPr lang="ko-KR" altLang="en-US" sz="2600" dirty="0">
                <a:solidFill>
                  <a:schemeClr val="bg1"/>
                </a:solidFill>
              </a:rPr>
              <a:t>실제 학습 </a:t>
            </a:r>
            <a:r>
              <a:rPr lang="en-US" altLang="ko-KR" sz="2600" dirty="0">
                <a:solidFill>
                  <a:schemeClr val="bg1"/>
                </a:solidFill>
              </a:rPr>
              <a:t>“</a:t>
            </a:r>
            <a:r>
              <a:rPr lang="ko-KR" altLang="en-US" sz="2600" dirty="0">
                <a:solidFill>
                  <a:schemeClr val="bg1"/>
                </a:solidFill>
              </a:rPr>
              <a:t>데이터</a:t>
            </a:r>
            <a:r>
              <a:rPr lang="en-US" altLang="ko-KR" sz="2600" dirty="0">
                <a:solidFill>
                  <a:schemeClr val="bg1"/>
                </a:solidFill>
              </a:rPr>
              <a:t>”</a:t>
            </a:r>
            <a:r>
              <a:rPr lang="ko-KR" altLang="en-US" sz="2600" dirty="0">
                <a:solidFill>
                  <a:schemeClr val="bg1"/>
                </a:solidFill>
              </a:rPr>
              <a:t>인 </a:t>
            </a:r>
            <a:r>
              <a:rPr lang="en-US" altLang="ko-KR" sz="2600" dirty="0">
                <a:solidFill>
                  <a:schemeClr val="bg1"/>
                </a:solidFill>
              </a:rPr>
              <a:t>hard label(y)</a:t>
            </a:r>
            <a:r>
              <a:rPr lang="ko-KR" altLang="en-US" sz="2600" dirty="0">
                <a:solidFill>
                  <a:schemeClr val="bg1"/>
                </a:solidFill>
              </a:rPr>
              <a:t>과 </a:t>
            </a:r>
            <a:r>
              <a:rPr lang="en-US" altLang="ko-KR" sz="2600" dirty="0">
                <a:solidFill>
                  <a:schemeClr val="bg1"/>
                </a:solidFill>
              </a:rPr>
              <a:t>Student Model</a:t>
            </a:r>
            <a:r>
              <a:rPr lang="ko-KR" altLang="en-US" sz="2600" dirty="0">
                <a:solidFill>
                  <a:schemeClr val="bg1"/>
                </a:solidFill>
              </a:rPr>
              <a:t>의 </a:t>
            </a:r>
            <a:r>
              <a:rPr lang="en-US" altLang="ko-KR" sz="2600" dirty="0">
                <a:solidFill>
                  <a:schemeClr val="bg1"/>
                </a:solidFill>
              </a:rPr>
              <a:t>hard prediction(</a:t>
            </a:r>
            <a:r>
              <a:rPr lang="en-US" altLang="ko-KR" sz="2600" dirty="0" err="1">
                <a:solidFill>
                  <a:schemeClr val="bg1"/>
                </a:solidFill>
              </a:rPr>
              <a:t>y_hat</a:t>
            </a:r>
            <a:r>
              <a:rPr lang="en-US" altLang="ko-KR" sz="2600" dirty="0">
                <a:solidFill>
                  <a:schemeClr val="bg1"/>
                </a:solidFill>
              </a:rPr>
              <a:t>)</a:t>
            </a:r>
            <a:r>
              <a:rPr lang="ko-KR" altLang="en-US" sz="2600" dirty="0">
                <a:solidFill>
                  <a:schemeClr val="bg1"/>
                </a:solidFill>
              </a:rPr>
              <a:t>을 가지고 </a:t>
            </a:r>
            <a:r>
              <a:rPr lang="en-US" altLang="ko-KR" sz="2600" dirty="0">
                <a:solidFill>
                  <a:schemeClr val="bg1"/>
                </a:solidFill>
              </a:rPr>
              <a:t>Cross-Entropy Loss</a:t>
            </a:r>
            <a:r>
              <a:rPr lang="ko-KR" altLang="en-US" sz="2600" dirty="0">
                <a:solidFill>
                  <a:schemeClr val="bg1"/>
                </a:solidFill>
              </a:rPr>
              <a:t>를 구한다 </a:t>
            </a:r>
          </a:p>
          <a:p>
            <a:pPr marL="0" indent="0">
              <a:buNone/>
            </a:pPr>
            <a:endParaRPr lang="en-US" altLang="ko-KR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sz="2600" dirty="0">
                <a:solidFill>
                  <a:schemeClr val="bg1"/>
                </a:solidFill>
              </a:rPr>
              <a:t>3. 1,2</a:t>
            </a:r>
            <a:r>
              <a:rPr lang="ko-KR" altLang="en-US" sz="2600" dirty="0">
                <a:solidFill>
                  <a:schemeClr val="bg1"/>
                </a:solidFill>
              </a:rPr>
              <a:t>에서 나온 두 </a:t>
            </a:r>
            <a:r>
              <a:rPr lang="en-US" altLang="ko-KR" sz="2600" dirty="0">
                <a:solidFill>
                  <a:schemeClr val="bg1"/>
                </a:solidFill>
              </a:rPr>
              <a:t>Loss</a:t>
            </a:r>
            <a:r>
              <a:rPr lang="ko-KR" altLang="en-US" sz="2600" dirty="0">
                <a:solidFill>
                  <a:schemeClr val="bg1"/>
                </a:solidFill>
              </a:rPr>
              <a:t>값을 더한다</a:t>
            </a:r>
          </a:p>
        </p:txBody>
      </p:sp>
      <p:grpSp>
        <p:nvGrpSpPr>
          <p:cNvPr id="4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26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835D3B9-77FF-7F98-A137-2C141737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Knowledge Distillation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US" altLang="ko-KR" sz="3200" dirty="0">
                <a:solidFill>
                  <a:schemeClr val="bg1"/>
                </a:solidFill>
              </a:rPr>
              <a:t>Knowledge </a:t>
            </a:r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Variation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363E7E9-99AB-E0BA-EE81-DF48E32ED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5075" y="1637127"/>
            <a:ext cx="7181850" cy="484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93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066CBA-23DA-35D0-5F60-824C3A4F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altLang="ko-KR" sz="5600" dirty="0">
                <a:solidFill>
                  <a:schemeClr val="bg1"/>
                </a:solidFill>
              </a:rPr>
              <a:t>(1) Response-Based Knowledge</a:t>
            </a:r>
            <a:r>
              <a:rPr lang="ko-KR" altLang="en-US" sz="56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D20A99-6EAA-3858-A1EE-D33151D4A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820" y="1108061"/>
            <a:ext cx="6913984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  - output(response) </a:t>
            </a:r>
            <a:r>
              <a:rPr lang="ko-KR" altLang="en-US" dirty="0">
                <a:solidFill>
                  <a:schemeClr val="bg1"/>
                </a:solidFill>
              </a:rPr>
              <a:t>정보를 학습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   - </a:t>
            </a:r>
            <a:r>
              <a:rPr lang="ko-KR" altLang="en-US" dirty="0">
                <a:solidFill>
                  <a:schemeClr val="bg1"/>
                </a:solidFill>
              </a:rPr>
              <a:t>예를 들어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분류 모델의 </a:t>
            </a:r>
            <a:r>
              <a:rPr lang="en-US" altLang="ko-KR" dirty="0">
                <a:solidFill>
                  <a:schemeClr val="bg1"/>
                </a:solidFill>
              </a:rPr>
              <a:t>Logit</a:t>
            </a:r>
            <a:r>
              <a:rPr lang="ko-KR" altLang="en-US" dirty="0">
                <a:solidFill>
                  <a:schemeClr val="bg1"/>
                </a:solidFill>
              </a:rPr>
              <a:t>을 학습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708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502</Words>
  <Application>Microsoft Office PowerPoint</Application>
  <PresentationFormat>와이드스크린</PresentationFormat>
  <Paragraphs>55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-apple-system</vt:lpstr>
      <vt:lpstr>맑은 고딕</vt:lpstr>
      <vt:lpstr>Arial</vt:lpstr>
      <vt:lpstr>Calibri</vt:lpstr>
      <vt:lpstr>Office 테마</vt:lpstr>
      <vt:lpstr>Knowledge Distillation</vt:lpstr>
      <vt:lpstr>작은 모델의 필요성</vt:lpstr>
      <vt:lpstr>지식 증류</vt:lpstr>
      <vt:lpstr>Distilling the Knowledge in a Neural Network</vt:lpstr>
      <vt:lpstr>Soft vs. Hard (?)</vt:lpstr>
      <vt:lpstr>T값에 따른 softmax에 의한 분포값</vt:lpstr>
      <vt:lpstr>Cost</vt:lpstr>
      <vt:lpstr>Knowledge Distillation - Knowledge Variation</vt:lpstr>
      <vt:lpstr>(1) Response-Based Knowledge </vt:lpstr>
      <vt:lpstr>(2) Feature-Based Knowledge </vt:lpstr>
      <vt:lpstr>(3) Relation-Based Knowledge</vt:lpstr>
      <vt:lpstr>Knowledge Distillation – Distillation Variation</vt:lpstr>
      <vt:lpstr>(1)  Offline Distillation</vt:lpstr>
      <vt:lpstr>(1)  Online Distillation</vt:lpstr>
      <vt:lpstr>(1)  Self Distillation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Distillation</dc:title>
  <dc:creator>승렬 백</dc:creator>
  <cp:lastModifiedBy>승렬 백</cp:lastModifiedBy>
  <cp:revision>1</cp:revision>
  <dcterms:created xsi:type="dcterms:W3CDTF">2023-10-23T11:26:24Z</dcterms:created>
  <dcterms:modified xsi:type="dcterms:W3CDTF">2023-10-23T14:41:30Z</dcterms:modified>
</cp:coreProperties>
</file>