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Lato"/>
      <p:regular r:id="rId15"/>
      <p:bold r:id="rId16"/>
      <p:italic r:id="rId17"/>
      <p:boldItalic r:id="rId18"/>
    </p:embeddedFont>
    <p:embeddedFont>
      <p:font typeface="Gelasi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P2c+c2WTw35b/NXnaQajt5DkL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elasio-bold.fntdata"/><Relationship Id="rId11" Type="http://schemas.openxmlformats.org/officeDocument/2006/relationships/slide" Target="slides/slide7.xml"/><Relationship Id="rId22" Type="http://schemas.openxmlformats.org/officeDocument/2006/relationships/font" Target="fonts/Gelasio-boldItalic.fntdata"/><Relationship Id="rId10" Type="http://schemas.openxmlformats.org/officeDocument/2006/relationships/slide" Target="slides/slide6.xml"/><Relationship Id="rId21" Type="http://schemas.openxmlformats.org/officeDocument/2006/relationships/font" Target="fonts/Gelasi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slide" Target="slides/slide10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schemas.openxmlformats.org/officeDocument/2006/relationships/font" Target="fonts/Gelasio-regular.fnt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5ca5d9d18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25ca5d9d18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25ca5d9d182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ca5d9d18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ca5d9d18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5ca5d9d182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 cap="flat" cmpd="sng" w="13800">
            <a:solidFill>
              <a:srgbClr val="FFFFFF">
                <a:alpha val="6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5249"/>
              <a:buFont typeface="Gelasio"/>
              <a:buNone/>
            </a:pPr>
            <a:r>
              <a:rPr b="0" i="0" lang="en-US" sz="5249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Transformer을 이용한 데이터 clustering</a:t>
            </a:r>
            <a:endParaRPr b="0" i="0" sz="52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833199" y="4262080"/>
            <a:ext cx="7477601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Transformer은 자연어 처리와 기계 학습 분야에서 혁신적인 모델로 인정받은 것으로 알려져 있습니다. 이 발표에서는 Transformer을 이용하여 데이터 clustering을 수행하는 방법에 대해 소개하고자 합니다.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33199" y="5594866"/>
            <a:ext cx="355402" cy="355402"/>
          </a:xfrm>
          <a:prstGeom prst="roundRect">
            <a:avLst>
              <a:gd fmla="val 2572603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19" y="5602486"/>
            <a:ext cx="340162" cy="34016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>
            <a:off x="1299686" y="5578197"/>
            <a:ext cx="3101340" cy="388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Lato"/>
              <a:buNone/>
            </a:pPr>
            <a:r>
              <a:rPr b="1" i="0" lang="en-US" sz="2187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by 김호재 소프트웨어학과/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3" name="Google Shape;2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 cap="flat" cmpd="sng" w="13800">
            <a:solidFill>
              <a:srgbClr val="FFFFFF">
                <a:alpha val="6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"/>
          <p:cNvSpPr/>
          <p:nvPr/>
        </p:nvSpPr>
        <p:spPr>
          <a:xfrm>
            <a:off x="833199" y="2273183"/>
            <a:ext cx="44439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374"/>
              <a:buFont typeface="Gelasio"/>
              <a:buNone/>
            </a:pPr>
            <a:r>
              <a:rPr b="0" i="0" lang="en-US" sz="4374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결론 및 향후 연구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833199" y="4095512"/>
            <a:ext cx="7477601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Transformer를 이용한 데이터 clustering은 데이터 분석 및 패턴 인식의 핵심 도구로 활용될 수 있습니다. 향후 연구에서는 큰 데이터셋과 복잡한 구조의 데이터에 대한 적용을 계속해서 개선하고자 합니다.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5" name="Google Shape;1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" name="Google Shape;2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 cap="flat" cmpd="sng" w="13800">
            <a:solidFill>
              <a:srgbClr val="FFFFFF">
                <a:alpha val="6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038005" y="2247300"/>
            <a:ext cx="125925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374"/>
              <a:buFont typeface="Gelasio"/>
              <a:buNone/>
            </a:pPr>
            <a:r>
              <a:rPr b="0" i="0" lang="en-US" sz="4374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Transformer의 개요와 동작 원리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2037993" y="3559612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E8E8E3"/>
          </a:solidFill>
          <a:ln cap="flat" cmpd="sng" w="13800">
            <a:solidFill>
              <a:srgbClr val="D1D1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215515" y="3601283"/>
            <a:ext cx="14478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lasio"/>
              <a:buNone/>
            </a:pPr>
            <a:r>
              <a:rPr b="0" i="0" lang="en-US" sz="2624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2760107" y="3635931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Gelasio"/>
              <a:buNone/>
            </a:pPr>
            <a:r>
              <a:rPr b="0" i="0" lang="en-US" sz="2187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구조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2760107" y="4205288"/>
            <a:ext cx="4444008" cy="1777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Transformer는 인코더-디코더 구조로 이루어져 있으며, 자가 주의 메커니즘(Self-Attention Mechanism)과 전이 행렬 연산(Transformer Operation)을 사용하여 입력 시퀀스를 처리합니다.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7426285" y="3559612"/>
            <a:ext cx="499943" cy="499943"/>
          </a:xfrm>
          <a:prstGeom prst="roundRect">
            <a:avLst>
              <a:gd fmla="val 20000" name="adj"/>
            </a:avLst>
          </a:prstGeom>
          <a:solidFill>
            <a:srgbClr val="E8E8E3"/>
          </a:solidFill>
          <a:ln cap="flat" cmpd="sng" w="13800">
            <a:solidFill>
              <a:srgbClr val="D1D1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580948" y="3601283"/>
            <a:ext cx="19050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Gelasio"/>
              <a:buNone/>
            </a:pPr>
            <a:r>
              <a:rPr b="0" i="0" lang="en-US" sz="2624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8148399" y="3635931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Gelasio"/>
              <a:buNone/>
            </a:pPr>
            <a:r>
              <a:rPr b="0" i="0" lang="en-US" sz="2187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동작 원리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8148399" y="4205288"/>
            <a:ext cx="4444008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Transformer는 입력 시퀀스를 토큰 단위로 분할하고, 각 토큰의 임베딩 벡터를 생성합니다. 그런 다음, 인코더와 디코더 단계를 거치며 입력과 출력의 관계를 모델링합니다.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g25ca5d9d18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125" y="304800"/>
            <a:ext cx="10613574" cy="792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 cap="flat" cmpd="sng" w="13800">
            <a:solidFill>
              <a:srgbClr val="FFFFFF">
                <a:alpha val="6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2037993" y="3411022"/>
            <a:ext cx="10554414" cy="138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374"/>
              <a:buFont typeface="Gelasio"/>
              <a:buNone/>
            </a:pPr>
            <a:r>
              <a:rPr lang="en-US" sz="4374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word embedding과 </a:t>
            </a:r>
            <a:r>
              <a:rPr b="0" i="0" lang="en-US" sz="4374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Transform</a:t>
            </a:r>
            <a:r>
              <a:rPr b="0" i="0" lang="en-US" sz="4374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를 이용한 데이터 clustering의 장점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2037993" y="5133023"/>
            <a:ext cx="3370064" cy="2462927"/>
          </a:xfrm>
          <a:prstGeom prst="roundRect">
            <a:avLst>
              <a:gd fmla="val 4060" name="adj"/>
            </a:avLst>
          </a:prstGeom>
          <a:solidFill>
            <a:srgbClr val="E8E8E3"/>
          </a:solidFill>
          <a:ln cap="flat" cmpd="sng" w="13800">
            <a:solidFill>
              <a:srgbClr val="D1D1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2273975" y="5369004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Gelasio"/>
              <a:buNone/>
            </a:pPr>
            <a:r>
              <a:rPr b="0" i="0" lang="en-US" sz="2187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자동 특성 추출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2273975" y="5938361"/>
            <a:ext cx="2898100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Transformer은 자동으로 데이터의 중요한 특성을 추출하므로 사전 지식이 필요하지 않습니다.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5630228" y="5133023"/>
            <a:ext cx="3370064" cy="2462927"/>
          </a:xfrm>
          <a:prstGeom prst="roundRect">
            <a:avLst>
              <a:gd fmla="val 4060" name="adj"/>
            </a:avLst>
          </a:prstGeom>
          <a:solidFill>
            <a:srgbClr val="E8E8E3"/>
          </a:solidFill>
          <a:ln cap="flat" cmpd="sng" w="13800">
            <a:solidFill>
              <a:srgbClr val="D1D1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5866209" y="5369004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Gelasio"/>
              <a:buNone/>
            </a:pPr>
            <a:r>
              <a:rPr b="0" i="0" lang="en-US" sz="2187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확장성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5866209" y="5938361"/>
            <a:ext cx="2898100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Transformer의 인코더-디코더 구조는 다양한 데이터 유형과 규모에 대해 적용될 수 있습니다.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9222462" y="5133023"/>
            <a:ext cx="3370064" cy="2462927"/>
          </a:xfrm>
          <a:prstGeom prst="roundRect">
            <a:avLst>
              <a:gd fmla="val 4060" name="adj"/>
            </a:avLst>
          </a:prstGeom>
          <a:solidFill>
            <a:srgbClr val="E8E8E3"/>
          </a:solidFill>
          <a:ln cap="flat" cmpd="sng" w="13800">
            <a:solidFill>
              <a:srgbClr val="D1D1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9458444" y="5369004"/>
            <a:ext cx="246888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87"/>
              <a:buFont typeface="Gelasio"/>
              <a:buNone/>
            </a:pPr>
            <a:r>
              <a:rPr b="0" i="0" lang="en-US" sz="2187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클러스터 유사도 계산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9458444" y="5938361"/>
            <a:ext cx="2898100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Transformer는 데이터 간 유사도를 계산하여 클러스터링을 수행하므로, 정확한 결과를 얻을 수 있습니다.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3" name="Google Shape;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30400" cy="277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9" name="Google Shape;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FFFFFF">
              <a:alpha val="74901"/>
            </a:srgbClr>
          </a:solidFill>
          <a:ln cap="flat" cmpd="sng" w="10475">
            <a:solidFill>
              <a:srgbClr val="FFFFFF">
                <a:alpha val="6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304342" y="464344"/>
            <a:ext cx="8021598" cy="1055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3324"/>
              <a:buFont typeface="Gelasio"/>
              <a:buNone/>
            </a:pPr>
            <a:r>
              <a:rPr b="0" i="0" lang="en-US" sz="3324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Transformer를 이용한 데이터 clustering의 접근 방법</a:t>
            </a:r>
            <a:endParaRPr b="0" i="0" sz="33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3540800" y="1857375"/>
            <a:ext cx="33695" cy="5910501"/>
          </a:xfrm>
          <a:prstGeom prst="rect">
            <a:avLst/>
          </a:prstGeom>
          <a:solidFill>
            <a:srgbClr val="D1D1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3747552" y="2162354"/>
            <a:ext cx="591026" cy="33695"/>
          </a:xfrm>
          <a:prstGeom prst="rect">
            <a:avLst/>
          </a:prstGeom>
          <a:solidFill>
            <a:srgbClr val="D1D1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3367623" y="1989296"/>
            <a:ext cx="379928" cy="379928"/>
          </a:xfrm>
          <a:prstGeom prst="roundRect">
            <a:avLst>
              <a:gd fmla="val 20002" name="adj"/>
            </a:avLst>
          </a:prstGeom>
          <a:solidFill>
            <a:srgbClr val="E8E8E3"/>
          </a:solidFill>
          <a:ln cap="flat" cmpd="sng" w="10475">
            <a:solidFill>
              <a:srgbClr val="D1D1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3504188" y="2020848"/>
            <a:ext cx="106680" cy="316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995"/>
              <a:buFont typeface="Gelasio"/>
              <a:buNone/>
            </a:pPr>
            <a:r>
              <a:rPr b="0" i="0" lang="en-US" sz="1995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1</a:t>
            </a:r>
            <a:endParaRPr b="0" i="0" sz="19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4486394" y="2026206"/>
            <a:ext cx="1688663" cy="26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62"/>
              <a:buFont typeface="Gelasio"/>
              <a:buNone/>
            </a:pPr>
            <a:r>
              <a:rPr b="0" i="0" lang="en-US" sz="1662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데이터 전처리</a:t>
            </a:r>
            <a:endParaRPr b="0" i="0" sz="1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4486394" y="2458879"/>
            <a:ext cx="6839545" cy="270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30"/>
              <a:buFont typeface="Lato"/>
              <a:buNone/>
            </a:pPr>
            <a:r>
              <a:rPr b="0" i="0" lang="en-US" sz="133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입력 데이터를 토큰화하고 임베딩 벡터로 변환합니다.</a:t>
            </a:r>
            <a:endParaRPr b="0" i="0" sz="133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3747552" y="3682186"/>
            <a:ext cx="591026" cy="33695"/>
          </a:xfrm>
          <a:prstGeom prst="rect">
            <a:avLst/>
          </a:prstGeom>
          <a:solidFill>
            <a:srgbClr val="D1D1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3367623" y="3509129"/>
            <a:ext cx="379928" cy="379928"/>
          </a:xfrm>
          <a:prstGeom prst="roundRect">
            <a:avLst>
              <a:gd fmla="val 20002" name="adj"/>
            </a:avLst>
          </a:prstGeom>
          <a:solidFill>
            <a:srgbClr val="E8E8E3"/>
          </a:solidFill>
          <a:ln cap="flat" cmpd="sng" w="10475">
            <a:solidFill>
              <a:srgbClr val="D1D1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3488948" y="3540681"/>
            <a:ext cx="137160" cy="316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995"/>
              <a:buFont typeface="Gelasio"/>
              <a:buNone/>
            </a:pPr>
            <a:r>
              <a:rPr b="0" i="0" lang="en-US" sz="1995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2</a:t>
            </a:r>
            <a:endParaRPr b="0" i="0" sz="19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4486394" y="3546038"/>
            <a:ext cx="1688663" cy="26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62"/>
              <a:buFont typeface="Gelasio"/>
              <a:buNone/>
            </a:pPr>
            <a:r>
              <a:rPr b="0" i="0" lang="en-US" sz="1662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인코딩</a:t>
            </a:r>
            <a:endParaRPr b="0" i="0" sz="1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4486394" y="3978712"/>
            <a:ext cx="6839545" cy="270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30"/>
              <a:buFont typeface="Lato"/>
              <a:buNone/>
            </a:pPr>
            <a:r>
              <a:rPr b="0" i="0" lang="en-US" sz="133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Transformer의 인코더를 사용하여 입력 데이터를 잠재 공간으로 매핑합니다. </a:t>
            </a:r>
            <a:r>
              <a:rPr lang="en-US" sz="133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또한 워드임베딩은 인코더 이후에 적용하여 단어의 고유 임베딩 값을 얻습니다.</a:t>
            </a:r>
            <a:endParaRPr b="0" i="0" sz="133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3747552" y="5202019"/>
            <a:ext cx="591026" cy="33695"/>
          </a:xfrm>
          <a:prstGeom prst="rect">
            <a:avLst/>
          </a:prstGeom>
          <a:solidFill>
            <a:srgbClr val="D1D1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3367623" y="5028962"/>
            <a:ext cx="379928" cy="379928"/>
          </a:xfrm>
          <a:prstGeom prst="roundRect">
            <a:avLst>
              <a:gd fmla="val 20002" name="adj"/>
            </a:avLst>
          </a:prstGeom>
          <a:solidFill>
            <a:srgbClr val="E8E8E3"/>
          </a:solidFill>
          <a:ln cap="flat" cmpd="sng" w="10475">
            <a:solidFill>
              <a:srgbClr val="D1D1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3488948" y="5060513"/>
            <a:ext cx="137160" cy="316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995"/>
              <a:buFont typeface="Gelasio"/>
              <a:buNone/>
            </a:pPr>
            <a:r>
              <a:rPr b="0" i="0" lang="en-US" sz="1995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3</a:t>
            </a:r>
            <a:endParaRPr b="0" i="0" sz="19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4486409" y="5065875"/>
            <a:ext cx="4691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62"/>
              <a:buFont typeface="Gelasio"/>
              <a:buNone/>
            </a:pPr>
            <a:r>
              <a:rPr lang="en-US" sz="1662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유클리드 거리법을 이용한 클러스터링</a:t>
            </a:r>
            <a:endParaRPr b="0" i="0" sz="1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4486394" y="5498544"/>
            <a:ext cx="6839545" cy="270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30"/>
              <a:buFont typeface="Lato"/>
              <a:buNone/>
            </a:pPr>
            <a:r>
              <a:rPr b="0" i="0" lang="en-US" sz="133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인코딩된 잠재 벡터를 사용하여 </a:t>
            </a:r>
            <a:r>
              <a:rPr lang="en-US" sz="133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유클리드 거리법 </a:t>
            </a:r>
            <a:r>
              <a:rPr b="0" i="0" lang="en-US" sz="133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 알고리즘을 적용하여 클러스터를 생성합니다.</a:t>
            </a:r>
            <a:endParaRPr b="0" i="0" sz="133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3747552" y="6721852"/>
            <a:ext cx="591026" cy="33695"/>
          </a:xfrm>
          <a:prstGeom prst="rect">
            <a:avLst/>
          </a:prstGeom>
          <a:solidFill>
            <a:srgbClr val="D1D1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3367623" y="6548795"/>
            <a:ext cx="379928" cy="379928"/>
          </a:xfrm>
          <a:prstGeom prst="roundRect">
            <a:avLst>
              <a:gd fmla="val 20002" name="adj"/>
            </a:avLst>
          </a:prstGeom>
          <a:solidFill>
            <a:srgbClr val="E8E8E3"/>
          </a:solidFill>
          <a:ln cap="flat" cmpd="sng" w="10475">
            <a:solidFill>
              <a:srgbClr val="D1D1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3485138" y="6580346"/>
            <a:ext cx="144780" cy="316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995"/>
              <a:buFont typeface="Gelasio"/>
              <a:buNone/>
            </a:pPr>
            <a:r>
              <a:rPr b="0" i="0" lang="en-US" sz="1995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4</a:t>
            </a:r>
            <a:endParaRPr b="0" i="0" sz="19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4486412" y="6585700"/>
            <a:ext cx="5569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62"/>
              <a:buFont typeface="Gelasio"/>
              <a:buNone/>
            </a:pPr>
            <a:r>
              <a:rPr b="0" i="0" lang="en-US" sz="1662" u="none" cap="none" strike="noStrike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클러스터 결과 시각화</a:t>
            </a:r>
            <a:endParaRPr b="0" i="0" sz="166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4486394" y="7018377"/>
            <a:ext cx="6839545" cy="270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330"/>
              <a:buFont typeface="Lato"/>
              <a:buNone/>
            </a:pPr>
            <a:r>
              <a:rPr lang="en-US" sz="133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시각화 예정입니다.</a:t>
            </a:r>
            <a:endParaRPr b="0" i="0" sz="133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 cap="flat" cmpd="sng" w="13800">
            <a:solidFill>
              <a:srgbClr val="FFFFFF">
                <a:alpha val="6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2037993" y="1392674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374"/>
              <a:buFont typeface="Gelasio"/>
              <a:buNone/>
            </a:pPr>
            <a:r>
              <a:rPr b="0" i="0" lang="en-US" sz="4374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실험과 결과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2038000" y="2343093"/>
            <a:ext cx="10870500" cy="52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word2embedding = model.word2embedding</a:t>
            </a:r>
            <a:endParaRPr sz="1750">
              <a:solidFill>
                <a:srgbClr val="27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    result = word2embedding(torch.arange(2685)) </a:t>
            </a:r>
            <a:endParaRPr sz="1750">
              <a:solidFill>
                <a:srgbClr val="27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	# Torch 텐서를 Numpy 배열로 변환</a:t>
            </a:r>
            <a:endParaRPr sz="1750">
              <a:solidFill>
                <a:srgbClr val="27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    result = result.detach().numpy()</a:t>
            </a:r>
            <a:endParaRPr sz="1750">
              <a:solidFill>
                <a:srgbClr val="27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    euclidean_distances = pairwise_distances(result, metric="euclidean")</a:t>
            </a:r>
            <a:endParaRPr sz="1750">
              <a:solidFill>
                <a:srgbClr val="27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	# 가장 가까운 5개의 이웃을 찾기 (자기 자신을 포함하므로 k=6)</a:t>
            </a:r>
            <a:endParaRPr sz="1750">
              <a:solidFill>
                <a:srgbClr val="27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	k = 6</a:t>
            </a:r>
            <a:endParaRPr sz="1750">
              <a:solidFill>
                <a:srgbClr val="27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    nearest_points = np.argsort(euclidean_distances, axis=1)[:, :k]</a:t>
            </a:r>
            <a:endParaRPr sz="1750">
              <a:solidFill>
                <a:srgbClr val="27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	# 결과 출력</a:t>
            </a:r>
            <a:endParaRPr sz="1750">
              <a:solidFill>
                <a:srgbClr val="27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        print(</a:t>
            </a:r>
            <a:endParaRPr sz="1750">
              <a:solidFill>
                <a:srgbClr val="27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            f"{i}th point's {k-1} nearest neighbors: {dataset.idx2code(neighbors[1:])}"</a:t>
            </a:r>
            <a:endParaRPr sz="1750">
              <a:solidFill>
                <a:srgbClr val="27252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        )</a:t>
            </a:r>
            <a:endParaRPr sz="1750">
              <a:solidFill>
                <a:srgbClr val="27252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5ca5d9d18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175" y="152400"/>
            <a:ext cx="7955756" cy="79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 cap="flat" cmpd="sng" w="13800">
            <a:solidFill>
              <a:srgbClr val="FFFFFF">
                <a:alpha val="6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2037993" y="2151578"/>
            <a:ext cx="794766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374"/>
              <a:buFont typeface="Gelasio"/>
              <a:buNone/>
            </a:pPr>
            <a:r>
              <a:rPr b="0" i="0" lang="en-US" sz="4374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다른 clustering 알고리즘과의 비교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2037993" y="3401378"/>
            <a:ext cx="26662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2624"/>
              <a:buFont typeface="Gelasio"/>
              <a:buNone/>
            </a:pPr>
            <a:r>
              <a:rPr b="0" i="0" lang="en-US" sz="2624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K-means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2037993" y="4040029"/>
            <a:ext cx="3156347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전통적인 클러스터링 알고리즘으로 기본적인 비교 대상입니다. 효과적이지만 데이터의 선형적인 구조에 적용됩니다.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5743932" y="3401378"/>
            <a:ext cx="3156347" cy="832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2624"/>
              <a:buFont typeface="Gelasio"/>
              <a:buNone/>
            </a:pPr>
            <a:r>
              <a:rPr b="0" i="0" lang="en-US" sz="2624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Hierarchical Clustering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5743932" y="4456509"/>
            <a:ext cx="3156347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계층적인 클러스터링 알고리즘으로 데이터 간의 유사도를 계층적으로 구조화합니다. 비교적 복잡합니다.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9449872" y="3401378"/>
            <a:ext cx="2666286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2624"/>
              <a:buFont typeface="Gelasio"/>
              <a:buNone/>
            </a:pPr>
            <a:r>
              <a:rPr b="0" i="0" lang="en-US" sz="2624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DBSCAN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9449872" y="4040029"/>
            <a:ext cx="3156347" cy="142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밀도 기반 클러스터링 알고리즘으로 밀도가 높은 데이터 영역을 클러스터로 분류합니다. 이상치에 강건합니다.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4901"/>
            </a:srgbClr>
          </a:solidFill>
          <a:ln cap="flat" cmpd="sng" w="13800">
            <a:solidFill>
              <a:srgbClr val="FFFFFF">
                <a:alpha val="6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2037993" y="2409706"/>
            <a:ext cx="10554414" cy="138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374"/>
              <a:buFont typeface="Gelasio"/>
              <a:buNone/>
            </a:pPr>
            <a:r>
              <a:rPr b="0" i="0" lang="en-US" sz="4374" u="none" cap="none" strike="noStrike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Transformer를 이용한 데이터 clustering의 한계와 도전 과제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2393394" y="4131707"/>
            <a:ext cx="10199013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Char char="•"/>
            </a:pPr>
            <a:r>
              <a:rPr b="0" i="0" lang="en-US" sz="175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대용량 데이터의 처리 속도 문제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2393394" y="4575929"/>
            <a:ext cx="10199013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Char char="•"/>
            </a:pPr>
            <a:r>
              <a:rPr b="0" i="0" lang="en-US" sz="175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하이퍼파라미터 튜닝의 어려움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2393394" y="5020151"/>
            <a:ext cx="10199013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Char char="•"/>
            </a:pPr>
            <a:r>
              <a:rPr b="0" i="0" lang="en-US" sz="175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비선형 데이터 구조의 처리에 제한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2393394" y="5464373"/>
            <a:ext cx="10199013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Char char="•"/>
            </a:pPr>
            <a:r>
              <a:rPr b="0" i="0" lang="en-US" sz="1750" u="none" cap="none" strike="noStrik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클러스터 내 데이터의 불균형 문제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2023-10-24T06:56:35Z</dcterms:created>
  <dc:creator>PptxGenJS</dc:creator>
</cp:coreProperties>
</file>