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78" r:id="rId3"/>
    <p:sldId id="40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7"/>
    <p:restoredTop sz="96391" autoAdjust="0"/>
  </p:normalViewPr>
  <p:slideViewPr>
    <p:cSldViewPr snapToGrid="0" snapToObjects="1">
      <p:cViewPr varScale="1">
        <p:scale>
          <a:sx n="115" d="100"/>
          <a:sy n="115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29B2A-BB91-6543-8224-10BA3CD2367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5BD18-222A-3A47-882D-7017ED975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D18-222A-3A47-882D-7017ED975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5BD18-222A-3A47-882D-7017ED975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92" y="247148"/>
            <a:ext cx="7886700" cy="460607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6391"/>
            <a:ext cx="7886700" cy="61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0214"/>
            <a:ext cx="7886700" cy="499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76B3-A624-6544-AF8E-392C2A7AD28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4563-99F3-A547-B6BC-9F9C6C56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1122363"/>
            <a:ext cx="8728364" cy="2387600"/>
          </a:xfrm>
        </p:spPr>
        <p:txBody>
          <a:bodyPr anchor="ctr">
            <a:normAutofit/>
          </a:bodyPr>
          <a:lstStyle/>
          <a:p>
            <a:r>
              <a:rPr lang="en-US" sz="3000" b="1" dirty="0" smtClean="0">
                <a:latin typeface="+mn-lt"/>
              </a:rPr>
              <a:t>Tutorial</a:t>
            </a:r>
            <a:br>
              <a:rPr lang="en-US" sz="3000" b="1" dirty="0" smtClean="0">
                <a:latin typeface="+mn-lt"/>
              </a:rPr>
            </a:br>
            <a:r>
              <a:rPr lang="en-US" sz="3000" b="1" dirty="0" smtClean="0">
                <a:latin typeface="+mn-lt"/>
              </a:rPr>
              <a:t>Kernel PCA</a:t>
            </a:r>
            <a:endParaRPr lang="en-US" sz="3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6134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Sunyool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Mining and Quality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Analytics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Korea University</a:t>
            </a:r>
          </a:p>
          <a:p>
            <a:endParaRPr lang="en-US" dirty="0"/>
          </a:p>
          <a:p>
            <a:r>
              <a:rPr lang="en-US" b="1" dirty="0" smtClean="0"/>
              <a:t>2017. </a:t>
            </a:r>
            <a:r>
              <a:rPr lang="en-US" b="1" dirty="0" smtClean="0"/>
              <a:t>11. 08.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Feature Extraction: Nonlinear Transformation (KPCA)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9550" y="1260442"/>
            <a:ext cx="2520000" cy="2520000"/>
            <a:chOff x="581100" y="898620"/>
            <a:chExt cx="2520000" cy="2520000"/>
          </a:xfrm>
        </p:grpSpPr>
        <p:grpSp>
          <p:nvGrpSpPr>
            <p:cNvPr id="31" name="그룹 30"/>
            <p:cNvGrpSpPr/>
            <p:nvPr/>
          </p:nvGrpSpPr>
          <p:grpSpPr>
            <a:xfrm>
              <a:off x="581100" y="898620"/>
              <a:ext cx="2520000" cy="2520000"/>
              <a:chOff x="1199564" y="883639"/>
              <a:chExt cx="3212552" cy="3212552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V="1">
                <a:off x="1722121" y="883639"/>
                <a:ext cx="0" cy="3212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1199564" y="3568698"/>
                <a:ext cx="32125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/>
            <p:cNvSpPr/>
            <p:nvPr/>
          </p:nvSpPr>
          <p:spPr>
            <a:xfrm>
              <a:off x="1634713" y="264704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04562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03311" y="239906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433692" y="2519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192979" y="26238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393047" y="27802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136400" y="23183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975431" y="26591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255899" y="2633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925904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378826" y="228614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426645" y="19622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564754" y="214042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697516" y="191534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25623" y="205989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272547" y="168579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2555585" y="172293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95598" y="15030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174175" y="14114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356795" y="12825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824446" y="1146989"/>
              <a:ext cx="2152468" cy="1986868"/>
            </a:xfrm>
            <a:custGeom>
              <a:avLst/>
              <a:gdLst>
                <a:gd name="connsiteX0" fmla="*/ 1717123 w 2152468"/>
                <a:gd name="connsiteY0" fmla="*/ 43679 h 1986868"/>
                <a:gd name="connsiteX1" fmla="*/ 1336123 w 2152468"/>
                <a:gd name="connsiteY1" fmla="*/ 100829 h 1986868"/>
                <a:gd name="connsiteX2" fmla="*/ 1069423 w 2152468"/>
                <a:gd name="connsiteY2" fmla="*/ 310379 h 1986868"/>
                <a:gd name="connsiteX3" fmla="*/ 1240873 w 2152468"/>
                <a:gd name="connsiteY3" fmla="*/ 739004 h 1986868"/>
                <a:gd name="connsiteX4" fmla="*/ 1126573 w 2152468"/>
                <a:gd name="connsiteY4" fmla="*/ 1043804 h 1986868"/>
                <a:gd name="connsiteX5" fmla="*/ 545548 w 2152468"/>
                <a:gd name="connsiteY5" fmla="*/ 1205729 h 1986868"/>
                <a:gd name="connsiteX6" fmla="*/ 259798 w 2152468"/>
                <a:gd name="connsiteY6" fmla="*/ 1129529 h 1986868"/>
                <a:gd name="connsiteX7" fmla="*/ 12148 w 2152468"/>
                <a:gd name="connsiteY7" fmla="*/ 1415279 h 1986868"/>
                <a:gd name="connsiteX8" fmla="*/ 659848 w 2152468"/>
                <a:gd name="connsiteY8" fmla="*/ 1986779 h 1986868"/>
                <a:gd name="connsiteX9" fmla="*/ 1869523 w 2152468"/>
                <a:gd name="connsiteY9" fmla="*/ 1453379 h 1986868"/>
                <a:gd name="connsiteX10" fmla="*/ 2145748 w 2152468"/>
                <a:gd name="connsiteY10" fmla="*/ 748529 h 1986868"/>
                <a:gd name="connsiteX11" fmla="*/ 1717123 w 2152468"/>
                <a:gd name="connsiteY11" fmla="*/ 43679 h 198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468" h="1986868">
                  <a:moveTo>
                    <a:pt x="1717123" y="43679"/>
                  </a:moveTo>
                  <a:cubicBezTo>
                    <a:pt x="1582185" y="-64271"/>
                    <a:pt x="1444073" y="56379"/>
                    <a:pt x="1336123" y="100829"/>
                  </a:cubicBezTo>
                  <a:cubicBezTo>
                    <a:pt x="1228173" y="145279"/>
                    <a:pt x="1085298" y="204017"/>
                    <a:pt x="1069423" y="310379"/>
                  </a:cubicBezTo>
                  <a:cubicBezTo>
                    <a:pt x="1053548" y="416742"/>
                    <a:pt x="1231348" y="616767"/>
                    <a:pt x="1240873" y="739004"/>
                  </a:cubicBezTo>
                  <a:cubicBezTo>
                    <a:pt x="1250398" y="861242"/>
                    <a:pt x="1242460" y="966017"/>
                    <a:pt x="1126573" y="1043804"/>
                  </a:cubicBezTo>
                  <a:cubicBezTo>
                    <a:pt x="1010686" y="1121591"/>
                    <a:pt x="690010" y="1191442"/>
                    <a:pt x="545548" y="1205729"/>
                  </a:cubicBezTo>
                  <a:cubicBezTo>
                    <a:pt x="401086" y="1220016"/>
                    <a:pt x="348698" y="1094604"/>
                    <a:pt x="259798" y="1129529"/>
                  </a:cubicBezTo>
                  <a:cubicBezTo>
                    <a:pt x="170898" y="1164454"/>
                    <a:pt x="-54527" y="1272404"/>
                    <a:pt x="12148" y="1415279"/>
                  </a:cubicBezTo>
                  <a:cubicBezTo>
                    <a:pt x="78823" y="1558154"/>
                    <a:pt x="350286" y="1980429"/>
                    <a:pt x="659848" y="1986779"/>
                  </a:cubicBezTo>
                  <a:cubicBezTo>
                    <a:pt x="969410" y="1993129"/>
                    <a:pt x="1621873" y="1659754"/>
                    <a:pt x="1869523" y="1453379"/>
                  </a:cubicBezTo>
                  <a:cubicBezTo>
                    <a:pt x="2117173" y="1247004"/>
                    <a:pt x="2174323" y="983479"/>
                    <a:pt x="2145748" y="748529"/>
                  </a:cubicBezTo>
                  <a:cubicBezTo>
                    <a:pt x="2117173" y="513579"/>
                    <a:pt x="1852061" y="151629"/>
                    <a:pt x="1717123" y="4367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오른쪽 화살표 114"/>
          <p:cNvSpPr/>
          <p:nvPr/>
        </p:nvSpPr>
        <p:spPr>
          <a:xfrm rot="2700000">
            <a:off x="2850957" y="3574794"/>
            <a:ext cx="943676" cy="54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 rot="18439437">
            <a:off x="5493976" y="3594847"/>
            <a:ext cx="919541" cy="54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6450" y="3910743"/>
            <a:ext cx="25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Transform to</a:t>
            </a:r>
            <a:br>
              <a:rPr lang="en-US" altLang="ko-KR" dirty="0" smtClean="0"/>
            </a:br>
            <a:r>
              <a:rPr lang="en-US" altLang="ko-KR" dirty="0" smtClean="0"/>
              <a:t>high-dimensional space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156763" y="3910743"/>
            <a:ext cx="25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Projection to</a:t>
            </a:r>
            <a:br>
              <a:rPr lang="en-US" altLang="ko-KR" dirty="0" smtClean="0"/>
            </a:br>
            <a:r>
              <a:rPr lang="en-US" altLang="ko-KR" dirty="0" smtClean="0"/>
              <a:t>original space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865186" y="3859351"/>
            <a:ext cx="2777863" cy="2776022"/>
            <a:chOff x="3122880" y="3859351"/>
            <a:chExt cx="2777863" cy="2776022"/>
          </a:xfrm>
        </p:grpSpPr>
        <p:grpSp>
          <p:nvGrpSpPr>
            <p:cNvPr id="55" name="그룹 54"/>
            <p:cNvGrpSpPr/>
            <p:nvPr/>
          </p:nvGrpSpPr>
          <p:grpSpPr>
            <a:xfrm>
              <a:off x="3122880" y="3859351"/>
              <a:ext cx="2777863" cy="2776022"/>
              <a:chOff x="3590587" y="2586553"/>
              <a:chExt cx="3960000" cy="3957375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 flipV="1">
                <a:off x="5030587" y="2586553"/>
                <a:ext cx="0" cy="25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5030587" y="5106553"/>
                <a:ext cx="252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3590587" y="5103928"/>
                <a:ext cx="1440000" cy="14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타원 56"/>
            <p:cNvSpPr/>
            <p:nvPr/>
          </p:nvSpPr>
          <p:spPr>
            <a:xfrm>
              <a:off x="3667714" y="58821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848095" y="557788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181470" y="57042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114903" y="527660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321169" y="53999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535157" y="5357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455675" y="520879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271632" y="503547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766066" y="496562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975204" y="5812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429587" y="563236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4526569" y="49498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4835915" y="526022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935713" y="510291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714413" y="474949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005562" y="481016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9055594">
              <a:off x="3253053" y="4913044"/>
              <a:ext cx="2457814" cy="97375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3129288" y="4282698"/>
              <a:ext cx="2575897" cy="23526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3924604" y="4789683"/>
              <a:ext cx="1006139" cy="1101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930743" y="3960698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accent5">
                      <a:lumMod val="75000"/>
                    </a:schemeClr>
                  </a:solidFill>
                </a:rPr>
                <a:t>PC1</a:t>
              </a:r>
              <a:endParaRPr lang="ko-KR" altLang="en-US" sz="2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126606" y="4735409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rgbClr val="C00000"/>
                  </a:solidFill>
                </a:rPr>
                <a:t>PC2</a:t>
              </a:r>
              <a:endParaRPr lang="ko-KR" altLang="en-US" sz="2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96952" y="1073875"/>
            <a:ext cx="2690303" cy="2735444"/>
            <a:chOff x="6146579" y="683176"/>
            <a:chExt cx="2690303" cy="2735444"/>
          </a:xfrm>
        </p:grpSpPr>
        <p:sp>
          <p:nvSpPr>
            <p:cNvPr id="113" name="자유형 112"/>
            <p:cNvSpPr/>
            <p:nvPr/>
          </p:nvSpPr>
          <p:spPr>
            <a:xfrm>
              <a:off x="6146579" y="907873"/>
              <a:ext cx="2152134" cy="2011778"/>
            </a:xfrm>
            <a:custGeom>
              <a:avLst/>
              <a:gdLst>
                <a:gd name="connsiteX0" fmla="*/ 0 w 2152134"/>
                <a:gd name="connsiteY0" fmla="*/ 1943100 h 2011778"/>
                <a:gd name="connsiteX1" fmla="*/ 866775 w 2152134"/>
                <a:gd name="connsiteY1" fmla="*/ 1971675 h 2011778"/>
                <a:gd name="connsiteX2" fmla="*/ 1971675 w 2152134"/>
                <a:gd name="connsiteY2" fmla="*/ 1466850 h 2011778"/>
                <a:gd name="connsiteX3" fmla="*/ 2105025 w 2152134"/>
                <a:gd name="connsiteY3" fmla="*/ 914400 h 2011778"/>
                <a:gd name="connsiteX4" fmla="*/ 1495425 w 2152134"/>
                <a:gd name="connsiteY4" fmla="*/ 0 h 201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2134" h="2011778">
                  <a:moveTo>
                    <a:pt x="0" y="1943100"/>
                  </a:moveTo>
                  <a:cubicBezTo>
                    <a:pt x="269081" y="1997075"/>
                    <a:pt x="538162" y="2051050"/>
                    <a:pt x="866775" y="1971675"/>
                  </a:cubicBezTo>
                  <a:cubicBezTo>
                    <a:pt x="1195388" y="1892300"/>
                    <a:pt x="1765300" y="1643062"/>
                    <a:pt x="1971675" y="1466850"/>
                  </a:cubicBezTo>
                  <a:cubicBezTo>
                    <a:pt x="2178050" y="1290638"/>
                    <a:pt x="2184400" y="1158875"/>
                    <a:pt x="2105025" y="914400"/>
                  </a:cubicBezTo>
                  <a:cubicBezTo>
                    <a:pt x="2025650" y="669925"/>
                    <a:pt x="1760537" y="334962"/>
                    <a:pt x="1495425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7289579" y="1907998"/>
              <a:ext cx="1171575" cy="1028700"/>
            </a:xfrm>
            <a:custGeom>
              <a:avLst/>
              <a:gdLst>
                <a:gd name="connsiteX0" fmla="*/ 1171575 w 1171575"/>
                <a:gd name="connsiteY0" fmla="*/ 1028700 h 1028700"/>
                <a:gd name="connsiteX1" fmla="*/ 819150 w 1171575"/>
                <a:gd name="connsiteY1" fmla="*/ 390525 h 1028700"/>
                <a:gd name="connsiteX2" fmla="*/ 0 w 117157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028700">
                  <a:moveTo>
                    <a:pt x="1171575" y="1028700"/>
                  </a:moveTo>
                  <a:cubicBezTo>
                    <a:pt x="1092993" y="795337"/>
                    <a:pt x="1014412" y="561975"/>
                    <a:pt x="819150" y="390525"/>
                  </a:cubicBezTo>
                  <a:cubicBezTo>
                    <a:pt x="623887" y="219075"/>
                    <a:pt x="147637" y="82550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6316882" y="898620"/>
              <a:ext cx="2520000" cy="2520000"/>
              <a:chOff x="1199564" y="883639"/>
              <a:chExt cx="3212552" cy="3212552"/>
            </a:xfrm>
          </p:grpSpPr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1722121" y="883639"/>
                <a:ext cx="0" cy="3212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/>
              <p:nvPr/>
            </p:nvCxnSpPr>
            <p:spPr>
              <a:xfrm>
                <a:off x="1199564" y="3568698"/>
                <a:ext cx="32125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타원 123"/>
            <p:cNvSpPr/>
            <p:nvPr/>
          </p:nvSpPr>
          <p:spPr>
            <a:xfrm>
              <a:off x="7370495" y="264704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440344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839093" y="239906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7169474" y="2519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928761" y="26238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7128829" y="27802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872182" y="23183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711213" y="26591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7991681" y="2633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7661686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8114608" y="228614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8162427" y="19622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300536" y="214042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433298" y="191534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961405" y="205989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8008329" y="168579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8291367" y="172293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8131380" y="15030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909957" y="14114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8092577" y="12825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6560228" y="1146989"/>
              <a:ext cx="2152468" cy="1986868"/>
            </a:xfrm>
            <a:custGeom>
              <a:avLst/>
              <a:gdLst>
                <a:gd name="connsiteX0" fmla="*/ 1717123 w 2152468"/>
                <a:gd name="connsiteY0" fmla="*/ 43679 h 1986868"/>
                <a:gd name="connsiteX1" fmla="*/ 1336123 w 2152468"/>
                <a:gd name="connsiteY1" fmla="*/ 100829 h 1986868"/>
                <a:gd name="connsiteX2" fmla="*/ 1069423 w 2152468"/>
                <a:gd name="connsiteY2" fmla="*/ 310379 h 1986868"/>
                <a:gd name="connsiteX3" fmla="*/ 1240873 w 2152468"/>
                <a:gd name="connsiteY3" fmla="*/ 739004 h 1986868"/>
                <a:gd name="connsiteX4" fmla="*/ 1126573 w 2152468"/>
                <a:gd name="connsiteY4" fmla="*/ 1043804 h 1986868"/>
                <a:gd name="connsiteX5" fmla="*/ 545548 w 2152468"/>
                <a:gd name="connsiteY5" fmla="*/ 1205729 h 1986868"/>
                <a:gd name="connsiteX6" fmla="*/ 259798 w 2152468"/>
                <a:gd name="connsiteY6" fmla="*/ 1129529 h 1986868"/>
                <a:gd name="connsiteX7" fmla="*/ 12148 w 2152468"/>
                <a:gd name="connsiteY7" fmla="*/ 1415279 h 1986868"/>
                <a:gd name="connsiteX8" fmla="*/ 659848 w 2152468"/>
                <a:gd name="connsiteY8" fmla="*/ 1986779 h 1986868"/>
                <a:gd name="connsiteX9" fmla="*/ 1869523 w 2152468"/>
                <a:gd name="connsiteY9" fmla="*/ 1453379 h 1986868"/>
                <a:gd name="connsiteX10" fmla="*/ 2145748 w 2152468"/>
                <a:gd name="connsiteY10" fmla="*/ 748529 h 1986868"/>
                <a:gd name="connsiteX11" fmla="*/ 1717123 w 2152468"/>
                <a:gd name="connsiteY11" fmla="*/ 43679 h 198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468" h="1986868">
                  <a:moveTo>
                    <a:pt x="1717123" y="43679"/>
                  </a:moveTo>
                  <a:cubicBezTo>
                    <a:pt x="1582185" y="-64271"/>
                    <a:pt x="1444073" y="56379"/>
                    <a:pt x="1336123" y="100829"/>
                  </a:cubicBezTo>
                  <a:cubicBezTo>
                    <a:pt x="1228173" y="145279"/>
                    <a:pt x="1085298" y="204017"/>
                    <a:pt x="1069423" y="310379"/>
                  </a:cubicBezTo>
                  <a:cubicBezTo>
                    <a:pt x="1053548" y="416742"/>
                    <a:pt x="1231348" y="616767"/>
                    <a:pt x="1240873" y="739004"/>
                  </a:cubicBezTo>
                  <a:cubicBezTo>
                    <a:pt x="1250398" y="861242"/>
                    <a:pt x="1242460" y="966017"/>
                    <a:pt x="1126573" y="1043804"/>
                  </a:cubicBezTo>
                  <a:cubicBezTo>
                    <a:pt x="1010686" y="1121591"/>
                    <a:pt x="690010" y="1191442"/>
                    <a:pt x="545548" y="1205729"/>
                  </a:cubicBezTo>
                  <a:cubicBezTo>
                    <a:pt x="401086" y="1220016"/>
                    <a:pt x="348698" y="1094604"/>
                    <a:pt x="259798" y="1129529"/>
                  </a:cubicBezTo>
                  <a:cubicBezTo>
                    <a:pt x="170898" y="1164454"/>
                    <a:pt x="-54527" y="1272404"/>
                    <a:pt x="12148" y="1415279"/>
                  </a:cubicBezTo>
                  <a:cubicBezTo>
                    <a:pt x="78823" y="1558154"/>
                    <a:pt x="350286" y="1980429"/>
                    <a:pt x="659848" y="1986779"/>
                  </a:cubicBezTo>
                  <a:cubicBezTo>
                    <a:pt x="969410" y="1993129"/>
                    <a:pt x="1621873" y="1659754"/>
                    <a:pt x="1869523" y="1453379"/>
                  </a:cubicBezTo>
                  <a:cubicBezTo>
                    <a:pt x="2117173" y="1247004"/>
                    <a:pt x="2174323" y="983479"/>
                    <a:pt x="2145748" y="748529"/>
                  </a:cubicBezTo>
                  <a:cubicBezTo>
                    <a:pt x="2117173" y="513579"/>
                    <a:pt x="1852061" y="151629"/>
                    <a:pt x="1717123" y="4367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861374" y="1491035"/>
              <a:ext cx="62709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rgbClr val="C00000"/>
                  </a:solidFill>
                </a:rPr>
                <a:t>PC2</a:t>
              </a:r>
              <a:endParaRPr lang="ko-KR" altLang="en-US" sz="2200" b="1" dirty="0">
                <a:solidFill>
                  <a:srgbClr val="C0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60781" y="683176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accent5">
                      <a:lumMod val="75000"/>
                    </a:schemeClr>
                  </a:solidFill>
                </a:rPr>
                <a:t>PC1</a:t>
              </a:r>
              <a:endParaRPr lang="ko-KR" altLang="en-US" sz="2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Feature Extraction: Nonlinear </a:t>
            </a:r>
            <a:r>
              <a:rPr lang="en-US" altLang="ko-KR" dirty="0"/>
              <a:t>Transformation (KPCA)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9550" y="1260442"/>
            <a:ext cx="2520000" cy="2520000"/>
            <a:chOff x="581100" y="898620"/>
            <a:chExt cx="2520000" cy="2520000"/>
          </a:xfrm>
        </p:grpSpPr>
        <p:grpSp>
          <p:nvGrpSpPr>
            <p:cNvPr id="31" name="그룹 30"/>
            <p:cNvGrpSpPr/>
            <p:nvPr/>
          </p:nvGrpSpPr>
          <p:grpSpPr>
            <a:xfrm>
              <a:off x="581100" y="898620"/>
              <a:ext cx="2520000" cy="2520000"/>
              <a:chOff x="1199564" y="883639"/>
              <a:chExt cx="3212552" cy="3212552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V="1">
                <a:off x="1722121" y="883639"/>
                <a:ext cx="0" cy="3212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1199564" y="3568698"/>
                <a:ext cx="32125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/>
            <p:cNvSpPr/>
            <p:nvPr/>
          </p:nvSpPr>
          <p:spPr>
            <a:xfrm>
              <a:off x="1634713" y="264704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04562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03311" y="239906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433692" y="2519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192979" y="26238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1393047" y="27802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136400" y="23183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975431" y="26591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255899" y="2633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925904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378826" y="228614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426645" y="19622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564754" y="214042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697516" y="191534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25623" y="205989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272547" y="168579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2555585" y="172293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95598" y="15030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174175" y="14114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356795" y="12825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824446" y="1146989"/>
              <a:ext cx="2152468" cy="1986868"/>
            </a:xfrm>
            <a:custGeom>
              <a:avLst/>
              <a:gdLst>
                <a:gd name="connsiteX0" fmla="*/ 1717123 w 2152468"/>
                <a:gd name="connsiteY0" fmla="*/ 43679 h 1986868"/>
                <a:gd name="connsiteX1" fmla="*/ 1336123 w 2152468"/>
                <a:gd name="connsiteY1" fmla="*/ 100829 h 1986868"/>
                <a:gd name="connsiteX2" fmla="*/ 1069423 w 2152468"/>
                <a:gd name="connsiteY2" fmla="*/ 310379 h 1986868"/>
                <a:gd name="connsiteX3" fmla="*/ 1240873 w 2152468"/>
                <a:gd name="connsiteY3" fmla="*/ 739004 h 1986868"/>
                <a:gd name="connsiteX4" fmla="*/ 1126573 w 2152468"/>
                <a:gd name="connsiteY4" fmla="*/ 1043804 h 1986868"/>
                <a:gd name="connsiteX5" fmla="*/ 545548 w 2152468"/>
                <a:gd name="connsiteY5" fmla="*/ 1205729 h 1986868"/>
                <a:gd name="connsiteX6" fmla="*/ 259798 w 2152468"/>
                <a:gd name="connsiteY6" fmla="*/ 1129529 h 1986868"/>
                <a:gd name="connsiteX7" fmla="*/ 12148 w 2152468"/>
                <a:gd name="connsiteY7" fmla="*/ 1415279 h 1986868"/>
                <a:gd name="connsiteX8" fmla="*/ 659848 w 2152468"/>
                <a:gd name="connsiteY8" fmla="*/ 1986779 h 1986868"/>
                <a:gd name="connsiteX9" fmla="*/ 1869523 w 2152468"/>
                <a:gd name="connsiteY9" fmla="*/ 1453379 h 1986868"/>
                <a:gd name="connsiteX10" fmla="*/ 2145748 w 2152468"/>
                <a:gd name="connsiteY10" fmla="*/ 748529 h 1986868"/>
                <a:gd name="connsiteX11" fmla="*/ 1717123 w 2152468"/>
                <a:gd name="connsiteY11" fmla="*/ 43679 h 198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468" h="1986868">
                  <a:moveTo>
                    <a:pt x="1717123" y="43679"/>
                  </a:moveTo>
                  <a:cubicBezTo>
                    <a:pt x="1582185" y="-64271"/>
                    <a:pt x="1444073" y="56379"/>
                    <a:pt x="1336123" y="100829"/>
                  </a:cubicBezTo>
                  <a:cubicBezTo>
                    <a:pt x="1228173" y="145279"/>
                    <a:pt x="1085298" y="204017"/>
                    <a:pt x="1069423" y="310379"/>
                  </a:cubicBezTo>
                  <a:cubicBezTo>
                    <a:pt x="1053548" y="416742"/>
                    <a:pt x="1231348" y="616767"/>
                    <a:pt x="1240873" y="739004"/>
                  </a:cubicBezTo>
                  <a:cubicBezTo>
                    <a:pt x="1250398" y="861242"/>
                    <a:pt x="1242460" y="966017"/>
                    <a:pt x="1126573" y="1043804"/>
                  </a:cubicBezTo>
                  <a:cubicBezTo>
                    <a:pt x="1010686" y="1121591"/>
                    <a:pt x="690010" y="1191442"/>
                    <a:pt x="545548" y="1205729"/>
                  </a:cubicBezTo>
                  <a:cubicBezTo>
                    <a:pt x="401086" y="1220016"/>
                    <a:pt x="348698" y="1094604"/>
                    <a:pt x="259798" y="1129529"/>
                  </a:cubicBezTo>
                  <a:cubicBezTo>
                    <a:pt x="170898" y="1164454"/>
                    <a:pt x="-54527" y="1272404"/>
                    <a:pt x="12148" y="1415279"/>
                  </a:cubicBezTo>
                  <a:cubicBezTo>
                    <a:pt x="78823" y="1558154"/>
                    <a:pt x="350286" y="1980429"/>
                    <a:pt x="659848" y="1986779"/>
                  </a:cubicBezTo>
                  <a:cubicBezTo>
                    <a:pt x="969410" y="1993129"/>
                    <a:pt x="1621873" y="1659754"/>
                    <a:pt x="1869523" y="1453379"/>
                  </a:cubicBezTo>
                  <a:cubicBezTo>
                    <a:pt x="2117173" y="1247004"/>
                    <a:pt x="2174323" y="983479"/>
                    <a:pt x="2145748" y="748529"/>
                  </a:cubicBezTo>
                  <a:cubicBezTo>
                    <a:pt x="2117173" y="513579"/>
                    <a:pt x="1852061" y="151629"/>
                    <a:pt x="1717123" y="4367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오른쪽 화살표 114"/>
          <p:cNvSpPr/>
          <p:nvPr/>
        </p:nvSpPr>
        <p:spPr>
          <a:xfrm rot="2700000">
            <a:off x="2850957" y="3574794"/>
            <a:ext cx="943676" cy="54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 rot="18439437">
            <a:off x="5493976" y="3594847"/>
            <a:ext cx="919541" cy="54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6450" y="3910743"/>
            <a:ext cx="25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Transform to</a:t>
            </a:r>
            <a:br>
              <a:rPr lang="en-US" altLang="ko-KR" dirty="0" smtClean="0"/>
            </a:br>
            <a:r>
              <a:rPr lang="en-US" altLang="ko-KR" dirty="0" smtClean="0"/>
              <a:t>high-dimensional space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156763" y="3910743"/>
            <a:ext cx="25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Projection to</a:t>
            </a:r>
            <a:br>
              <a:rPr lang="en-US" altLang="ko-KR" dirty="0" smtClean="0"/>
            </a:br>
            <a:r>
              <a:rPr lang="en-US" altLang="ko-KR" dirty="0" smtClean="0"/>
              <a:t>original space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865186" y="3859351"/>
            <a:ext cx="2777863" cy="2776022"/>
            <a:chOff x="3122880" y="3859351"/>
            <a:chExt cx="2777863" cy="2776022"/>
          </a:xfrm>
        </p:grpSpPr>
        <p:grpSp>
          <p:nvGrpSpPr>
            <p:cNvPr id="55" name="그룹 54"/>
            <p:cNvGrpSpPr/>
            <p:nvPr/>
          </p:nvGrpSpPr>
          <p:grpSpPr>
            <a:xfrm>
              <a:off x="3122880" y="3859351"/>
              <a:ext cx="2777863" cy="2776022"/>
              <a:chOff x="3590587" y="2586553"/>
              <a:chExt cx="3960000" cy="3957375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 flipV="1">
                <a:off x="5030587" y="2586553"/>
                <a:ext cx="0" cy="25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5030587" y="5106553"/>
                <a:ext cx="252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3590587" y="5103928"/>
                <a:ext cx="1440000" cy="14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타원 56"/>
            <p:cNvSpPr/>
            <p:nvPr/>
          </p:nvSpPr>
          <p:spPr>
            <a:xfrm>
              <a:off x="3667714" y="588218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848095" y="557788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181470" y="57042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114903" y="527660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4321169" y="53999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4535157" y="5357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455675" y="520879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271632" y="503547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766066" y="496562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975204" y="5812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429587" y="563236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4526569" y="494986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4835915" y="526022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935713" y="510291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714413" y="474949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005562" y="481016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9055594">
              <a:off x="3253053" y="4913044"/>
              <a:ext cx="2457814" cy="97375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3129288" y="4282698"/>
              <a:ext cx="2575897" cy="23526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3924604" y="4789683"/>
              <a:ext cx="1006139" cy="1101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930743" y="3960698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accent5">
                      <a:lumMod val="75000"/>
                    </a:schemeClr>
                  </a:solidFill>
                </a:rPr>
                <a:t>PC1</a:t>
              </a:r>
              <a:endParaRPr lang="ko-KR" altLang="en-US" sz="2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126606" y="4735409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rgbClr val="C00000"/>
                  </a:solidFill>
                </a:rPr>
                <a:t>PC2</a:t>
              </a:r>
              <a:endParaRPr lang="ko-KR" altLang="en-US" sz="2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96952" y="1073875"/>
            <a:ext cx="2690303" cy="2735444"/>
            <a:chOff x="6146579" y="683176"/>
            <a:chExt cx="2690303" cy="2735444"/>
          </a:xfrm>
        </p:grpSpPr>
        <p:sp>
          <p:nvSpPr>
            <p:cNvPr id="113" name="자유형 112"/>
            <p:cNvSpPr/>
            <p:nvPr/>
          </p:nvSpPr>
          <p:spPr>
            <a:xfrm>
              <a:off x="6146579" y="907873"/>
              <a:ext cx="2152134" cy="2011778"/>
            </a:xfrm>
            <a:custGeom>
              <a:avLst/>
              <a:gdLst>
                <a:gd name="connsiteX0" fmla="*/ 0 w 2152134"/>
                <a:gd name="connsiteY0" fmla="*/ 1943100 h 2011778"/>
                <a:gd name="connsiteX1" fmla="*/ 866775 w 2152134"/>
                <a:gd name="connsiteY1" fmla="*/ 1971675 h 2011778"/>
                <a:gd name="connsiteX2" fmla="*/ 1971675 w 2152134"/>
                <a:gd name="connsiteY2" fmla="*/ 1466850 h 2011778"/>
                <a:gd name="connsiteX3" fmla="*/ 2105025 w 2152134"/>
                <a:gd name="connsiteY3" fmla="*/ 914400 h 2011778"/>
                <a:gd name="connsiteX4" fmla="*/ 1495425 w 2152134"/>
                <a:gd name="connsiteY4" fmla="*/ 0 h 201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2134" h="2011778">
                  <a:moveTo>
                    <a:pt x="0" y="1943100"/>
                  </a:moveTo>
                  <a:cubicBezTo>
                    <a:pt x="269081" y="1997075"/>
                    <a:pt x="538162" y="2051050"/>
                    <a:pt x="866775" y="1971675"/>
                  </a:cubicBezTo>
                  <a:cubicBezTo>
                    <a:pt x="1195388" y="1892300"/>
                    <a:pt x="1765300" y="1643062"/>
                    <a:pt x="1971675" y="1466850"/>
                  </a:cubicBezTo>
                  <a:cubicBezTo>
                    <a:pt x="2178050" y="1290638"/>
                    <a:pt x="2184400" y="1158875"/>
                    <a:pt x="2105025" y="914400"/>
                  </a:cubicBezTo>
                  <a:cubicBezTo>
                    <a:pt x="2025650" y="669925"/>
                    <a:pt x="1760537" y="334962"/>
                    <a:pt x="1495425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7289579" y="1907998"/>
              <a:ext cx="1171575" cy="1028700"/>
            </a:xfrm>
            <a:custGeom>
              <a:avLst/>
              <a:gdLst>
                <a:gd name="connsiteX0" fmla="*/ 1171575 w 1171575"/>
                <a:gd name="connsiteY0" fmla="*/ 1028700 h 1028700"/>
                <a:gd name="connsiteX1" fmla="*/ 819150 w 1171575"/>
                <a:gd name="connsiteY1" fmla="*/ 390525 h 1028700"/>
                <a:gd name="connsiteX2" fmla="*/ 0 w 117157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028700">
                  <a:moveTo>
                    <a:pt x="1171575" y="1028700"/>
                  </a:moveTo>
                  <a:cubicBezTo>
                    <a:pt x="1092993" y="795337"/>
                    <a:pt x="1014412" y="561975"/>
                    <a:pt x="819150" y="390525"/>
                  </a:cubicBezTo>
                  <a:cubicBezTo>
                    <a:pt x="623887" y="219075"/>
                    <a:pt x="147637" y="82550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6316882" y="898620"/>
              <a:ext cx="2520000" cy="2520000"/>
              <a:chOff x="1199564" y="883639"/>
              <a:chExt cx="3212552" cy="3212552"/>
            </a:xfrm>
          </p:grpSpPr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1722121" y="883639"/>
                <a:ext cx="0" cy="3212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/>
              <p:nvPr/>
            </p:nvCxnSpPr>
            <p:spPr>
              <a:xfrm>
                <a:off x="1199564" y="3568698"/>
                <a:ext cx="321255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타원 123"/>
            <p:cNvSpPr/>
            <p:nvPr/>
          </p:nvSpPr>
          <p:spPr>
            <a:xfrm>
              <a:off x="7370495" y="264704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440344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839093" y="239906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7169474" y="25194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928761" y="2623899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7128829" y="2780271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872182" y="2318327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711213" y="2659126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7991681" y="263333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7661686" y="237168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8114608" y="228614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8162427" y="1962278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8300536" y="214042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433298" y="191534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961405" y="205989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8008329" y="1685795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8291367" y="1722934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8131380" y="1503020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909957" y="1411433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8092577" y="1282572"/>
              <a:ext cx="139699" cy="1396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6560228" y="1146989"/>
              <a:ext cx="2152468" cy="1986868"/>
            </a:xfrm>
            <a:custGeom>
              <a:avLst/>
              <a:gdLst>
                <a:gd name="connsiteX0" fmla="*/ 1717123 w 2152468"/>
                <a:gd name="connsiteY0" fmla="*/ 43679 h 1986868"/>
                <a:gd name="connsiteX1" fmla="*/ 1336123 w 2152468"/>
                <a:gd name="connsiteY1" fmla="*/ 100829 h 1986868"/>
                <a:gd name="connsiteX2" fmla="*/ 1069423 w 2152468"/>
                <a:gd name="connsiteY2" fmla="*/ 310379 h 1986868"/>
                <a:gd name="connsiteX3" fmla="*/ 1240873 w 2152468"/>
                <a:gd name="connsiteY3" fmla="*/ 739004 h 1986868"/>
                <a:gd name="connsiteX4" fmla="*/ 1126573 w 2152468"/>
                <a:gd name="connsiteY4" fmla="*/ 1043804 h 1986868"/>
                <a:gd name="connsiteX5" fmla="*/ 545548 w 2152468"/>
                <a:gd name="connsiteY5" fmla="*/ 1205729 h 1986868"/>
                <a:gd name="connsiteX6" fmla="*/ 259798 w 2152468"/>
                <a:gd name="connsiteY6" fmla="*/ 1129529 h 1986868"/>
                <a:gd name="connsiteX7" fmla="*/ 12148 w 2152468"/>
                <a:gd name="connsiteY7" fmla="*/ 1415279 h 1986868"/>
                <a:gd name="connsiteX8" fmla="*/ 659848 w 2152468"/>
                <a:gd name="connsiteY8" fmla="*/ 1986779 h 1986868"/>
                <a:gd name="connsiteX9" fmla="*/ 1869523 w 2152468"/>
                <a:gd name="connsiteY9" fmla="*/ 1453379 h 1986868"/>
                <a:gd name="connsiteX10" fmla="*/ 2145748 w 2152468"/>
                <a:gd name="connsiteY10" fmla="*/ 748529 h 1986868"/>
                <a:gd name="connsiteX11" fmla="*/ 1717123 w 2152468"/>
                <a:gd name="connsiteY11" fmla="*/ 43679 h 198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2468" h="1986868">
                  <a:moveTo>
                    <a:pt x="1717123" y="43679"/>
                  </a:moveTo>
                  <a:cubicBezTo>
                    <a:pt x="1582185" y="-64271"/>
                    <a:pt x="1444073" y="56379"/>
                    <a:pt x="1336123" y="100829"/>
                  </a:cubicBezTo>
                  <a:cubicBezTo>
                    <a:pt x="1228173" y="145279"/>
                    <a:pt x="1085298" y="204017"/>
                    <a:pt x="1069423" y="310379"/>
                  </a:cubicBezTo>
                  <a:cubicBezTo>
                    <a:pt x="1053548" y="416742"/>
                    <a:pt x="1231348" y="616767"/>
                    <a:pt x="1240873" y="739004"/>
                  </a:cubicBezTo>
                  <a:cubicBezTo>
                    <a:pt x="1250398" y="861242"/>
                    <a:pt x="1242460" y="966017"/>
                    <a:pt x="1126573" y="1043804"/>
                  </a:cubicBezTo>
                  <a:cubicBezTo>
                    <a:pt x="1010686" y="1121591"/>
                    <a:pt x="690010" y="1191442"/>
                    <a:pt x="545548" y="1205729"/>
                  </a:cubicBezTo>
                  <a:cubicBezTo>
                    <a:pt x="401086" y="1220016"/>
                    <a:pt x="348698" y="1094604"/>
                    <a:pt x="259798" y="1129529"/>
                  </a:cubicBezTo>
                  <a:cubicBezTo>
                    <a:pt x="170898" y="1164454"/>
                    <a:pt x="-54527" y="1272404"/>
                    <a:pt x="12148" y="1415279"/>
                  </a:cubicBezTo>
                  <a:cubicBezTo>
                    <a:pt x="78823" y="1558154"/>
                    <a:pt x="350286" y="1980429"/>
                    <a:pt x="659848" y="1986779"/>
                  </a:cubicBezTo>
                  <a:cubicBezTo>
                    <a:pt x="969410" y="1993129"/>
                    <a:pt x="1621873" y="1659754"/>
                    <a:pt x="1869523" y="1453379"/>
                  </a:cubicBezTo>
                  <a:cubicBezTo>
                    <a:pt x="2117173" y="1247004"/>
                    <a:pt x="2174323" y="983479"/>
                    <a:pt x="2145748" y="748529"/>
                  </a:cubicBezTo>
                  <a:cubicBezTo>
                    <a:pt x="2117173" y="513579"/>
                    <a:pt x="1852061" y="151629"/>
                    <a:pt x="1717123" y="4367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861374" y="1491035"/>
              <a:ext cx="62709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200" b="1" dirty="0">
                  <a:solidFill>
                    <a:srgbClr val="C00000"/>
                  </a:solidFill>
                </a:rPr>
                <a:t>PC2</a:t>
              </a:r>
              <a:endParaRPr lang="ko-KR" altLang="en-US" sz="2200" b="1" dirty="0">
                <a:solidFill>
                  <a:srgbClr val="C0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560781" y="683176"/>
              <a:ext cx="8929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accent5">
                      <a:lumMod val="75000"/>
                    </a:schemeClr>
                  </a:solidFill>
                </a:rPr>
                <a:t>PC1</a:t>
              </a:r>
              <a:endParaRPr lang="ko-KR" altLang="en-US" sz="2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014420" y="1406467"/>
                <a:ext cx="1053109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0" y="1406467"/>
                <a:ext cx="1053109" cy="411395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238423" y="3281792"/>
                <a:ext cx="399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23" y="3281792"/>
                <a:ext cx="39959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5387031" y="3362113"/>
                <a:ext cx="633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31" y="3362113"/>
                <a:ext cx="63325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오른쪽 화살표 90"/>
          <p:cNvSpPr/>
          <p:nvPr/>
        </p:nvSpPr>
        <p:spPr>
          <a:xfrm>
            <a:off x="3205580" y="1733542"/>
            <a:ext cx="2908058" cy="540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7469</TotalTime>
  <Words>54</Words>
  <Application>Microsoft Office PowerPoint</Application>
  <PresentationFormat>화면 슬라이드 쇼(4:3)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Theme</vt:lpstr>
      <vt:lpstr>Tutorial Kernel PCA</vt:lpstr>
      <vt:lpstr>Feature Extraction: Nonlinear Transformation (KPCA)</vt:lpstr>
      <vt:lpstr>Feature Extraction: Nonlinear Transformation (KPCA)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Selection via Discrete Optimization</dc:title>
  <dc:creator>Hyungrok Do</dc:creator>
  <cp:lastModifiedBy>SunyoolChae</cp:lastModifiedBy>
  <cp:revision>449</cp:revision>
  <cp:lastPrinted>2017-03-09T03:14:20Z</cp:lastPrinted>
  <dcterms:created xsi:type="dcterms:W3CDTF">2017-01-24T13:33:13Z</dcterms:created>
  <dcterms:modified xsi:type="dcterms:W3CDTF">2017-11-08T14:07:08Z</dcterms:modified>
</cp:coreProperties>
</file>