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8" r:id="rId2"/>
    <p:sldId id="278" r:id="rId3"/>
    <p:sldId id="282" r:id="rId4"/>
    <p:sldId id="279" r:id="rId5"/>
    <p:sldId id="280" r:id="rId6"/>
    <p:sldId id="281" r:id="rId7"/>
    <p:sldId id="283" r:id="rId8"/>
    <p:sldId id="284" r:id="rId9"/>
    <p:sldId id="285" r:id="rId10"/>
    <p:sldId id="286" r:id="rId11"/>
    <p:sldId id="287" r:id="rId12"/>
    <p:sldId id="289" r:id="rId13"/>
    <p:sldId id="291" r:id="rId14"/>
    <p:sldId id="292" r:id="rId15"/>
    <p:sldId id="293" r:id="rId16"/>
    <p:sldId id="294" r:id="rId17"/>
    <p:sldId id="301" r:id="rId18"/>
    <p:sldId id="302" r:id="rId19"/>
    <p:sldId id="304" r:id="rId20"/>
    <p:sldId id="303" r:id="rId21"/>
    <p:sldId id="305" r:id="rId22"/>
    <p:sldId id="298" r:id="rId23"/>
    <p:sldId id="306" r:id="rId24"/>
    <p:sldId id="295" r:id="rId25"/>
    <p:sldId id="296" r:id="rId26"/>
    <p:sldId id="297" r:id="rId27"/>
    <p:sldId id="300" r:id="rId28"/>
    <p:sldId id="307" r:id="rId29"/>
    <p:sldId id="308" r:id="rId30"/>
    <p:sldId id="299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43" autoAdjust="0"/>
  </p:normalViewPr>
  <p:slideViewPr>
    <p:cSldViewPr>
      <p:cViewPr>
        <p:scale>
          <a:sx n="100" d="100"/>
          <a:sy n="100" d="100"/>
        </p:scale>
        <p:origin x="29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D10A1-0DF2-426B-A4E3-9534BED50286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55FB2-0DFA-4FA2-9BF0-254859ADC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3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1A23-4DD3-4523-9A02-5EA7701E7CE6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12-0DFD-4D3B-83A0-A8D019416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1A23-4DD3-4523-9A02-5EA7701E7CE6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12-0DFD-4D3B-83A0-A8D019416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43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1A23-4DD3-4523-9A02-5EA7701E7CE6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12-0DFD-4D3B-83A0-A8D019416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6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1A23-4DD3-4523-9A02-5EA7701E7CE6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12-0DFD-4D3B-83A0-A8D019416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7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1A23-4DD3-4523-9A02-5EA7701E7CE6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12-0DFD-4D3B-83A0-A8D019416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1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1A23-4DD3-4523-9A02-5EA7701E7CE6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12-0DFD-4D3B-83A0-A8D019416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9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1A23-4DD3-4523-9A02-5EA7701E7CE6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12-0DFD-4D3B-83A0-A8D019416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8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1A23-4DD3-4523-9A02-5EA7701E7CE6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12-0DFD-4D3B-83A0-A8D019416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0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1A23-4DD3-4523-9A02-5EA7701E7CE6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12-0DFD-4D3B-83A0-A8D019416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1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1A23-4DD3-4523-9A02-5EA7701E7CE6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12-0DFD-4D3B-83A0-A8D019416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5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1A23-4DD3-4523-9A02-5EA7701E7CE6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12-0DFD-4D3B-83A0-A8D019416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3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11A23-4DD3-4523-9A02-5EA7701E7CE6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A7B12-0DFD-4D3B-83A0-A8D019416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28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imgur.com/DWmbUxP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imgur.com/hgNzXs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gur.com/UmBgHhf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hyperlink" Target="http://imgur.com/OBhtsbV" TargetMode="External"/><Relationship Id="rId4" Type="http://schemas.openxmlformats.org/officeDocument/2006/relationships/hyperlink" Target="http://imgur.com/OFn22dM" TargetMode="Externa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imgur.com/hgNzXs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imgur.com/OFn22d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6632"/>
            <a:ext cx="8991600" cy="643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9872" y="5085184"/>
            <a:ext cx="3658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-. KNN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Novelty Detection</a:t>
            </a:r>
          </a:p>
          <a:p>
            <a:r>
              <a:rPr lang="en-US" altLang="ko-KR" dirty="0" smtClean="0"/>
              <a:t>-. Kmeans</a:t>
            </a:r>
            <a:r>
              <a:rPr lang="ko-KR" altLang="en-US" dirty="0" smtClean="0"/>
              <a:t>기반 </a:t>
            </a:r>
            <a:r>
              <a:rPr lang="en-US" altLang="ko-KR" dirty="0"/>
              <a:t>Novelty </a:t>
            </a:r>
            <a:r>
              <a:rPr lang="en-US" altLang="ko-KR" dirty="0" smtClean="0"/>
              <a:t>Detection</a:t>
            </a:r>
          </a:p>
          <a:p>
            <a:r>
              <a:rPr lang="en-US" altLang="ko-KR" dirty="0" smtClean="0"/>
              <a:t>-. PCA</a:t>
            </a:r>
            <a:r>
              <a:rPr lang="ko-KR" altLang="en-US" dirty="0" smtClean="0"/>
              <a:t>기반 </a:t>
            </a:r>
            <a:r>
              <a:rPr lang="en-US" altLang="ko-KR" dirty="0"/>
              <a:t>Novelty Detection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19872" y="4941168"/>
            <a:ext cx="3744416" cy="12241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288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화살표 연결선 28"/>
          <p:cNvCxnSpPr/>
          <p:nvPr/>
        </p:nvCxnSpPr>
        <p:spPr>
          <a:xfrm>
            <a:off x="1591821" y="5867746"/>
            <a:ext cx="62646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331640" y="1668525"/>
            <a:ext cx="72008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51920" y="1668525"/>
            <a:ext cx="720080" cy="792088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flipH="1">
            <a:off x="460998" y="2028565"/>
            <a:ext cx="78554" cy="7200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flipH="1">
            <a:off x="2614692" y="2028565"/>
            <a:ext cx="7855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flipH="1">
            <a:off x="3197302" y="2028565"/>
            <a:ext cx="7855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2112153" y="2052994"/>
            <a:ext cx="425502" cy="172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352015" y="2052994"/>
            <a:ext cx="425502" cy="172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66094" y="1665295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d=10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147881" y="1665295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d=10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97674" y="1643028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Outlier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83310" y="3036677"/>
            <a:ext cx="81061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Outlier</a:t>
            </a:r>
            <a:r>
              <a:rPr lang="ko-KR" altLang="en-US" sz="1600" dirty="0" err="1" smtClean="0"/>
              <a:t>존재시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Relative Distance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구하는데 문제가 있음</a:t>
            </a:r>
            <a:endParaRPr lang="en-US" altLang="ko-KR" sz="1600" dirty="0" smtClean="0"/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 Outlier?? K-Means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를</a:t>
            </a:r>
            <a:r>
              <a:rPr lang="ko-KR" altLang="en-US" sz="1600" dirty="0" smtClean="0">
                <a:sym typeface="Wingdings" panose="05000000000000000000" pitchFamily="2" charset="2"/>
              </a:rPr>
              <a:t> 돌려야만 알 수 있음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sym typeface="Wingdings" panose="05000000000000000000" pitchFamily="2" charset="2"/>
              </a:rPr>
              <a:t>그렇다면</a:t>
            </a:r>
            <a:r>
              <a:rPr lang="en-US" altLang="ko-KR" sz="1600" dirty="0" smtClean="0">
                <a:sym typeface="Wingdings" panose="05000000000000000000" pitchFamily="2" charset="2"/>
              </a:rPr>
              <a:t>?? Outlier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를</a:t>
            </a:r>
            <a:r>
              <a:rPr lang="ko-KR" altLang="en-US" sz="1600" dirty="0" smtClean="0">
                <a:sym typeface="Wingdings" panose="05000000000000000000" pitchFamily="2" charset="2"/>
              </a:rPr>
              <a:t> 제거하고 다시 </a:t>
            </a:r>
            <a:r>
              <a:rPr lang="en-US" altLang="ko-KR" sz="1600" dirty="0" smtClean="0">
                <a:sym typeface="Wingdings" panose="05000000000000000000" pitchFamily="2" charset="2"/>
              </a:rPr>
              <a:t>K-Means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를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돌려야함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Outlier</a:t>
            </a:r>
            <a:r>
              <a:rPr lang="ko-KR" altLang="en-US" sz="1600" dirty="0" smtClean="0">
                <a:sym typeface="Wingdings" panose="05000000000000000000" pitchFamily="2" charset="2"/>
              </a:rPr>
              <a:t>의 정의 </a:t>
            </a:r>
            <a:r>
              <a:rPr lang="en-US" altLang="ko-KR" sz="1600" dirty="0" smtClean="0"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ym typeface="Wingdings" panose="05000000000000000000" pitchFamily="2" charset="2"/>
              </a:rPr>
              <a:t>군집 </a:t>
            </a:r>
            <a:r>
              <a:rPr lang="en-US" altLang="ko-KR" sz="1600" dirty="0" smtClean="0">
                <a:sym typeface="Wingdings" panose="05000000000000000000" pitchFamily="2" charset="2"/>
              </a:rPr>
              <a:t>Centroid</a:t>
            </a:r>
            <a:r>
              <a:rPr lang="ko-KR" altLang="en-US" sz="1600" dirty="0">
                <a:sym typeface="Wingdings" panose="05000000000000000000" pitchFamily="2" charset="2"/>
              </a:rPr>
              <a:t>와</a:t>
            </a:r>
            <a:r>
              <a:rPr lang="ko-KR" altLang="en-US" sz="1600" dirty="0" smtClean="0">
                <a:sym typeface="Wingdings" panose="05000000000000000000" pitchFamily="2" charset="2"/>
              </a:rPr>
              <a:t> 거리가 먼 상위 </a:t>
            </a:r>
            <a:r>
              <a:rPr lang="en-US" altLang="ko-KR" sz="1600" dirty="0" smtClean="0">
                <a:sym typeface="Wingdings" panose="05000000000000000000" pitchFamily="2" charset="2"/>
              </a:rPr>
              <a:t>2%(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비율기반</a:t>
            </a:r>
            <a:r>
              <a:rPr lang="en-US" altLang="ko-KR" sz="1600" dirty="0" smtClean="0">
                <a:sym typeface="Wingdings" panose="05000000000000000000" pitchFamily="2" charset="2"/>
              </a:rPr>
              <a:t>) </a:t>
            </a:r>
            <a:r>
              <a:rPr lang="ko-KR" altLang="en-US" sz="1600" dirty="0" smtClean="0">
                <a:sym typeface="Wingdings" panose="05000000000000000000" pitchFamily="2" charset="2"/>
              </a:rPr>
              <a:t>객체</a:t>
            </a:r>
            <a:r>
              <a:rPr lang="en-US" altLang="ko-KR" sz="1600" dirty="0" smtClean="0">
                <a:sym typeface="Wingdings" panose="05000000000000000000" pitchFamily="2" charset="2"/>
              </a:rPr>
              <a:t>(Hyper Parameter)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370081" y="1678132"/>
            <a:ext cx="1217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질량</a:t>
            </a:r>
            <a:r>
              <a:rPr lang="en-US" altLang="ko-KR" sz="1600" dirty="0" smtClean="0"/>
              <a:t> : 20</a:t>
            </a:r>
            <a:r>
              <a:rPr lang="ko-KR" altLang="en-US" sz="1600" dirty="0" smtClean="0"/>
              <a:t>개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부피 </a:t>
            </a:r>
            <a:r>
              <a:rPr lang="en-US" altLang="ko-KR" sz="1600" dirty="0" smtClean="0"/>
              <a:t>: 4</a:t>
            </a:r>
          </a:p>
          <a:p>
            <a:pPr algn="ctr"/>
            <a:r>
              <a:rPr lang="en-US" altLang="ko-KR" sz="1600" dirty="0" smtClean="0">
                <a:solidFill>
                  <a:srgbClr val="00B0F0"/>
                </a:solidFill>
              </a:rPr>
              <a:t>Density</a:t>
            </a:r>
            <a:r>
              <a:rPr lang="ko-KR" altLang="en-US" sz="1600" dirty="0" smtClean="0">
                <a:solidFill>
                  <a:srgbClr val="00B0F0"/>
                </a:solidFill>
              </a:rPr>
              <a:t> </a:t>
            </a:r>
            <a:r>
              <a:rPr lang="en-US" altLang="ko-KR" sz="1600" dirty="0" smtClean="0">
                <a:solidFill>
                  <a:srgbClr val="00B0F0"/>
                </a:solidFill>
              </a:rPr>
              <a:t>: 5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399475" y="5589240"/>
            <a:ext cx="1192346" cy="538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600" dirty="0" smtClean="0"/>
              <a:t>K-Means</a:t>
            </a:r>
            <a:endParaRPr lang="ko-KR" altLang="en-US" sz="1600" dirty="0"/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2041421" y="5589240"/>
            <a:ext cx="1192346" cy="538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600" dirty="0" smtClean="0"/>
              <a:t>Outlier</a:t>
            </a:r>
          </a:p>
          <a:p>
            <a:pPr algn="ctr"/>
            <a:r>
              <a:rPr lang="ko-KR" altLang="en-US" sz="1600" dirty="0" smtClean="0"/>
              <a:t>제거</a:t>
            </a:r>
            <a:r>
              <a:rPr lang="en-US" altLang="ko-KR" sz="1600" dirty="0" smtClean="0"/>
              <a:t>(2%)</a:t>
            </a:r>
            <a:endParaRPr lang="ko-KR" altLang="en-US" sz="1600" dirty="0"/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3680930" y="5589240"/>
            <a:ext cx="1192346" cy="538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600" dirty="0" smtClean="0"/>
              <a:t>K-Means</a:t>
            </a:r>
            <a:endParaRPr lang="ko-KR" altLang="en-US" sz="1600" dirty="0"/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>
            <a:off x="5293899" y="5589240"/>
            <a:ext cx="1770530" cy="538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600" dirty="0" smtClean="0"/>
              <a:t>Relative</a:t>
            </a:r>
          </a:p>
          <a:p>
            <a:pPr algn="ctr"/>
            <a:r>
              <a:rPr lang="en-US" altLang="ko-KR" sz="1600" dirty="0" smtClean="0"/>
              <a:t>Novelty Score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68651" y="5049999"/>
            <a:ext cx="5202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&lt;Relative Distance</a:t>
            </a:r>
            <a:r>
              <a:rPr lang="ko-KR" altLang="en-US" sz="1600" b="1" dirty="0" smtClean="0"/>
              <a:t>기반 </a:t>
            </a:r>
            <a:r>
              <a:rPr lang="en-US" altLang="ko-KR" sz="1600" b="1" dirty="0" smtClean="0"/>
              <a:t>Novelty Detection Process&gt;</a:t>
            </a:r>
            <a:endParaRPr lang="ko-KR" altLang="en-US" sz="1600" b="1" dirty="0"/>
          </a:p>
        </p:txBody>
      </p:sp>
      <p:sp>
        <p:nvSpPr>
          <p:cNvPr id="35" name="직사각형 34"/>
          <p:cNvSpPr/>
          <p:nvPr/>
        </p:nvSpPr>
        <p:spPr>
          <a:xfrm>
            <a:off x="460998" y="1302046"/>
            <a:ext cx="1613203" cy="1502444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68651" y="572926"/>
            <a:ext cx="5290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&lt;Relative Distance</a:t>
            </a:r>
            <a:r>
              <a:rPr lang="ko-KR" altLang="en-US" sz="1600" b="1" dirty="0" smtClean="0"/>
              <a:t>기반 </a:t>
            </a:r>
            <a:r>
              <a:rPr lang="en-US" altLang="ko-KR" sz="1600" b="1" dirty="0" smtClean="0"/>
              <a:t>Novelty Detection</a:t>
            </a:r>
            <a:r>
              <a:rPr lang="ko-KR" altLang="en-US" sz="1600" b="1" dirty="0" smtClean="0"/>
              <a:t>의 문제점</a:t>
            </a:r>
            <a:r>
              <a:rPr lang="en-US" altLang="ko-KR" sz="1600" b="1" dirty="0" smtClean="0"/>
              <a:t>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92475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1668525"/>
            <a:ext cx="72008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51920" y="1668525"/>
            <a:ext cx="720080" cy="792088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H="1">
            <a:off x="2614692" y="2028565"/>
            <a:ext cx="7855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197302" y="2028565"/>
            <a:ext cx="7855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112153" y="2052994"/>
            <a:ext cx="425502" cy="172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3352015" y="2052994"/>
            <a:ext cx="425502" cy="172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66094" y="1665295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d=10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147881" y="1665295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d=10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309" y="2763851"/>
            <a:ext cx="213135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질량 </a:t>
            </a:r>
            <a:r>
              <a:rPr lang="en-US" altLang="ko-KR" sz="1400" dirty="0" smtClean="0"/>
              <a:t>: Countcluster=20</a:t>
            </a:r>
          </a:p>
          <a:p>
            <a:r>
              <a:rPr lang="ko-KR" altLang="en-US" sz="1400" dirty="0" smtClean="0"/>
              <a:t>부피 </a:t>
            </a:r>
            <a:r>
              <a:rPr lang="en-US" altLang="ko-KR" sz="1400" dirty="0" smtClean="0"/>
              <a:t>: maxDist=4</a:t>
            </a:r>
          </a:p>
          <a:p>
            <a:r>
              <a:rPr lang="en-US" altLang="ko-KR" sz="1400" dirty="0" smtClean="0"/>
              <a:t>weight=1</a:t>
            </a:r>
          </a:p>
          <a:p>
            <a:r>
              <a:rPr lang="en-US" altLang="ko-KR" sz="1400" dirty="0" smtClean="0"/>
              <a:t>Scale_weight=4</a:t>
            </a:r>
          </a:p>
          <a:p>
            <a:r>
              <a:rPr lang="en-US" altLang="ko-KR" sz="1400" dirty="0" smtClean="0"/>
              <a:t>d’=d * Scale_weight=40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52015" y="2763851"/>
            <a:ext cx="213135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질량 </a:t>
            </a:r>
            <a:r>
              <a:rPr lang="en-US" altLang="ko-KR" sz="1400" dirty="0" smtClean="0"/>
              <a:t>: Countcluster=5</a:t>
            </a:r>
          </a:p>
          <a:p>
            <a:r>
              <a:rPr lang="ko-KR" altLang="en-US" sz="1400" dirty="0" smtClean="0"/>
              <a:t>부피 </a:t>
            </a:r>
            <a:r>
              <a:rPr lang="en-US" altLang="ko-KR" sz="1400" dirty="0" smtClean="0"/>
              <a:t>: maxDist=4</a:t>
            </a:r>
          </a:p>
          <a:p>
            <a:r>
              <a:rPr lang="en-US" altLang="ko-KR" sz="1400" dirty="0" smtClean="0"/>
              <a:t>weight=0.25</a:t>
            </a:r>
          </a:p>
          <a:p>
            <a:r>
              <a:rPr lang="en-US" altLang="ko-KR" sz="1400" dirty="0" smtClean="0"/>
              <a:t>Scale_weight=1</a:t>
            </a:r>
          </a:p>
          <a:p>
            <a:r>
              <a:rPr lang="en-US" altLang="ko-KR" sz="1400" dirty="0" smtClean="0"/>
              <a:t>d’=d * Scale_weight=10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066094" y="2214573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d’=40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136730" y="2214573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d’=10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84784" y="836712"/>
            <a:ext cx="2146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&lt;Relative Distance&gt;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01812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8414935" cy="25202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858198"/>
            <a:ext cx="1500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Ordinary Data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298387" y="858198"/>
            <a:ext cx="811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1’st PC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823380" y="858198"/>
            <a:ext cx="1565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Reconstruction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2456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852936"/>
            <a:ext cx="2295525" cy="1400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528" y="2502682"/>
            <a:ext cx="154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np.argsort</a:t>
            </a:r>
            <a:r>
              <a:rPr lang="ko-KR" altLang="en-US" sz="1600" dirty="0" smtClean="0"/>
              <a:t>예제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144590" y="3395092"/>
            <a:ext cx="576064" cy="18002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>
            <a:off x="3678634" y="3429000"/>
            <a:ext cx="360040" cy="1656184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183051" y="4103203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167ea</a:t>
            </a:r>
            <a:endParaRPr lang="ko-KR" altLang="en-US" sz="1400" dirty="0"/>
          </a:p>
        </p:txBody>
      </p:sp>
      <p:sp>
        <p:nvSpPr>
          <p:cNvPr id="11" name="왼쪽 중괄호 10"/>
          <p:cNvSpPr/>
          <p:nvPr/>
        </p:nvSpPr>
        <p:spPr>
          <a:xfrm rot="5400000">
            <a:off x="4360614" y="3071056"/>
            <a:ext cx="144016" cy="360040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96019" y="287129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2ea</a:t>
            </a:r>
            <a:endParaRPr lang="ko-KR" altLang="en-US" sz="1400" dirty="0"/>
          </a:p>
        </p:txBody>
      </p:sp>
      <p:sp>
        <p:nvSpPr>
          <p:cNvPr id="13" name="왼쪽 중괄호 12"/>
          <p:cNvSpPr/>
          <p:nvPr/>
        </p:nvSpPr>
        <p:spPr>
          <a:xfrm>
            <a:off x="7479727" y="3462908"/>
            <a:ext cx="360040" cy="1656184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6934451" y="413711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1509ea</a:t>
            </a:r>
            <a:endParaRPr lang="ko-KR" altLang="en-US" sz="1400" dirty="0"/>
          </a:p>
        </p:txBody>
      </p:sp>
      <p:sp>
        <p:nvSpPr>
          <p:cNvPr id="15" name="왼쪽 중괄호 14"/>
          <p:cNvSpPr/>
          <p:nvPr/>
        </p:nvSpPr>
        <p:spPr>
          <a:xfrm rot="5400000">
            <a:off x="8161707" y="3104964"/>
            <a:ext cx="144016" cy="360040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997112" y="290519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2ea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7953695" y="3429000"/>
            <a:ext cx="576064" cy="18002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32066" y="3429000"/>
            <a:ext cx="277713" cy="18002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/>
          <p:cNvSpPr/>
          <p:nvPr/>
        </p:nvSpPr>
        <p:spPr>
          <a:xfrm rot="5400000">
            <a:off x="8593471" y="3169261"/>
            <a:ext cx="144018" cy="231448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430689" y="290519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1ea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567642" y="3643706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군집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Number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207073" y="2141601"/>
            <a:ext cx="492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X</a:t>
            </a:r>
            <a:endParaRPr lang="ko-KR" alt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7513635" y="2242964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Data Set</a:t>
            </a:r>
            <a:endParaRPr lang="ko-KR" alt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072582" y="3436903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1.01, 1.59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7885718" y="3436903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1.01, 1.59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5196105" y="3395092"/>
            <a:ext cx="576064" cy="18002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004048" y="2141601"/>
            <a:ext cx="1006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avg</a:t>
            </a:r>
            <a:endParaRPr lang="ko-KR" altLang="en-US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5130603" y="3436903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0.23, 3.21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130603" y="3659095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0.23, 3.21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5130603" y="3881287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0.23, 3.21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130603" y="4096724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0.23, 3.21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5130603" y="4313286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0.23, 3.21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5130603" y="4535478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0.23, 3.21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5130603" y="4757670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0.23, 3.21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5130603" y="4973107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0.23, 3.21</a:t>
            </a:r>
            <a:endParaRPr lang="ko-KR" altLang="en-US" sz="1000" dirty="0"/>
          </a:p>
        </p:txBody>
      </p:sp>
      <p:sp>
        <p:nvSpPr>
          <p:cNvPr id="37" name="왼쪽 중괄호 36"/>
          <p:cNvSpPr/>
          <p:nvPr/>
        </p:nvSpPr>
        <p:spPr>
          <a:xfrm rot="5400000">
            <a:off x="5388980" y="3071056"/>
            <a:ext cx="144016" cy="360040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224385" y="287129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2ea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4168577" y="3395092"/>
            <a:ext cx="259407" cy="1786855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441405" y="3395092"/>
            <a:ext cx="259407" cy="1786855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75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0809" y="2420888"/>
            <a:ext cx="576064" cy="18002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중괄호 4"/>
          <p:cNvSpPr/>
          <p:nvPr/>
        </p:nvSpPr>
        <p:spPr>
          <a:xfrm>
            <a:off x="424853" y="2454796"/>
            <a:ext cx="360040" cy="1656184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0730" y="312899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167ea</a:t>
            </a:r>
            <a:endParaRPr lang="ko-KR" altLang="en-US" sz="1400" dirty="0"/>
          </a:p>
        </p:txBody>
      </p:sp>
      <p:sp>
        <p:nvSpPr>
          <p:cNvPr id="7" name="왼쪽 중괄호 6"/>
          <p:cNvSpPr/>
          <p:nvPr/>
        </p:nvSpPr>
        <p:spPr>
          <a:xfrm rot="5400000">
            <a:off x="1106833" y="2096852"/>
            <a:ext cx="144016" cy="360040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2238" y="1897087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2ea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07120" y="1383159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X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18801" y="2462699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1.01, 1.59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942324" y="2420888"/>
            <a:ext cx="576064" cy="18002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876103" y="1383159"/>
            <a:ext cx="679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avg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876822" y="2462699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0.23, 3.21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876822" y="2684891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0.23, 3.21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876822" y="2907083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0.23, 3.21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876822" y="3122520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0.23, 3.21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1876822" y="3339082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0.23, 3.21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876822" y="3561274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0.23, 3.21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1876822" y="3783466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0.23, 3.21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1876822" y="3998903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0.23, 3.21</a:t>
            </a:r>
            <a:endParaRPr lang="ko-KR" altLang="en-US" sz="1000" dirty="0"/>
          </a:p>
        </p:txBody>
      </p:sp>
      <p:sp>
        <p:nvSpPr>
          <p:cNvPr id="21" name="왼쪽 중괄호 20"/>
          <p:cNvSpPr/>
          <p:nvPr/>
        </p:nvSpPr>
        <p:spPr>
          <a:xfrm rot="5400000">
            <a:off x="2135199" y="2096852"/>
            <a:ext cx="144016" cy="360040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970604" y="1897087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2ea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914796" y="2420888"/>
            <a:ext cx="259407" cy="1786855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87624" y="2420888"/>
            <a:ext cx="259407" cy="1786855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25" y="5143022"/>
            <a:ext cx="2038350" cy="9906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56969" y="4749772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np.tile</a:t>
            </a:r>
            <a:r>
              <a:rPr lang="ko-KR" altLang="en-US" sz="1600" dirty="0" smtClean="0"/>
              <a:t>예제</a:t>
            </a:r>
            <a:endParaRPr lang="ko-KR" altLang="en-US" sz="16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3131840" y="0"/>
            <a:ext cx="0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507" y="79292"/>
            <a:ext cx="119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&lt;Step1&gt;</a:t>
            </a:r>
            <a:endParaRPr lang="ko-KR" alt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195652" y="532349"/>
            <a:ext cx="188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-. Centering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57097" y="3014797"/>
            <a:ext cx="311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-</a:t>
            </a:r>
            <a:endParaRPr lang="ko-KR" alt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3120852" y="79292"/>
            <a:ext cx="119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&lt;Step2&gt;</a:t>
            </a:r>
            <a:endParaRPr lang="ko-KR" alt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3464725" y="522922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-. Covraince</a:t>
            </a:r>
            <a:r>
              <a:rPr lang="ko-KR" altLang="en-US" dirty="0" smtClean="0"/>
              <a:t>구하기</a:t>
            </a:r>
            <a:endParaRPr lang="ko-KR" altLang="en-US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474" y="1704860"/>
            <a:ext cx="1476375" cy="11049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66089" y="1231449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(167x2)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82767" y="1223174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(167x2)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97639" y="1700808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(2x167)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46139" y="1700808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(167x2)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72400" y="1901883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(2x2)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35896" y="2808541"/>
            <a:ext cx="1730795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X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Code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X</a:t>
            </a:r>
            <a:r>
              <a:rPr lang="en-US" altLang="ko-KR" baseline="30000" dirty="0" smtClean="0"/>
              <a:t>T</a:t>
            </a:r>
            <a:endParaRPr lang="ko-KR" altLang="en-US" baseline="30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5875551" y="0"/>
            <a:ext cx="0" cy="4365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38406" y="109136"/>
            <a:ext cx="119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&lt;Step3&gt;</a:t>
            </a:r>
            <a:endParaRPr lang="ko-KR" alt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6221804" y="552766"/>
            <a:ext cx="2586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-. Eigen Value, Vector</a:t>
            </a:r>
            <a:r>
              <a:rPr lang="ko-KR" altLang="en-US" sz="1600" dirty="0" smtClean="0"/>
              <a:t>찾기</a:t>
            </a:r>
            <a:endParaRPr lang="ko-KR" altLang="en-US" sz="1600" dirty="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625" y="969463"/>
            <a:ext cx="2881040" cy="1715428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928" y="2887932"/>
            <a:ext cx="2859646" cy="588529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511" y="3711314"/>
            <a:ext cx="2834063" cy="34075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499875" y="2871070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(2x2)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99875" y="3476461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(1x2)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46127" y="2193186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(2x2)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4229" y="992684"/>
            <a:ext cx="2495345" cy="530506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3834" y="4924302"/>
            <a:ext cx="3642730" cy="89397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191226" y="4500053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np.linalg.eig</a:t>
            </a:r>
            <a:r>
              <a:rPr lang="ko-KR" altLang="en-US" sz="1600" dirty="0" smtClean="0"/>
              <a:t>예제</a:t>
            </a:r>
            <a:endParaRPr lang="ko-KR" altLang="en-US" sz="1600" dirty="0"/>
          </a:p>
        </p:txBody>
      </p:sp>
      <p:cxnSp>
        <p:nvCxnSpPr>
          <p:cNvPr id="56" name="직선 연결선 55"/>
          <p:cNvCxnSpPr/>
          <p:nvPr/>
        </p:nvCxnSpPr>
        <p:spPr>
          <a:xfrm>
            <a:off x="3120852" y="4365104"/>
            <a:ext cx="60231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191226" y="5958232"/>
            <a:ext cx="2202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np.argsort(eig_values)</a:t>
            </a:r>
            <a:endParaRPr lang="ko-KR" altLang="en-US" sz="1600" dirty="0"/>
          </a:p>
        </p:txBody>
      </p:sp>
      <p:sp>
        <p:nvSpPr>
          <p:cNvPr id="61" name="직사각형 60"/>
          <p:cNvSpPr/>
          <p:nvPr/>
        </p:nvSpPr>
        <p:spPr>
          <a:xfrm>
            <a:off x="3273834" y="6381327"/>
            <a:ext cx="1519507" cy="22773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234534" y="630128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소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429139" y="630128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10725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484784"/>
            <a:ext cx="2202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np.argsort(eig_values)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391109" y="1943399"/>
            <a:ext cx="1933616" cy="22773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1809" y="186335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소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964013" y="186335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대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044805" y="1484784"/>
            <a:ext cx="2575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np.argsort(eig_values)[-n:]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404845" y="1943399"/>
            <a:ext cx="1933616" cy="22773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65545" y="186335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77749" y="186335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대</a:t>
            </a:r>
            <a:endParaRPr lang="ko-KR" altLang="en-US" sz="14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700989" y="1943399"/>
            <a:ext cx="0" cy="22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왼쪽 중괄호 13"/>
          <p:cNvSpPr/>
          <p:nvPr/>
        </p:nvSpPr>
        <p:spPr>
          <a:xfrm rot="16200000">
            <a:off x="4924568" y="2005185"/>
            <a:ext cx="128906" cy="576064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35326" y="236750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</a:t>
            </a:r>
            <a:r>
              <a:rPr lang="ko-KR" altLang="en-US" sz="1400" dirty="0" smtClean="0"/>
              <a:t>개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069141" y="1484784"/>
            <a:ext cx="2989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np.argsort(eig_values)[-n:][::-1]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6672890" y="1943399"/>
            <a:ext cx="637472" cy="22773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949650" y="186335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대</a:t>
            </a:r>
            <a:endParaRPr lang="ko-KR" altLang="en-US" sz="1400" dirty="0"/>
          </a:p>
        </p:txBody>
      </p:sp>
      <p:sp>
        <p:nvSpPr>
          <p:cNvPr id="21" name="왼쪽 중괄호 20"/>
          <p:cNvSpPr/>
          <p:nvPr/>
        </p:nvSpPr>
        <p:spPr>
          <a:xfrm rot="16200000">
            <a:off x="6896469" y="2005185"/>
            <a:ext cx="128906" cy="576064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07227" y="236750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</a:t>
            </a:r>
            <a:r>
              <a:rPr lang="ko-KR" altLang="en-US" sz="1400" dirty="0" smtClean="0"/>
              <a:t>개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641592" y="186335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885924" y="1943399"/>
            <a:ext cx="637472" cy="22773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162684" y="186335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소</a:t>
            </a:r>
            <a:endParaRPr lang="ko-KR" altLang="en-US" sz="1400" dirty="0"/>
          </a:p>
        </p:txBody>
      </p:sp>
      <p:sp>
        <p:nvSpPr>
          <p:cNvPr id="26" name="왼쪽 중괄호 25"/>
          <p:cNvSpPr/>
          <p:nvPr/>
        </p:nvSpPr>
        <p:spPr>
          <a:xfrm rot="16200000">
            <a:off x="8109503" y="2005185"/>
            <a:ext cx="128906" cy="576064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020261" y="236750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</a:t>
            </a:r>
            <a:r>
              <a:rPr lang="ko-KR" altLang="en-US" sz="1400" dirty="0" smtClean="0"/>
              <a:t>개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854626" y="186335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대</a:t>
            </a:r>
            <a:endParaRPr lang="ko-KR" altLang="en-US" sz="1400" dirty="0"/>
          </a:p>
        </p:txBody>
      </p:sp>
      <p:sp>
        <p:nvSpPr>
          <p:cNvPr id="29" name="오른쪽 화살표 28"/>
          <p:cNvSpPr/>
          <p:nvPr/>
        </p:nvSpPr>
        <p:spPr>
          <a:xfrm>
            <a:off x="7562455" y="2172202"/>
            <a:ext cx="144016" cy="138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23528" y="792592"/>
            <a:ext cx="3977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eig_values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큰 순서대로 </a:t>
            </a:r>
            <a:r>
              <a:rPr lang="en-US" altLang="ko-KR" sz="1600" b="1" dirty="0" smtClean="0"/>
              <a:t>n</a:t>
            </a:r>
            <a:r>
              <a:rPr lang="ko-KR" altLang="en-US" sz="1600" b="1" dirty="0" smtClean="0"/>
              <a:t>개의 </a:t>
            </a:r>
            <a:r>
              <a:rPr lang="en-US" altLang="ko-KR" sz="1600" b="1" dirty="0" smtClean="0"/>
              <a:t>Index</a:t>
            </a:r>
            <a:r>
              <a:rPr lang="ko-KR" altLang="en-US" sz="1600" b="1" dirty="0" smtClean="0"/>
              <a:t>뽑기</a:t>
            </a:r>
            <a:endParaRPr lang="ko-KR" altLang="en-US" sz="1600" b="1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09" y="3284984"/>
            <a:ext cx="2859646" cy="588529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92" y="4108366"/>
            <a:ext cx="2834063" cy="34075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00056" y="3268122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(2x2)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0056" y="3873513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(1x2)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5" name="왼쪽 중괄호 34"/>
          <p:cNvSpPr/>
          <p:nvPr/>
        </p:nvSpPr>
        <p:spPr>
          <a:xfrm rot="10800000">
            <a:off x="3375677" y="3398926"/>
            <a:ext cx="289809" cy="942747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717402" y="3698383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n=1 </a:t>
            </a:r>
            <a:r>
              <a:rPr lang="ko-KR" altLang="en-US" sz="1400" dirty="0" smtClean="0"/>
              <a:t>이라면</a:t>
            </a:r>
            <a:endParaRPr lang="ko-KR" altLang="en-US" sz="1400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44" y="3284984"/>
            <a:ext cx="2859646" cy="58852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427" y="4108366"/>
            <a:ext cx="2834063" cy="340752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387647" y="3211560"/>
            <a:ext cx="648072" cy="73803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504458" y="4061568"/>
            <a:ext cx="648072" cy="421651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578273" y="4464384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(1x1)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70082" y="2934684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(2x1)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4770" y="139266"/>
            <a:ext cx="119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&lt;Step4&gt;</a:t>
            </a:r>
            <a:endParaRPr lang="ko-KR" alt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164770" y="5185180"/>
            <a:ext cx="119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&lt;Step5&gt;</a:t>
            </a:r>
            <a:endParaRPr lang="ko-KR" alt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539552" y="5578263"/>
            <a:ext cx="414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-. Extract New Feature (2</a:t>
            </a:r>
            <a:r>
              <a:rPr lang="ko-KR" altLang="en-US" dirty="0" smtClean="0"/>
              <a:t>차원</a:t>
            </a:r>
            <a:r>
              <a:rPr lang="en-US" altLang="ko-KR" dirty="0" smtClean="0">
                <a:sym typeface="Wingdings" panose="05000000000000000000" pitchFamily="2" charset="2"/>
              </a:rPr>
              <a:t>1</a:t>
            </a:r>
            <a:r>
              <a:rPr lang="ko-KR" altLang="en-US" dirty="0" smtClean="0">
                <a:sym typeface="Wingdings" panose="05000000000000000000" pitchFamily="2" charset="2"/>
              </a:rPr>
              <a:t>차원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357917" y="6228020"/>
            <a:ext cx="2600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Y</a:t>
            </a:r>
            <a:r>
              <a:rPr lang="ko-KR" altLang="en-US" dirty="0"/>
              <a:t> = </a:t>
            </a:r>
            <a:r>
              <a:rPr lang="ko-KR" altLang="en-US" dirty="0" err="1"/>
              <a:t>np.dot</a:t>
            </a:r>
            <a:r>
              <a:rPr lang="ko-KR" altLang="en-US" dirty="0"/>
              <a:t>(</a:t>
            </a:r>
            <a:r>
              <a:rPr lang="ko-KR" altLang="en-US" dirty="0" err="1"/>
              <a:t>X,eig_vecs</a:t>
            </a:r>
            <a:r>
              <a:rPr lang="ko-KR" altLang="en-US" dirty="0"/>
              <a:t>)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29741" y="6051147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(2x1)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78520" y="6051147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(167x2)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23491" y="6051147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(167x1)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18167" y="5013176"/>
            <a:ext cx="91258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062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770" y="139266"/>
            <a:ext cx="119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&lt;Step6&gt;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532349"/>
            <a:ext cx="251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-. Extract New Feature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06337" y="1294764"/>
            <a:ext cx="3700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rec</a:t>
            </a:r>
            <a:r>
              <a:rPr lang="ko-KR" altLang="en-US" dirty="0"/>
              <a:t>=</a:t>
            </a:r>
            <a:r>
              <a:rPr lang="ko-KR" altLang="en-US" dirty="0" err="1"/>
              <a:t>np.dot</a:t>
            </a:r>
            <a:r>
              <a:rPr lang="ko-KR" altLang="en-US" dirty="0"/>
              <a:t>(</a:t>
            </a:r>
            <a:r>
              <a:rPr lang="ko-KR" altLang="en-US" dirty="0" err="1"/>
              <a:t>eig_vecs,Y.transpose</a:t>
            </a:r>
            <a:r>
              <a:rPr lang="ko-KR" altLang="en-US" dirty="0"/>
              <a:t>())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9792" y="1163959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(2x1)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21161" y="1161519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(1x167)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1073" y="1161519"/>
            <a:ext cx="7092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(2x167)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99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" y="44624"/>
            <a:ext cx="5040560" cy="35562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689" y="44624"/>
            <a:ext cx="4041737" cy="35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08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484465"/>
              </p:ext>
            </p:extLst>
          </p:nvPr>
        </p:nvGraphicFramePr>
        <p:xfrm>
          <a:off x="5982293" y="1309762"/>
          <a:ext cx="1466664" cy="1002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8888">
                  <a:extLst>
                    <a:ext uri="{9D8B030D-6E8A-4147-A177-3AD203B41FA5}">
                      <a16:colId xmlns:a16="http://schemas.microsoft.com/office/drawing/2014/main" val="1520117737"/>
                    </a:ext>
                  </a:extLst>
                </a:gridCol>
                <a:gridCol w="488888">
                  <a:extLst>
                    <a:ext uri="{9D8B030D-6E8A-4147-A177-3AD203B41FA5}">
                      <a16:colId xmlns:a16="http://schemas.microsoft.com/office/drawing/2014/main" val="74195136"/>
                    </a:ext>
                  </a:extLst>
                </a:gridCol>
                <a:gridCol w="488888">
                  <a:extLst>
                    <a:ext uri="{9D8B030D-6E8A-4147-A177-3AD203B41FA5}">
                      <a16:colId xmlns:a16="http://schemas.microsoft.com/office/drawing/2014/main" val="364232759"/>
                    </a:ext>
                  </a:extLst>
                </a:gridCol>
              </a:tblGrid>
              <a:tr h="1671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Class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078975"/>
                  </a:ext>
                </a:extLst>
              </a:tr>
              <a:tr h="1671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734853"/>
                  </a:ext>
                </a:extLst>
              </a:tr>
              <a:tr h="1671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620931"/>
                  </a:ext>
                </a:extLst>
              </a:tr>
              <a:tr h="1671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041893"/>
                  </a:ext>
                </a:extLst>
              </a:tr>
              <a:tr h="1671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1.5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775054"/>
                  </a:ext>
                </a:extLst>
              </a:tr>
              <a:tr h="1671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2.5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80698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059035" y="76470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trainingSet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961177" y="1456502"/>
            <a:ext cx="1013811" cy="91725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39552" y="764704"/>
            <a:ext cx="89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testSet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5112"/>
              </p:ext>
            </p:extLst>
          </p:nvPr>
        </p:nvGraphicFramePr>
        <p:xfrm>
          <a:off x="416652" y="1309762"/>
          <a:ext cx="1466664" cy="5013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8888">
                  <a:extLst>
                    <a:ext uri="{9D8B030D-6E8A-4147-A177-3AD203B41FA5}">
                      <a16:colId xmlns:a16="http://schemas.microsoft.com/office/drawing/2014/main" val="1520117737"/>
                    </a:ext>
                  </a:extLst>
                </a:gridCol>
                <a:gridCol w="488888">
                  <a:extLst>
                    <a:ext uri="{9D8B030D-6E8A-4147-A177-3AD203B41FA5}">
                      <a16:colId xmlns:a16="http://schemas.microsoft.com/office/drawing/2014/main" val="74195136"/>
                    </a:ext>
                  </a:extLst>
                </a:gridCol>
                <a:gridCol w="488888">
                  <a:extLst>
                    <a:ext uri="{9D8B030D-6E8A-4147-A177-3AD203B41FA5}">
                      <a16:colId xmlns:a16="http://schemas.microsoft.com/office/drawing/2014/main" val="364232759"/>
                    </a:ext>
                  </a:extLst>
                </a:gridCol>
              </a:tblGrid>
              <a:tr h="1671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Class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078975"/>
                  </a:ext>
                </a:extLst>
              </a:tr>
              <a:tr h="1671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1.15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1.2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734853"/>
                  </a:ext>
                </a:extLst>
              </a:tr>
              <a:tr h="1671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2.2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620931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382431" y="1456503"/>
            <a:ext cx="1500885" cy="2160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059832" y="764704"/>
            <a:ext cx="161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getNeighbors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883316" y="1556792"/>
            <a:ext cx="960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4674441" y="1556792"/>
            <a:ext cx="1286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137183" y="1309762"/>
            <a:ext cx="15788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[([1, 1, '-'], </a:t>
            </a:r>
            <a:r>
              <a:rPr lang="ko-KR" altLang="en-US" sz="1200" dirty="0" smtClean="0"/>
              <a:t>0.2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),</a:t>
            </a:r>
            <a:endParaRPr lang="en-US" altLang="ko-KR" sz="1200" dirty="0" smtClean="0"/>
          </a:p>
          <a:p>
            <a:r>
              <a:rPr lang="ko-KR" altLang="en-US" sz="1200" dirty="0" smtClean="0"/>
              <a:t>([</a:t>
            </a:r>
            <a:r>
              <a:rPr lang="ko-KR" altLang="en-US" sz="1200" dirty="0"/>
              <a:t>2, 1, '-'], </a:t>
            </a:r>
            <a:r>
              <a:rPr lang="ko-KR" altLang="en-US" sz="1200" dirty="0" smtClean="0"/>
              <a:t>0.87),</a:t>
            </a:r>
            <a:endParaRPr lang="en-US" altLang="ko-KR" sz="1200" dirty="0" smtClean="0"/>
          </a:p>
          <a:p>
            <a:r>
              <a:rPr lang="ko-KR" altLang="en-US" sz="1200" dirty="0" smtClean="0"/>
              <a:t>([</a:t>
            </a:r>
            <a:r>
              <a:rPr lang="ko-KR" altLang="en-US" sz="1200" dirty="0"/>
              <a:t>3, 1, '-'], </a:t>
            </a:r>
            <a:r>
              <a:rPr lang="ko-KR" altLang="en-US" sz="1200" dirty="0" smtClean="0"/>
              <a:t>1.86),</a:t>
            </a:r>
            <a:endParaRPr lang="en-US" altLang="ko-KR" sz="1200" dirty="0" smtClean="0"/>
          </a:p>
          <a:p>
            <a:r>
              <a:rPr lang="ko-KR" altLang="en-US" sz="1200" dirty="0" smtClean="0"/>
              <a:t>([</a:t>
            </a:r>
            <a:r>
              <a:rPr lang="ko-KR" altLang="en-US" sz="1200" dirty="0"/>
              <a:t>1.5, 2, '-'], </a:t>
            </a:r>
            <a:r>
              <a:rPr lang="ko-KR" altLang="en-US" sz="1200" dirty="0" smtClean="0"/>
              <a:t>0.87),</a:t>
            </a:r>
            <a:endParaRPr lang="en-US" altLang="ko-KR" sz="1200" dirty="0" smtClean="0"/>
          </a:p>
          <a:p>
            <a:r>
              <a:rPr lang="ko-KR" altLang="en-US" sz="1200" dirty="0" smtClean="0"/>
              <a:t>([</a:t>
            </a:r>
            <a:r>
              <a:rPr lang="ko-KR" altLang="en-US" sz="1200" dirty="0"/>
              <a:t>2.5, 2, '-'], </a:t>
            </a:r>
            <a:r>
              <a:rPr lang="ko-KR" altLang="en-US" sz="1200" dirty="0" smtClean="0"/>
              <a:t>1.5</a:t>
            </a:r>
            <a:r>
              <a:rPr lang="en-US" altLang="ko-KR" sz="1200" dirty="0" smtClean="0"/>
              <a:t>7</a:t>
            </a:r>
            <a:r>
              <a:rPr lang="ko-KR" altLang="en-US" sz="1200" dirty="0" smtClean="0"/>
              <a:t>)]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137183" y="3205425"/>
            <a:ext cx="1349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[([1, 1, '-'], </a:t>
            </a:r>
            <a:r>
              <a:rPr lang="ko-KR" altLang="en-US" sz="1200" dirty="0" smtClean="0"/>
              <a:t>0.2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),</a:t>
            </a:r>
            <a:endParaRPr lang="en-US" altLang="ko-KR" sz="1200" dirty="0" smtClean="0"/>
          </a:p>
          <a:p>
            <a:r>
              <a:rPr lang="ko-KR" altLang="en-US" sz="1200" dirty="0" smtClean="0"/>
              <a:t>([</a:t>
            </a:r>
            <a:r>
              <a:rPr lang="ko-KR" altLang="en-US" sz="1200" dirty="0"/>
              <a:t>2, 1, '-'], </a:t>
            </a:r>
            <a:r>
              <a:rPr lang="ko-KR" altLang="en-US" sz="1200" dirty="0" smtClean="0"/>
              <a:t>0.87),</a:t>
            </a:r>
            <a:endParaRPr lang="en-US" altLang="ko-KR" sz="1200" dirty="0" smtClean="0"/>
          </a:p>
          <a:p>
            <a:r>
              <a:rPr lang="ko-KR" altLang="en-US" sz="1200" dirty="0" smtClean="0"/>
              <a:t>([</a:t>
            </a:r>
            <a:r>
              <a:rPr lang="ko-KR" altLang="en-US" sz="1200" dirty="0"/>
              <a:t>1.5, 2, '-'], </a:t>
            </a:r>
            <a:r>
              <a:rPr lang="ko-KR" altLang="en-US" sz="1200" dirty="0" smtClean="0"/>
              <a:t>0.87),</a:t>
            </a:r>
            <a:endParaRPr lang="en-US" altLang="ko-KR" sz="1200" dirty="0" smtClean="0"/>
          </a:p>
          <a:p>
            <a:r>
              <a:rPr lang="ko-KR" altLang="en-US" sz="1200" dirty="0" smtClean="0"/>
              <a:t>([</a:t>
            </a:r>
            <a:r>
              <a:rPr lang="ko-KR" altLang="en-US" sz="1200" dirty="0"/>
              <a:t>2.5, 2, '-'], </a:t>
            </a:r>
            <a:r>
              <a:rPr lang="ko-KR" altLang="en-US" sz="1200" dirty="0" smtClean="0"/>
              <a:t>1.5</a:t>
            </a:r>
            <a:r>
              <a:rPr lang="en-US" altLang="ko-KR" sz="1200" dirty="0" smtClean="0"/>
              <a:t>7</a:t>
            </a:r>
            <a:r>
              <a:rPr lang="ko-KR" altLang="en-US" sz="1200" dirty="0" smtClean="0"/>
              <a:t>),</a:t>
            </a:r>
            <a:endParaRPr lang="en-US" altLang="ko-KR" sz="1200" dirty="0" smtClean="0"/>
          </a:p>
          <a:p>
            <a:r>
              <a:rPr lang="ko-KR" altLang="en-US" sz="1200" dirty="0" smtClean="0"/>
              <a:t>([</a:t>
            </a:r>
            <a:r>
              <a:rPr lang="ko-KR" altLang="en-US" sz="1200" dirty="0"/>
              <a:t>3, 1, '-'], </a:t>
            </a:r>
            <a:r>
              <a:rPr lang="ko-KR" altLang="en-US" sz="1200" dirty="0" smtClean="0"/>
              <a:t>1.86)]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803580" y="2373753"/>
            <a:ext cx="0" cy="76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83812" y="2574062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Sorting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3867136" y="1301815"/>
            <a:ext cx="619943" cy="102361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456044" y="1811134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B050"/>
                </a:solidFill>
              </a:rPr>
              <a:t>Euclidean</a:t>
            </a:r>
          </a:p>
          <a:p>
            <a:pPr algn="ctr"/>
            <a:r>
              <a:rPr lang="en-US" altLang="ko-KR" sz="1200" dirty="0" smtClean="0">
                <a:solidFill>
                  <a:srgbClr val="00B050"/>
                </a:solidFill>
              </a:rPr>
              <a:t>Distance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37183" y="3214852"/>
            <a:ext cx="1349896" cy="7686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487079" y="3205425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k=4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2431" y="1671061"/>
            <a:ext cx="1500885" cy="21602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986790" y="1915128"/>
            <a:ext cx="0" cy="259399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986790" y="4509120"/>
            <a:ext cx="281679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3812132" y="4209345"/>
            <a:ext cx="0" cy="29977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54757" y="4156170"/>
            <a:ext cx="7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Looping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324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81447"/>
              </p:ext>
            </p:extLst>
          </p:nvPr>
        </p:nvGraphicFramePr>
        <p:xfrm>
          <a:off x="5982293" y="877714"/>
          <a:ext cx="1466664" cy="1002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8888">
                  <a:extLst>
                    <a:ext uri="{9D8B030D-6E8A-4147-A177-3AD203B41FA5}">
                      <a16:colId xmlns:a16="http://schemas.microsoft.com/office/drawing/2014/main" val="1520117737"/>
                    </a:ext>
                  </a:extLst>
                </a:gridCol>
                <a:gridCol w="488888">
                  <a:extLst>
                    <a:ext uri="{9D8B030D-6E8A-4147-A177-3AD203B41FA5}">
                      <a16:colId xmlns:a16="http://schemas.microsoft.com/office/drawing/2014/main" val="74195136"/>
                    </a:ext>
                  </a:extLst>
                </a:gridCol>
                <a:gridCol w="488888">
                  <a:extLst>
                    <a:ext uri="{9D8B030D-6E8A-4147-A177-3AD203B41FA5}">
                      <a16:colId xmlns:a16="http://schemas.microsoft.com/office/drawing/2014/main" val="364232759"/>
                    </a:ext>
                  </a:extLst>
                </a:gridCol>
              </a:tblGrid>
              <a:tr h="1671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Class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078975"/>
                  </a:ext>
                </a:extLst>
              </a:tr>
              <a:tr h="1671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734853"/>
                  </a:ext>
                </a:extLst>
              </a:tr>
              <a:tr h="1671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620931"/>
                  </a:ext>
                </a:extLst>
              </a:tr>
              <a:tr h="1671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041893"/>
                  </a:ext>
                </a:extLst>
              </a:tr>
              <a:tr h="1671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1.5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775054"/>
                  </a:ext>
                </a:extLst>
              </a:tr>
              <a:tr h="1671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2.5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8069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59035" y="33265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trainingSet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61177" y="1024454"/>
            <a:ext cx="1013811" cy="91725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332656"/>
            <a:ext cx="89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testSet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70489"/>
              </p:ext>
            </p:extLst>
          </p:nvPr>
        </p:nvGraphicFramePr>
        <p:xfrm>
          <a:off x="416652" y="877714"/>
          <a:ext cx="1466664" cy="5013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8888">
                  <a:extLst>
                    <a:ext uri="{9D8B030D-6E8A-4147-A177-3AD203B41FA5}">
                      <a16:colId xmlns:a16="http://schemas.microsoft.com/office/drawing/2014/main" val="1520117737"/>
                    </a:ext>
                  </a:extLst>
                </a:gridCol>
                <a:gridCol w="488888">
                  <a:extLst>
                    <a:ext uri="{9D8B030D-6E8A-4147-A177-3AD203B41FA5}">
                      <a16:colId xmlns:a16="http://schemas.microsoft.com/office/drawing/2014/main" val="74195136"/>
                    </a:ext>
                  </a:extLst>
                </a:gridCol>
                <a:gridCol w="488888">
                  <a:extLst>
                    <a:ext uri="{9D8B030D-6E8A-4147-A177-3AD203B41FA5}">
                      <a16:colId xmlns:a16="http://schemas.microsoft.com/office/drawing/2014/main" val="364232759"/>
                    </a:ext>
                  </a:extLst>
                </a:gridCol>
              </a:tblGrid>
              <a:tr h="1671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Class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078975"/>
                  </a:ext>
                </a:extLst>
              </a:tr>
              <a:tr h="1671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1.15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1.2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734853"/>
                  </a:ext>
                </a:extLst>
              </a:tr>
              <a:tr h="1671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2.2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62093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82431" y="1024455"/>
            <a:ext cx="1500885" cy="2160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59832" y="332656"/>
            <a:ext cx="161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getNeighbors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883316" y="1124744"/>
            <a:ext cx="960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674441" y="1124744"/>
            <a:ext cx="1286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137183" y="877714"/>
            <a:ext cx="15788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[([1, 1, '-'], </a:t>
            </a:r>
            <a:r>
              <a:rPr lang="ko-KR" altLang="en-US" sz="1200" dirty="0" smtClean="0"/>
              <a:t>0.2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),</a:t>
            </a:r>
            <a:endParaRPr lang="en-US" altLang="ko-KR" sz="1200" dirty="0" smtClean="0"/>
          </a:p>
          <a:p>
            <a:r>
              <a:rPr lang="ko-KR" altLang="en-US" sz="1200" dirty="0" smtClean="0"/>
              <a:t>([</a:t>
            </a:r>
            <a:r>
              <a:rPr lang="ko-KR" altLang="en-US" sz="1200" dirty="0"/>
              <a:t>2, 1, '-'], </a:t>
            </a:r>
            <a:r>
              <a:rPr lang="ko-KR" altLang="en-US" sz="1200" dirty="0" smtClean="0"/>
              <a:t>0.87),</a:t>
            </a:r>
            <a:endParaRPr lang="en-US" altLang="ko-KR" sz="1200" dirty="0" smtClean="0"/>
          </a:p>
          <a:p>
            <a:r>
              <a:rPr lang="ko-KR" altLang="en-US" sz="1200" dirty="0" smtClean="0"/>
              <a:t>([</a:t>
            </a:r>
            <a:r>
              <a:rPr lang="ko-KR" altLang="en-US" sz="1200" dirty="0"/>
              <a:t>3, 1, '-'], </a:t>
            </a:r>
            <a:r>
              <a:rPr lang="ko-KR" altLang="en-US" sz="1200" dirty="0" smtClean="0"/>
              <a:t>1.86),</a:t>
            </a:r>
            <a:endParaRPr lang="en-US" altLang="ko-KR" sz="1200" dirty="0" smtClean="0"/>
          </a:p>
          <a:p>
            <a:r>
              <a:rPr lang="ko-KR" altLang="en-US" sz="1200" dirty="0" smtClean="0"/>
              <a:t>([</a:t>
            </a:r>
            <a:r>
              <a:rPr lang="ko-KR" altLang="en-US" sz="1200" dirty="0"/>
              <a:t>1.5, 2, '-'], </a:t>
            </a:r>
            <a:r>
              <a:rPr lang="ko-KR" altLang="en-US" sz="1200" dirty="0" smtClean="0"/>
              <a:t>0.87),</a:t>
            </a:r>
            <a:endParaRPr lang="en-US" altLang="ko-KR" sz="1200" dirty="0" smtClean="0"/>
          </a:p>
          <a:p>
            <a:r>
              <a:rPr lang="ko-KR" altLang="en-US" sz="1200" dirty="0" smtClean="0"/>
              <a:t>([</a:t>
            </a:r>
            <a:r>
              <a:rPr lang="ko-KR" altLang="en-US" sz="1200" dirty="0"/>
              <a:t>2.5, 2, '-'], </a:t>
            </a:r>
            <a:r>
              <a:rPr lang="ko-KR" altLang="en-US" sz="1200" dirty="0" smtClean="0"/>
              <a:t>1.5</a:t>
            </a:r>
            <a:r>
              <a:rPr lang="en-US" altLang="ko-KR" sz="1200" dirty="0" smtClean="0"/>
              <a:t>7</a:t>
            </a:r>
            <a:r>
              <a:rPr lang="ko-KR" altLang="en-US" sz="1200" dirty="0" smtClean="0"/>
              <a:t>)]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137183" y="2773377"/>
            <a:ext cx="1349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[([1, 1, '-'], </a:t>
            </a:r>
            <a:r>
              <a:rPr lang="ko-KR" altLang="en-US" sz="1200" dirty="0" smtClean="0"/>
              <a:t>0.2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),</a:t>
            </a:r>
            <a:endParaRPr lang="en-US" altLang="ko-KR" sz="1200" dirty="0" smtClean="0"/>
          </a:p>
          <a:p>
            <a:r>
              <a:rPr lang="ko-KR" altLang="en-US" sz="1200" dirty="0" smtClean="0"/>
              <a:t>([</a:t>
            </a:r>
            <a:r>
              <a:rPr lang="ko-KR" altLang="en-US" sz="1200" dirty="0"/>
              <a:t>2, 1, '-'], </a:t>
            </a:r>
            <a:r>
              <a:rPr lang="ko-KR" altLang="en-US" sz="1200" dirty="0" smtClean="0"/>
              <a:t>0.87),</a:t>
            </a:r>
            <a:endParaRPr lang="en-US" altLang="ko-KR" sz="1200" dirty="0" smtClean="0"/>
          </a:p>
          <a:p>
            <a:r>
              <a:rPr lang="ko-KR" altLang="en-US" sz="1200" dirty="0" smtClean="0"/>
              <a:t>([</a:t>
            </a:r>
            <a:r>
              <a:rPr lang="ko-KR" altLang="en-US" sz="1200" dirty="0"/>
              <a:t>1.5, 2, '-'], </a:t>
            </a:r>
            <a:r>
              <a:rPr lang="ko-KR" altLang="en-US" sz="1200" dirty="0" smtClean="0"/>
              <a:t>0.87),</a:t>
            </a:r>
            <a:endParaRPr lang="en-US" altLang="ko-KR" sz="1200" dirty="0" smtClean="0"/>
          </a:p>
          <a:p>
            <a:r>
              <a:rPr lang="ko-KR" altLang="en-US" sz="1200" dirty="0" smtClean="0"/>
              <a:t>([</a:t>
            </a:r>
            <a:r>
              <a:rPr lang="ko-KR" altLang="en-US" sz="1200" dirty="0"/>
              <a:t>2.5, 2, '-'], </a:t>
            </a:r>
            <a:r>
              <a:rPr lang="ko-KR" altLang="en-US" sz="1200" dirty="0" smtClean="0"/>
              <a:t>1.5</a:t>
            </a:r>
            <a:r>
              <a:rPr lang="en-US" altLang="ko-KR" sz="1200" dirty="0" smtClean="0"/>
              <a:t>7</a:t>
            </a:r>
            <a:r>
              <a:rPr lang="ko-KR" altLang="en-US" sz="1200" dirty="0" smtClean="0"/>
              <a:t>),</a:t>
            </a:r>
            <a:endParaRPr lang="en-US" altLang="ko-KR" sz="1200" dirty="0" smtClean="0"/>
          </a:p>
          <a:p>
            <a:r>
              <a:rPr lang="ko-KR" altLang="en-US" sz="1200" dirty="0" smtClean="0"/>
              <a:t>([</a:t>
            </a:r>
            <a:r>
              <a:rPr lang="ko-KR" altLang="en-US" sz="1200" dirty="0"/>
              <a:t>3, 1, '-'], </a:t>
            </a:r>
            <a:r>
              <a:rPr lang="ko-KR" altLang="en-US" sz="1200" dirty="0" smtClean="0"/>
              <a:t>1.86)]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803580" y="1941705"/>
            <a:ext cx="0" cy="76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83812" y="2142014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Sorting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867136" y="869767"/>
            <a:ext cx="619943" cy="102361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456044" y="1379086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B050"/>
                </a:solidFill>
              </a:rPr>
              <a:t>Euclidean</a:t>
            </a:r>
          </a:p>
          <a:p>
            <a:pPr algn="ctr"/>
            <a:r>
              <a:rPr lang="en-US" altLang="ko-KR" sz="1200" dirty="0" smtClean="0">
                <a:solidFill>
                  <a:srgbClr val="00B050"/>
                </a:solidFill>
              </a:rPr>
              <a:t>Distance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37183" y="2782804"/>
            <a:ext cx="1349896" cy="7686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487079" y="2773377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k=4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803580" y="3933056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38232" y="4143404"/>
            <a:ext cx="104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Mean of X,Y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3447154" y="5013176"/>
            <a:ext cx="8706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[</a:t>
            </a:r>
            <a:r>
              <a:rPr lang="en-US" altLang="ko-KR" sz="1200" dirty="0" smtClean="0"/>
              <a:t>1.75,1.5</a:t>
            </a:r>
            <a:r>
              <a:rPr lang="ko-KR" altLang="en-US" sz="1200" dirty="0" smtClean="0"/>
              <a:t>]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238694" y="4663544"/>
            <a:ext cx="107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Centroid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4317772" y="4869160"/>
            <a:ext cx="830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84139" y="4663544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knn_dist_mean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34576" y="4200688"/>
            <a:ext cx="977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B050"/>
                </a:solidFill>
              </a:rPr>
              <a:t>testSet</a:t>
            </a:r>
            <a:r>
              <a:rPr lang="ko-KR" altLang="en-US" sz="1200" dirty="0" smtClean="0">
                <a:solidFill>
                  <a:srgbClr val="00B050"/>
                </a:solidFill>
              </a:rPr>
              <a:t>과의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00B050"/>
                </a:solidFill>
              </a:rPr>
              <a:t>Euclidean</a:t>
            </a:r>
          </a:p>
          <a:p>
            <a:pPr algn="ctr"/>
            <a:r>
              <a:rPr lang="en-US" altLang="ko-KR" sz="1200" dirty="0" smtClean="0">
                <a:solidFill>
                  <a:srgbClr val="00B050"/>
                </a:solidFill>
              </a:rPr>
              <a:t>Distance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70036" y="5032876"/>
            <a:ext cx="5661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[</a:t>
            </a:r>
            <a:r>
              <a:rPr lang="ko-KR" altLang="en-US" sz="1200" dirty="0" smtClean="0"/>
              <a:t>0.67]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382431" y="1259637"/>
            <a:ext cx="1500885" cy="21602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986790" y="1609918"/>
            <a:ext cx="0" cy="399973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986790" y="5609650"/>
            <a:ext cx="506633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6053126" y="5309875"/>
            <a:ext cx="0" cy="29977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54757" y="5255039"/>
            <a:ext cx="7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Looping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90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.imgur.com/hgNzXsc.png">
            <a:hlinkClick r:id="rId2"/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7" y="908720"/>
            <a:ext cx="396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i.imgur.com/OFn22dM.png">
            <a:hlinkClick r:id="rId4"/>
          </p:cNvPr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7" y="2856131"/>
            <a:ext cx="396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i.imgur.com/UmBgHhf.png">
            <a:hlinkClick r:id="rId6"/>
          </p:cNvPr>
          <p:cNvPicPr preferRelativeResize="0"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7" y="4765442"/>
            <a:ext cx="396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://i.imgur.com/DWmbUxP.png">
            <a:hlinkClick r:id="rId8"/>
          </p:cNvPr>
          <p:cNvPicPr preferRelativeResize="0"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08720"/>
            <a:ext cx="396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i.imgur.com/OBhtsbV.png">
            <a:hlinkClick r:id="rId10"/>
          </p:cNvPr>
          <p:cNvPicPr preferRelativeResize="0">
            <a:picLocks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856131"/>
            <a:ext cx="396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아래쪽 화살표 8"/>
          <p:cNvSpPr/>
          <p:nvPr/>
        </p:nvSpPr>
        <p:spPr>
          <a:xfrm>
            <a:off x="2070637" y="2420745"/>
            <a:ext cx="299740" cy="28788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0507" y="246352"/>
            <a:ext cx="1959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군집 개수</a:t>
            </a:r>
            <a:r>
              <a:rPr lang="en-US" altLang="ko-KR" sz="2000" b="1" dirty="0" smtClean="0"/>
              <a:t>(k=2)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3903538" y="6449659"/>
            <a:ext cx="52548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https://ratsgo.github.io/machine%20learning/2017/04/19/KC/</a:t>
            </a:r>
            <a:endParaRPr lang="ko-KR" altLang="en-US" sz="1400" dirty="0"/>
          </a:p>
        </p:txBody>
      </p:sp>
      <p:sp>
        <p:nvSpPr>
          <p:cNvPr id="12" name="아래쪽 화살표 11"/>
          <p:cNvSpPr/>
          <p:nvPr/>
        </p:nvSpPr>
        <p:spPr>
          <a:xfrm>
            <a:off x="2070637" y="4388437"/>
            <a:ext cx="299740" cy="28788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6" idx="3"/>
          </p:cNvCxnSpPr>
          <p:nvPr/>
        </p:nvCxnSpPr>
        <p:spPr>
          <a:xfrm flipV="1">
            <a:off x="4200507" y="1772013"/>
            <a:ext cx="659525" cy="371342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6762170" y="2420745"/>
            <a:ext cx="299740" cy="28788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-491026" y="118170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①</a:t>
            </a:r>
            <a:endParaRPr lang="ko-KR" altLang="en-US" sz="4400" dirty="0"/>
          </a:p>
        </p:txBody>
      </p:sp>
      <p:sp>
        <p:nvSpPr>
          <p:cNvPr id="17" name="TextBox 16"/>
          <p:cNvSpPr txBox="1"/>
          <p:nvPr/>
        </p:nvSpPr>
        <p:spPr>
          <a:xfrm>
            <a:off x="-491026" y="3188123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②</a:t>
            </a:r>
            <a:endParaRPr lang="ko-KR" altLang="en-US" sz="4400" dirty="0"/>
          </a:p>
        </p:txBody>
      </p:sp>
      <p:sp>
        <p:nvSpPr>
          <p:cNvPr id="18" name="TextBox 17"/>
          <p:cNvSpPr txBox="1"/>
          <p:nvPr/>
        </p:nvSpPr>
        <p:spPr>
          <a:xfrm>
            <a:off x="-491026" y="510072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③</a:t>
            </a:r>
            <a:endParaRPr lang="ko-KR" altLang="en-US" sz="4400" dirty="0"/>
          </a:p>
        </p:txBody>
      </p:sp>
      <p:sp>
        <p:nvSpPr>
          <p:cNvPr id="19" name="TextBox 18"/>
          <p:cNvSpPr txBox="1"/>
          <p:nvPr/>
        </p:nvSpPr>
        <p:spPr>
          <a:xfrm>
            <a:off x="4252177" y="3058390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④</a:t>
            </a:r>
            <a:endParaRPr lang="ko-KR" altLang="en-US" sz="4400" dirty="0"/>
          </a:p>
        </p:txBody>
      </p:sp>
      <p:sp>
        <p:nvSpPr>
          <p:cNvPr id="20" name="TextBox 19"/>
          <p:cNvSpPr txBox="1"/>
          <p:nvPr/>
        </p:nvSpPr>
        <p:spPr>
          <a:xfrm>
            <a:off x="4252177" y="121939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④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86168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32656"/>
            <a:ext cx="7772400" cy="4724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7544" y="332656"/>
            <a:ext cx="3886200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79912" y="3652900"/>
            <a:ext cx="2448272" cy="640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73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32656"/>
            <a:ext cx="7772400" cy="4724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7544" y="332656"/>
            <a:ext cx="3886200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228184" y="3652900"/>
            <a:ext cx="1296144" cy="640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52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261954"/>
            <a:ext cx="5610225" cy="2990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380" y="2638565"/>
            <a:ext cx="803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Convex Hull</a:t>
            </a:r>
            <a:r>
              <a:rPr lang="ko-KR" altLang="en-US" dirty="0" smtClean="0"/>
              <a:t>을 찾는 알고리즘 </a:t>
            </a:r>
            <a:r>
              <a:rPr lang="en-US" altLang="ko-KR" dirty="0" smtClean="0"/>
              <a:t>: Jarvis’s </a:t>
            </a:r>
            <a:r>
              <a:rPr lang="en-US" altLang="ko-KR" dirty="0" smtClean="0"/>
              <a:t>March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반시계</a:t>
            </a:r>
            <a:r>
              <a:rPr lang="en-US" altLang="ko-KR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방향으로 감싸 안자</a:t>
            </a:r>
            <a:endParaRPr lang="ko-KR" altLang="en-US" dirty="0">
              <a:solidFill>
                <a:srgbClr val="00B0F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036020"/>
            <a:ext cx="2933700" cy="971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0879" y="220587"/>
            <a:ext cx="2788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Convex </a:t>
            </a:r>
            <a:r>
              <a:rPr lang="en-US" altLang="ko-KR" sz="2000" b="1" dirty="0" smtClean="0"/>
              <a:t>Hull Distance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47797" y="801083"/>
            <a:ext cx="1162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Convex Hull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1108860"/>
            <a:ext cx="3570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 smtClean="0"/>
              <a:t>Convex </a:t>
            </a:r>
            <a:r>
              <a:rPr lang="en-US" altLang="ko-KR" dirty="0" smtClean="0"/>
              <a:t>Hull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찾기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어떻게</a:t>
            </a:r>
            <a:r>
              <a:rPr lang="en-US" altLang="ko-KR" dirty="0" smtClean="0"/>
              <a:t>?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Convex Hull</a:t>
            </a:r>
            <a:r>
              <a:rPr lang="ko-KR" altLang="en-US" dirty="0" smtClean="0"/>
              <a:t>과의 거리 측정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96558" y="3284896"/>
            <a:ext cx="31117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첫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포인트는 가장 왼쪽</a:t>
            </a:r>
            <a:endParaRPr lang="en-US" altLang="ko-KR" sz="1200" dirty="0" smtClean="0"/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 smtClean="0"/>
              <a:t>↓</a:t>
            </a:r>
            <a:endParaRPr lang="en-US" altLang="ko-KR" sz="1200" dirty="0" smtClean="0"/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해당 포인트부터 </a:t>
            </a:r>
            <a:r>
              <a:rPr lang="ko-KR" altLang="en-US" sz="1200" dirty="0" err="1" smtClean="0"/>
              <a:t>반시계</a:t>
            </a:r>
            <a:r>
              <a:rPr lang="ko-KR" altLang="en-US" sz="1200" dirty="0" smtClean="0"/>
              <a:t> 방향으로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가장 외곽에 있는 포인트 찾기</a:t>
            </a:r>
            <a:endParaRPr lang="en-US" altLang="ko-KR" sz="1200" dirty="0" smtClean="0"/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 smtClean="0"/>
              <a:t>↓</a:t>
            </a:r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 smtClean="0"/>
              <a:t>반복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최외각을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반시계</a:t>
            </a:r>
            <a:r>
              <a:rPr lang="ko-KR" altLang="en-US" sz="1200" dirty="0" smtClean="0"/>
              <a:t> 방향으로 </a:t>
            </a:r>
            <a:r>
              <a:rPr lang="ko-KR" altLang="en-US" sz="1200" dirty="0" err="1" smtClean="0"/>
              <a:t>감싸안음</a:t>
            </a:r>
            <a:r>
              <a:rPr lang="en-US" altLang="ko-KR" sz="1200" dirty="0" smtClean="0"/>
              <a:t>)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 smtClean="0"/>
              <a:t>↓</a:t>
            </a:r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 smtClean="0"/>
              <a:t>Convex Hull </a:t>
            </a:r>
            <a:r>
              <a:rPr lang="ko-KR" altLang="en-US" sz="1200" dirty="0" smtClean="0"/>
              <a:t>좌표를 </a:t>
            </a:r>
            <a:r>
              <a:rPr lang="en-US" altLang="ko-KR" sz="1200" dirty="0" smtClean="0"/>
              <a:t>Get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22802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879" y="220587"/>
            <a:ext cx="6455613" cy="804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/>
              <a:t>반시계</a:t>
            </a:r>
            <a:r>
              <a:rPr lang="ko-KR" altLang="en-US" sz="2000" b="1" dirty="0" smtClean="0"/>
              <a:t> 방향</a:t>
            </a:r>
            <a:r>
              <a:rPr lang="en-US" altLang="ko-KR" sz="2000" b="1" dirty="0" smtClean="0"/>
              <a:t>? </a:t>
            </a:r>
            <a:r>
              <a:rPr lang="ko-KR" altLang="en-US" sz="2000" b="1" dirty="0" smtClean="0"/>
              <a:t>시계 방향</a:t>
            </a:r>
            <a:r>
              <a:rPr lang="en-US" altLang="ko-KR" sz="2000" b="1" dirty="0" smtClean="0"/>
              <a:t>? </a:t>
            </a:r>
            <a:r>
              <a:rPr lang="ko-KR" altLang="en-US" sz="2000" b="1" dirty="0" smtClean="0"/>
              <a:t>수식적으로 어떻게 표현할까</a:t>
            </a:r>
            <a:r>
              <a:rPr lang="en-US" altLang="ko-KR" sz="2000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ym typeface="Wingdings" panose="05000000000000000000" pitchFamily="2" charset="2"/>
              </a:rPr>
              <a:t>기울기 비교를 통해 알 수 있다</a:t>
            </a:r>
            <a:r>
              <a:rPr lang="en-US" altLang="ko-KR" sz="2000" dirty="0" smtClean="0">
                <a:sym typeface="Wingdings" panose="05000000000000000000" pitchFamily="2" charset="2"/>
              </a:rPr>
              <a:t>.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0" y="1559405"/>
            <a:ext cx="4600575" cy="1447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422" y="1251628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Orientation(</a:t>
            </a:r>
            <a:r>
              <a:rPr lang="ko-KR" altLang="en-US" sz="1400" dirty="0" smtClean="0"/>
              <a:t>방향성</a:t>
            </a:r>
            <a:r>
              <a:rPr lang="en-US" altLang="ko-KR" sz="1400" dirty="0" smtClean="0"/>
              <a:t>) : </a:t>
            </a:r>
            <a:r>
              <a:rPr lang="ko-KR" altLang="en-US" sz="1400" dirty="0" err="1" smtClean="0"/>
              <a:t>반시계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시계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일직선</a:t>
            </a:r>
            <a:endParaRPr lang="ko-KR" altLang="en-US" sz="1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323528" y="3530997"/>
            <a:ext cx="1720462" cy="1436089"/>
            <a:chOff x="330113" y="3717032"/>
            <a:chExt cx="1720462" cy="1436089"/>
          </a:xfrm>
        </p:grpSpPr>
        <p:sp>
          <p:nvSpPr>
            <p:cNvPr id="8" name="타원 7"/>
            <p:cNvSpPr/>
            <p:nvPr/>
          </p:nvSpPr>
          <p:spPr>
            <a:xfrm>
              <a:off x="330113" y="4901562"/>
              <a:ext cx="144016" cy="14401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1410233" y="4571927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817088" y="3717032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>
              <a:endCxn id="9" idx="3"/>
            </p:cNvCxnSpPr>
            <p:nvPr/>
          </p:nvCxnSpPr>
          <p:spPr>
            <a:xfrm flipV="1">
              <a:off x="474129" y="4694852"/>
              <a:ext cx="957195" cy="25020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3"/>
            </p:cNvCxnSpPr>
            <p:nvPr/>
          </p:nvCxnSpPr>
          <p:spPr>
            <a:xfrm flipV="1">
              <a:off x="1554249" y="3839957"/>
              <a:ext cx="283930" cy="74786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35232" y="4783789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σ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095" y="405677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τ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8215" y="4029223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σ&lt;τ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84254" y="5286127"/>
            <a:ext cx="1630991" cy="1527249"/>
            <a:chOff x="474129" y="5121089"/>
            <a:chExt cx="1630991" cy="1527249"/>
          </a:xfrm>
        </p:grpSpPr>
        <p:sp>
          <p:nvSpPr>
            <p:cNvPr id="17" name="타원 16"/>
            <p:cNvSpPr/>
            <p:nvPr/>
          </p:nvSpPr>
          <p:spPr>
            <a:xfrm>
              <a:off x="474129" y="6504322"/>
              <a:ext cx="144016" cy="14401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137246" y="5466117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961104" y="5319792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7" idx="7"/>
              <a:endCxn id="18" idx="3"/>
            </p:cNvCxnSpPr>
            <p:nvPr/>
          </p:nvCxnSpPr>
          <p:spPr>
            <a:xfrm flipV="1">
              <a:off x="597054" y="5589042"/>
              <a:ext cx="561283" cy="9363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8" idx="6"/>
              <a:endCxn id="19" idx="3"/>
            </p:cNvCxnSpPr>
            <p:nvPr/>
          </p:nvCxnSpPr>
          <p:spPr>
            <a:xfrm flipV="1">
              <a:off x="1281262" y="5442717"/>
              <a:ext cx="700933" cy="954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8420" y="5772993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σ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18608" y="5121089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τ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3922" y="5811099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σ&gt;τ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449488" y="3536482"/>
            <a:ext cx="1630991" cy="1328546"/>
            <a:chOff x="2733457" y="3722517"/>
            <a:chExt cx="1630991" cy="1328546"/>
          </a:xfrm>
        </p:grpSpPr>
        <p:sp>
          <p:nvSpPr>
            <p:cNvPr id="26" name="타원 25"/>
            <p:cNvSpPr/>
            <p:nvPr/>
          </p:nvSpPr>
          <p:spPr>
            <a:xfrm>
              <a:off x="2733457" y="4907047"/>
              <a:ext cx="144016" cy="14401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526751" y="4272061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220432" y="3722517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stCxn id="26" idx="7"/>
              <a:endCxn id="28" idx="3"/>
            </p:cNvCxnSpPr>
            <p:nvPr/>
          </p:nvCxnSpPr>
          <p:spPr>
            <a:xfrm flipV="1">
              <a:off x="2856382" y="3845442"/>
              <a:ext cx="1385141" cy="10826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115147" y="4403156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σ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27525" y="3881188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τ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7514" y="4510186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σ=</a:t>
              </a:r>
              <a:r>
                <a:rPr lang="en-US" altLang="ko-KR" dirty="0" smtClean="0"/>
                <a:t>τ</a:t>
              </a:r>
              <a:endParaRPr lang="ko-KR" alt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93452" y="327130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반시계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820281" y="327130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일직선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27584" y="52481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시계</a:t>
            </a:r>
            <a:endParaRPr lang="ko-KR" altLang="en-US" sz="1400" b="1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597" y="1628800"/>
            <a:ext cx="3800475" cy="4767816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5068692" y="6104785"/>
            <a:ext cx="2736304" cy="395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050093" y="6525344"/>
            <a:ext cx="27735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양수이면 시계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음수이면 </a:t>
            </a:r>
            <a:r>
              <a:rPr lang="ko-KR" altLang="en-US" sz="1400" dirty="0" err="1" smtClean="0"/>
              <a:t>반시계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094557" y="1251628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기울기 비교를 통한 수식적 표현</a:t>
            </a:r>
            <a:endParaRPr lang="ko-KR" altLang="en-US" sz="14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4840982" y="1251628"/>
            <a:ext cx="0" cy="560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710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69511" y="5085184"/>
            <a:ext cx="2863284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Far point 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 Org  p2</a:t>
            </a:r>
          </a:p>
          <a:p>
            <a:r>
              <a:rPr lang="ko-KR" altLang="en-US" sz="1600" dirty="0" smtClean="0">
                <a:latin typeface="+mn-ea"/>
                <a:sym typeface="Wingdings" panose="05000000000000000000" pitchFamily="2" charset="2"/>
              </a:rPr>
              <a:t>가 </a:t>
            </a:r>
            <a:r>
              <a:rPr lang="ko-KR" altLang="en-US" sz="1600" dirty="0" err="1" smtClean="0">
                <a:latin typeface="+mn-ea"/>
                <a:sym typeface="Wingdings" panose="05000000000000000000" pitchFamily="2" charset="2"/>
              </a:rPr>
              <a:t>반시계냐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600" dirty="0" err="1" smtClean="0">
                <a:latin typeface="+mn-ea"/>
                <a:sym typeface="Wingdings" panose="05000000000000000000" pitchFamily="2" charset="2"/>
              </a:rPr>
              <a:t>시계냐가</a:t>
            </a:r>
            <a:r>
              <a:rPr lang="ko-KR" altLang="en-US" sz="1600" dirty="0" smtClean="0">
                <a:latin typeface="+mn-ea"/>
                <a:sym typeface="Wingdings" panose="05000000000000000000" pitchFamily="2" charset="2"/>
              </a:rPr>
              <a:t> 포인트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410" y="908720"/>
            <a:ext cx="3600450" cy="25336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223682" y="76470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(68,82)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33847" y="148478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(39,62)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68638" y="109044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(0,59)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65409" y="233958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(14,-19)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231794" y="292494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(85,-99)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35650" y="233958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(69,-68)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68056"/>
            <a:ext cx="3555406" cy="2441379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4054536" y="1854116"/>
            <a:ext cx="504056" cy="447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40879" y="220587"/>
            <a:ext cx="4147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Convex Hull </a:t>
            </a:r>
            <a:r>
              <a:rPr lang="ko-KR" altLang="en-US" sz="2000" b="1" dirty="0" smtClean="0"/>
              <a:t>알고리즘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따라해보기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43870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395536" y="260648"/>
            <a:ext cx="2280623" cy="5938194"/>
            <a:chOff x="395536" y="260648"/>
            <a:chExt cx="2280623" cy="593819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260648"/>
              <a:ext cx="2280623" cy="138645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772816"/>
              <a:ext cx="2280623" cy="1386458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3300216"/>
              <a:ext cx="2280623" cy="138645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4812384"/>
              <a:ext cx="2280623" cy="1386458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611560" y="60183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611560" y="213285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11560" y="36450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611560" y="51571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835696" y="472092"/>
              <a:ext cx="144016" cy="14401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259632" y="2013713"/>
              <a:ext cx="144016" cy="14401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846438" y="4029610"/>
              <a:ext cx="144016" cy="14401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837011" y="5526659"/>
              <a:ext cx="144016" cy="14401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259632" y="566534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848898" y="2474042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061147" y="4430303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1835696" y="5877272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196372" y="1381701"/>
            <a:ext cx="1419720" cy="895171"/>
            <a:chOff x="6997219" y="232379"/>
            <a:chExt cx="1419720" cy="895171"/>
          </a:xfrm>
        </p:grpSpPr>
        <p:sp>
          <p:nvSpPr>
            <p:cNvPr id="15" name="타원 14"/>
            <p:cNvSpPr/>
            <p:nvPr/>
          </p:nvSpPr>
          <p:spPr>
            <a:xfrm>
              <a:off x="6997219" y="628151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64288" y="470322"/>
              <a:ext cx="713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: Org</a:t>
              </a:r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6997219" y="357420"/>
              <a:ext cx="144016" cy="14401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6997219" y="908720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4288" y="232379"/>
              <a:ext cx="1252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: Far point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64288" y="758218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: p2</a:t>
              </a:r>
              <a:endParaRPr lang="ko-KR" altLang="en-US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108207" y="439397"/>
            <a:ext cx="2863284" cy="768860"/>
            <a:chOff x="4860032" y="2390414"/>
            <a:chExt cx="2863284" cy="768860"/>
          </a:xfrm>
        </p:grpSpPr>
        <p:sp>
          <p:nvSpPr>
            <p:cNvPr id="32" name="TextBox 31"/>
            <p:cNvSpPr txBox="1"/>
            <p:nvPr/>
          </p:nvSpPr>
          <p:spPr>
            <a:xfrm>
              <a:off x="4860032" y="2574499"/>
              <a:ext cx="286328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</a:rPr>
                <a:t>Far point </a:t>
              </a:r>
              <a:r>
                <a:rPr lang="en-US" altLang="ko-KR" sz="1600" dirty="0" smtClean="0">
                  <a:latin typeface="+mn-ea"/>
                  <a:sym typeface="Wingdings" panose="05000000000000000000" pitchFamily="2" charset="2"/>
                </a:rPr>
                <a:t> Org  p2</a:t>
              </a:r>
            </a:p>
            <a:p>
              <a:r>
                <a:rPr lang="ko-KR" altLang="en-US" sz="1600" dirty="0" smtClean="0">
                  <a:latin typeface="+mn-ea"/>
                  <a:sym typeface="Wingdings" panose="05000000000000000000" pitchFamily="2" charset="2"/>
                </a:rPr>
                <a:t>가 </a:t>
              </a:r>
              <a:r>
                <a:rPr lang="ko-KR" altLang="en-US" sz="1600" dirty="0" err="1" smtClean="0">
                  <a:latin typeface="+mn-ea"/>
                  <a:sym typeface="Wingdings" panose="05000000000000000000" pitchFamily="2" charset="2"/>
                </a:rPr>
                <a:t>반시계냐</a:t>
              </a:r>
              <a:r>
                <a:rPr lang="en-US" altLang="ko-KR" sz="1600" dirty="0">
                  <a:latin typeface="+mn-ea"/>
                  <a:sym typeface="Wingdings" panose="05000000000000000000" pitchFamily="2" charset="2"/>
                </a:rPr>
                <a:t> </a:t>
              </a:r>
              <a:r>
                <a:rPr lang="ko-KR" altLang="en-US" sz="1600" dirty="0" err="1" smtClean="0">
                  <a:latin typeface="+mn-ea"/>
                  <a:sym typeface="Wingdings" panose="05000000000000000000" pitchFamily="2" charset="2"/>
                </a:rPr>
                <a:t>시계냐가</a:t>
              </a:r>
              <a:r>
                <a:rPr lang="ko-KR" altLang="en-US" sz="1600" dirty="0" smtClean="0">
                  <a:latin typeface="+mn-ea"/>
                  <a:sym typeface="Wingdings" panose="05000000000000000000" pitchFamily="2" charset="2"/>
                </a:rPr>
                <a:t> 포인트</a:t>
              </a:r>
              <a:endParaRPr lang="ko-KR" altLang="en-US" sz="1600" dirty="0">
                <a:latin typeface="+mn-ea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5364088" y="2394037"/>
              <a:ext cx="144016" cy="14401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219666" y="2394037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6851063" y="2390414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042981" y="364656"/>
            <a:ext cx="303159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Org : 0,59 (</a:t>
            </a:r>
            <a:r>
              <a:rPr lang="ko-KR" altLang="en-US" sz="1100" dirty="0" smtClean="0">
                <a:latin typeface="+mn-ea"/>
              </a:rPr>
              <a:t>가장 </a:t>
            </a:r>
            <a:r>
              <a:rPr lang="en-US" altLang="ko-KR" sz="1100" dirty="0" smtClean="0">
                <a:latin typeface="+mn-ea"/>
              </a:rPr>
              <a:t>Left)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&lt;Step1&gt;</a:t>
            </a:r>
          </a:p>
          <a:p>
            <a:r>
              <a:rPr lang="en-US" altLang="ko-KR" sz="1100" dirty="0" smtClean="0">
                <a:latin typeface="+mn-ea"/>
              </a:rPr>
              <a:t>Far point : 68,82 (org</a:t>
            </a:r>
            <a:r>
              <a:rPr lang="ko-KR" altLang="en-US" sz="1100" dirty="0" err="1" smtClean="0">
                <a:latin typeface="+mn-ea"/>
              </a:rPr>
              <a:t>를</a:t>
            </a:r>
            <a:r>
              <a:rPr lang="ko-KR" altLang="en-US" sz="1100" dirty="0" smtClean="0">
                <a:latin typeface="+mn-ea"/>
              </a:rPr>
              <a:t> 제외한 </a:t>
            </a:r>
            <a:r>
              <a:rPr lang="en-US" altLang="ko-KR" sz="1100" dirty="0" smtClean="0">
                <a:latin typeface="+mn-ea"/>
              </a:rPr>
              <a:t>Random)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Org : 0,59</a:t>
            </a:r>
          </a:p>
          <a:p>
            <a:r>
              <a:rPr lang="en-US" altLang="ko-KR" sz="1100" dirty="0" smtClean="0">
                <a:latin typeface="+mn-ea"/>
              </a:rPr>
              <a:t>p2 : 39,62 (org, Far point</a:t>
            </a:r>
            <a:r>
              <a:rPr lang="ko-KR" altLang="en-US" sz="1100" dirty="0" err="1" smtClean="0">
                <a:latin typeface="+mn-ea"/>
              </a:rPr>
              <a:t>를</a:t>
            </a:r>
            <a:r>
              <a:rPr lang="ko-KR" altLang="en-US" sz="1100" dirty="0" smtClean="0">
                <a:latin typeface="+mn-ea"/>
              </a:rPr>
              <a:t> 제외한 </a:t>
            </a:r>
            <a:r>
              <a:rPr lang="en-US" altLang="ko-KR" sz="1100" dirty="0" smtClean="0">
                <a:latin typeface="+mn-ea"/>
              </a:rPr>
              <a:t>Random)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err="1" smtClean="0">
                <a:latin typeface="+mn-ea"/>
              </a:rPr>
              <a:t>반시계</a:t>
            </a:r>
            <a:r>
              <a:rPr lang="ko-KR" altLang="en-US" sz="1100" dirty="0" smtClean="0">
                <a:latin typeface="+mn-ea"/>
              </a:rPr>
              <a:t> 방향</a:t>
            </a:r>
            <a:r>
              <a:rPr lang="en-US" altLang="ko-KR" sz="1100" dirty="0" smtClean="0">
                <a:latin typeface="+mn-ea"/>
              </a:rPr>
              <a:t>? </a:t>
            </a:r>
            <a:r>
              <a:rPr lang="en-US" altLang="ko-KR" sz="1100" dirty="0" smtClean="0">
                <a:latin typeface="+mn-ea"/>
                <a:sym typeface="Wingdings" panose="05000000000000000000" pitchFamily="2" charset="2"/>
              </a:rPr>
              <a:t> Yes</a:t>
            </a:r>
          </a:p>
          <a:p>
            <a:r>
              <a:rPr lang="ko-KR" altLang="en-US" sz="1100" dirty="0" err="1">
                <a:latin typeface="+mn-ea"/>
                <a:sym typeface="Wingdings" panose="05000000000000000000" pitchFamily="2" charset="2"/>
              </a:rPr>
              <a:t>반시계</a:t>
            </a:r>
            <a:r>
              <a:rPr lang="ko-KR" altLang="en-US" sz="11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100" dirty="0" smtClean="0">
                <a:latin typeface="+mn-ea"/>
                <a:sym typeface="Wingdings" panose="05000000000000000000" pitchFamily="2" charset="2"/>
              </a:rPr>
              <a:t>방향이면 </a:t>
            </a:r>
            <a:r>
              <a:rPr lang="en-US" altLang="ko-KR" sz="1100" dirty="0" smtClean="0">
                <a:latin typeface="+mn-ea"/>
                <a:sym typeface="Wingdings" panose="05000000000000000000" pitchFamily="2" charset="2"/>
              </a:rPr>
              <a:t>p2</a:t>
            </a:r>
            <a:r>
              <a:rPr lang="ko-KR" altLang="en-US" sz="1100" dirty="0" err="1" smtClean="0">
                <a:latin typeface="+mn-ea"/>
                <a:sym typeface="Wingdings" panose="05000000000000000000" pitchFamily="2" charset="2"/>
              </a:rPr>
              <a:t>를</a:t>
            </a:r>
            <a:r>
              <a:rPr lang="ko-KR" altLang="en-US" sz="11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latin typeface="+mn-ea"/>
                <a:sym typeface="Wingdings" panose="05000000000000000000" pitchFamily="2" charset="2"/>
              </a:rPr>
              <a:t>final point</a:t>
            </a:r>
            <a:r>
              <a:rPr lang="ko-KR" altLang="en-US" sz="1100" dirty="0" smtClean="0">
                <a:latin typeface="+mn-ea"/>
                <a:sym typeface="Wingdings" panose="05000000000000000000" pitchFamily="2" charset="2"/>
              </a:rPr>
              <a:t>로 복사</a:t>
            </a:r>
            <a:endParaRPr lang="en-US" altLang="ko-KR" sz="1100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1100" dirty="0" smtClean="0">
                <a:latin typeface="+mn-ea"/>
                <a:sym typeface="Wingdings" panose="05000000000000000000" pitchFamily="2" charset="2"/>
              </a:rPr>
              <a:t>Far point : 39,62</a:t>
            </a:r>
          </a:p>
          <a:p>
            <a:endParaRPr lang="en-US" altLang="ko-KR" sz="1100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1100" dirty="0" smtClean="0">
                <a:latin typeface="+mn-ea"/>
                <a:sym typeface="Wingdings" panose="05000000000000000000" pitchFamily="2" charset="2"/>
              </a:rPr>
              <a:t>&lt;Step2&gt;</a:t>
            </a:r>
          </a:p>
          <a:p>
            <a:r>
              <a:rPr lang="en-US" altLang="ko-KR" sz="1100" dirty="0" smtClean="0">
                <a:latin typeface="+mn-ea"/>
                <a:sym typeface="Wingdings" panose="05000000000000000000" pitchFamily="2" charset="2"/>
              </a:rPr>
              <a:t>Far point : 39,62</a:t>
            </a:r>
            <a:endParaRPr lang="en-US" altLang="ko-KR" sz="1100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1100" dirty="0" smtClean="0">
                <a:latin typeface="+mn-ea"/>
              </a:rPr>
              <a:t>Org : 0,59</a:t>
            </a:r>
          </a:p>
          <a:p>
            <a:r>
              <a:rPr lang="en-US" altLang="ko-KR" sz="1100" dirty="0" smtClean="0">
                <a:latin typeface="+mn-ea"/>
              </a:rPr>
              <a:t>P2 : 14,-19 (org,Far point</a:t>
            </a:r>
            <a:r>
              <a:rPr lang="ko-KR" altLang="en-US" sz="1100" dirty="0" err="1" smtClean="0">
                <a:latin typeface="+mn-ea"/>
              </a:rPr>
              <a:t>를</a:t>
            </a:r>
            <a:r>
              <a:rPr lang="ko-KR" altLang="en-US" sz="1100" dirty="0" smtClean="0">
                <a:latin typeface="+mn-ea"/>
              </a:rPr>
              <a:t> 제외한 </a:t>
            </a:r>
            <a:r>
              <a:rPr lang="en-US" altLang="ko-KR" sz="1100" dirty="0" smtClean="0">
                <a:latin typeface="+mn-ea"/>
              </a:rPr>
              <a:t>Random)</a:t>
            </a:r>
          </a:p>
          <a:p>
            <a:r>
              <a:rPr lang="ko-KR" altLang="en-US" sz="1100" dirty="0" err="1" smtClean="0">
                <a:latin typeface="+mn-ea"/>
              </a:rPr>
              <a:t>반시계</a:t>
            </a:r>
            <a:r>
              <a:rPr lang="ko-KR" altLang="en-US" sz="1100" dirty="0" smtClean="0">
                <a:latin typeface="+mn-ea"/>
              </a:rPr>
              <a:t> 방향</a:t>
            </a:r>
            <a:r>
              <a:rPr lang="en-US" altLang="ko-KR" sz="1100" dirty="0" smtClean="0">
                <a:latin typeface="+mn-ea"/>
              </a:rPr>
              <a:t>? </a:t>
            </a:r>
            <a:r>
              <a:rPr lang="en-US" altLang="ko-KR" sz="1100" dirty="0" smtClean="0">
                <a:latin typeface="+mn-ea"/>
                <a:sym typeface="Wingdings" panose="05000000000000000000" pitchFamily="2" charset="2"/>
              </a:rPr>
              <a:t> Yes</a:t>
            </a:r>
          </a:p>
          <a:p>
            <a:r>
              <a:rPr lang="ko-KR" altLang="en-US" sz="1100" dirty="0" err="1">
                <a:latin typeface="+mn-ea"/>
                <a:sym typeface="Wingdings" panose="05000000000000000000" pitchFamily="2" charset="2"/>
              </a:rPr>
              <a:t>반시계</a:t>
            </a:r>
            <a:r>
              <a:rPr lang="ko-KR" altLang="en-US" sz="1100" dirty="0">
                <a:latin typeface="+mn-ea"/>
                <a:sym typeface="Wingdings" panose="05000000000000000000" pitchFamily="2" charset="2"/>
              </a:rPr>
              <a:t> 방향이면 </a:t>
            </a:r>
            <a:r>
              <a:rPr lang="en-US" altLang="ko-KR" sz="1100" dirty="0">
                <a:latin typeface="+mn-ea"/>
                <a:sym typeface="Wingdings" panose="05000000000000000000" pitchFamily="2" charset="2"/>
              </a:rPr>
              <a:t>p2</a:t>
            </a:r>
            <a:r>
              <a:rPr lang="ko-KR" altLang="en-US" sz="1100" dirty="0" err="1">
                <a:latin typeface="+mn-ea"/>
                <a:sym typeface="Wingdings" panose="05000000000000000000" pitchFamily="2" charset="2"/>
              </a:rPr>
              <a:t>를</a:t>
            </a:r>
            <a:r>
              <a:rPr lang="ko-KR" altLang="en-US" sz="11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100" dirty="0">
                <a:latin typeface="+mn-ea"/>
                <a:sym typeface="Wingdings" panose="05000000000000000000" pitchFamily="2" charset="2"/>
              </a:rPr>
              <a:t>final point</a:t>
            </a:r>
            <a:r>
              <a:rPr lang="ko-KR" altLang="en-US" sz="1100" dirty="0">
                <a:latin typeface="+mn-ea"/>
                <a:sym typeface="Wingdings" panose="05000000000000000000" pitchFamily="2" charset="2"/>
              </a:rPr>
              <a:t>로 복사</a:t>
            </a:r>
            <a:endParaRPr lang="en-US" altLang="ko-KR" sz="1100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1100" dirty="0">
                <a:latin typeface="+mn-ea"/>
                <a:sym typeface="Wingdings" panose="05000000000000000000" pitchFamily="2" charset="2"/>
              </a:rPr>
              <a:t>Far point : </a:t>
            </a:r>
            <a:r>
              <a:rPr lang="en-US" altLang="ko-KR" sz="1100" dirty="0" smtClean="0">
                <a:latin typeface="+mn-ea"/>
                <a:sym typeface="Wingdings" panose="05000000000000000000" pitchFamily="2" charset="2"/>
              </a:rPr>
              <a:t>14,-19</a:t>
            </a:r>
            <a:endParaRPr lang="en-US" altLang="ko-KR" sz="1100" dirty="0">
              <a:latin typeface="+mn-ea"/>
              <a:sym typeface="Wingdings" panose="05000000000000000000" pitchFamily="2" charset="2"/>
            </a:endParaRP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&lt;Step3&gt;</a:t>
            </a:r>
          </a:p>
          <a:p>
            <a:r>
              <a:rPr lang="en-US" altLang="ko-KR" sz="1100" dirty="0">
                <a:latin typeface="+mn-ea"/>
                <a:sym typeface="Wingdings" panose="05000000000000000000" pitchFamily="2" charset="2"/>
              </a:rPr>
              <a:t>Far point : </a:t>
            </a:r>
            <a:r>
              <a:rPr lang="en-US" altLang="ko-KR" sz="1100" dirty="0" smtClean="0">
                <a:latin typeface="+mn-ea"/>
                <a:sym typeface="Wingdings" panose="05000000000000000000" pitchFamily="2" charset="2"/>
              </a:rPr>
              <a:t>14,-19</a:t>
            </a:r>
            <a:endParaRPr lang="en-US" altLang="ko-KR" sz="1100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1100" dirty="0">
                <a:latin typeface="+mn-ea"/>
              </a:rPr>
              <a:t>Org : 0,59</a:t>
            </a:r>
          </a:p>
          <a:p>
            <a:r>
              <a:rPr lang="en-US" altLang="ko-KR" sz="1100" dirty="0">
                <a:latin typeface="+mn-ea"/>
              </a:rPr>
              <a:t>P2 : </a:t>
            </a:r>
            <a:r>
              <a:rPr lang="en-US" altLang="ko-KR" sz="1100" dirty="0" smtClean="0">
                <a:latin typeface="+mn-ea"/>
              </a:rPr>
              <a:t>85,-99 </a:t>
            </a:r>
            <a:r>
              <a:rPr lang="en-US" altLang="ko-KR" sz="1100" dirty="0">
                <a:latin typeface="+mn-ea"/>
              </a:rPr>
              <a:t>(org,Far point</a:t>
            </a:r>
            <a:r>
              <a:rPr lang="ko-KR" altLang="en-US" sz="1100" dirty="0" err="1">
                <a:latin typeface="+mn-ea"/>
              </a:rPr>
              <a:t>를</a:t>
            </a:r>
            <a:r>
              <a:rPr lang="ko-KR" altLang="en-US" sz="1100" dirty="0">
                <a:latin typeface="+mn-ea"/>
              </a:rPr>
              <a:t> 제외한 </a:t>
            </a:r>
            <a:r>
              <a:rPr lang="en-US" altLang="ko-KR" sz="1100" dirty="0">
                <a:latin typeface="+mn-ea"/>
              </a:rPr>
              <a:t>Random)</a:t>
            </a:r>
          </a:p>
          <a:p>
            <a:r>
              <a:rPr lang="ko-KR" altLang="en-US" sz="1100" dirty="0" err="1">
                <a:latin typeface="+mn-ea"/>
              </a:rPr>
              <a:t>반시계</a:t>
            </a:r>
            <a:r>
              <a:rPr lang="ko-KR" altLang="en-US" sz="1100" dirty="0">
                <a:latin typeface="+mn-ea"/>
              </a:rPr>
              <a:t> 방향</a:t>
            </a:r>
            <a:r>
              <a:rPr lang="en-US" altLang="ko-KR" sz="1100" dirty="0">
                <a:latin typeface="+mn-ea"/>
              </a:rPr>
              <a:t>? </a:t>
            </a:r>
            <a:r>
              <a:rPr lang="en-US" altLang="ko-KR" sz="11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100" dirty="0" smtClean="0">
                <a:latin typeface="+mn-ea"/>
                <a:sym typeface="Wingdings" panose="05000000000000000000" pitchFamily="2" charset="2"/>
              </a:rPr>
              <a:t>No</a:t>
            </a:r>
            <a:endParaRPr lang="en-US" altLang="ko-KR" sz="1100" dirty="0">
              <a:latin typeface="+mn-ea"/>
              <a:sym typeface="Wingdings" panose="05000000000000000000" pitchFamily="2" charset="2"/>
            </a:endParaRPr>
          </a:p>
          <a:p>
            <a:r>
              <a:rPr lang="ko-KR" altLang="en-US" sz="1100" dirty="0" smtClean="0">
                <a:latin typeface="+mn-ea"/>
                <a:sym typeface="Wingdings" panose="05000000000000000000" pitchFamily="2" charset="2"/>
              </a:rPr>
              <a:t>시계 </a:t>
            </a:r>
            <a:r>
              <a:rPr lang="ko-KR" altLang="en-US" sz="1100" dirty="0">
                <a:latin typeface="+mn-ea"/>
                <a:sym typeface="Wingdings" panose="05000000000000000000" pitchFamily="2" charset="2"/>
              </a:rPr>
              <a:t>방향이면 </a:t>
            </a:r>
            <a:r>
              <a:rPr lang="en-US" altLang="ko-KR" sz="1100" dirty="0" smtClean="0">
                <a:latin typeface="+mn-ea"/>
                <a:sym typeface="Wingdings" panose="05000000000000000000" pitchFamily="2" charset="2"/>
              </a:rPr>
              <a:t>final point</a:t>
            </a:r>
            <a:r>
              <a:rPr lang="ko-KR" altLang="en-US" sz="1100" dirty="0" smtClean="0">
                <a:latin typeface="+mn-ea"/>
                <a:sym typeface="Wingdings" panose="05000000000000000000" pitchFamily="2" charset="2"/>
              </a:rPr>
              <a:t>는 그대로</a:t>
            </a:r>
            <a:endParaRPr lang="en-US" altLang="ko-KR" sz="1100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1100" dirty="0">
                <a:latin typeface="+mn-ea"/>
                <a:sym typeface="Wingdings" panose="05000000000000000000" pitchFamily="2" charset="2"/>
              </a:rPr>
              <a:t>Far point : 14,-19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&lt;Step4&gt;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  <a:sym typeface="Wingdings" panose="05000000000000000000" pitchFamily="2" charset="2"/>
              </a:rPr>
              <a:t>Far point : 14,-19</a:t>
            </a:r>
          </a:p>
          <a:p>
            <a:r>
              <a:rPr lang="en-US" altLang="ko-KR" sz="1100" dirty="0">
                <a:latin typeface="+mn-ea"/>
              </a:rPr>
              <a:t>Org : 0,59</a:t>
            </a:r>
          </a:p>
          <a:p>
            <a:r>
              <a:rPr lang="en-US" altLang="ko-KR" sz="1100" dirty="0">
                <a:latin typeface="+mn-ea"/>
              </a:rPr>
              <a:t>P2 : </a:t>
            </a:r>
            <a:r>
              <a:rPr lang="en-US" altLang="ko-KR" sz="1100" dirty="0" smtClean="0">
                <a:latin typeface="+mn-ea"/>
              </a:rPr>
              <a:t>69,-68 </a:t>
            </a:r>
            <a:r>
              <a:rPr lang="en-US" altLang="ko-KR" sz="1100" dirty="0">
                <a:latin typeface="+mn-ea"/>
              </a:rPr>
              <a:t>(org,Far point</a:t>
            </a:r>
            <a:r>
              <a:rPr lang="ko-KR" altLang="en-US" sz="1100" dirty="0" err="1">
                <a:latin typeface="+mn-ea"/>
              </a:rPr>
              <a:t>를</a:t>
            </a:r>
            <a:r>
              <a:rPr lang="ko-KR" altLang="en-US" sz="1100" dirty="0">
                <a:latin typeface="+mn-ea"/>
              </a:rPr>
              <a:t> 제외한 </a:t>
            </a:r>
            <a:r>
              <a:rPr lang="en-US" altLang="ko-KR" sz="1100" dirty="0">
                <a:latin typeface="+mn-ea"/>
              </a:rPr>
              <a:t>Random)</a:t>
            </a:r>
          </a:p>
          <a:p>
            <a:r>
              <a:rPr lang="ko-KR" altLang="en-US" sz="1100" dirty="0" err="1">
                <a:latin typeface="+mn-ea"/>
              </a:rPr>
              <a:t>반시계</a:t>
            </a:r>
            <a:r>
              <a:rPr lang="ko-KR" altLang="en-US" sz="1100" dirty="0">
                <a:latin typeface="+mn-ea"/>
              </a:rPr>
              <a:t> 방향</a:t>
            </a:r>
            <a:r>
              <a:rPr lang="en-US" altLang="ko-KR" sz="1100" dirty="0">
                <a:latin typeface="+mn-ea"/>
              </a:rPr>
              <a:t>? </a:t>
            </a:r>
            <a:r>
              <a:rPr lang="en-US" altLang="ko-KR" sz="1100" dirty="0">
                <a:latin typeface="+mn-ea"/>
                <a:sym typeface="Wingdings" panose="05000000000000000000" pitchFamily="2" charset="2"/>
              </a:rPr>
              <a:t> No</a:t>
            </a:r>
          </a:p>
          <a:p>
            <a:r>
              <a:rPr lang="ko-KR" altLang="en-US" sz="1100" dirty="0">
                <a:latin typeface="+mn-ea"/>
                <a:sym typeface="Wingdings" panose="05000000000000000000" pitchFamily="2" charset="2"/>
              </a:rPr>
              <a:t>시계 방향이면 </a:t>
            </a:r>
            <a:r>
              <a:rPr lang="en-US" altLang="ko-KR" sz="1100" dirty="0">
                <a:latin typeface="+mn-ea"/>
                <a:sym typeface="Wingdings" panose="05000000000000000000" pitchFamily="2" charset="2"/>
              </a:rPr>
              <a:t>final point</a:t>
            </a:r>
            <a:r>
              <a:rPr lang="ko-KR" altLang="en-US" sz="1100" dirty="0">
                <a:latin typeface="+mn-ea"/>
                <a:sym typeface="Wingdings" panose="05000000000000000000" pitchFamily="2" charset="2"/>
              </a:rPr>
              <a:t>는 그대로</a:t>
            </a:r>
            <a:endParaRPr lang="en-US" altLang="ko-KR" sz="1100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1100" dirty="0">
                <a:latin typeface="+mn-ea"/>
                <a:sym typeface="Wingdings" panose="05000000000000000000" pitchFamily="2" charset="2"/>
              </a:rPr>
              <a:t>Far point : 14,-19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결론 </a:t>
            </a:r>
            <a:r>
              <a:rPr lang="en-US" altLang="ko-KR" sz="1100" dirty="0" smtClean="0">
                <a:latin typeface="+mn-ea"/>
              </a:rPr>
              <a:t>: Far point=(14,-19) </a:t>
            </a:r>
            <a:r>
              <a:rPr lang="en-US" altLang="ko-KR" sz="1100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100" dirty="0" smtClean="0">
                <a:latin typeface="+mn-ea"/>
                <a:sym typeface="Wingdings" panose="05000000000000000000" pitchFamily="2" charset="2"/>
              </a:rPr>
              <a:t>그 다음 </a:t>
            </a:r>
            <a:r>
              <a:rPr lang="en-US" altLang="ko-KR" sz="1100" dirty="0" smtClean="0">
                <a:latin typeface="+mn-ea"/>
                <a:sym typeface="Wingdings" panose="05000000000000000000" pitchFamily="2" charset="2"/>
              </a:rPr>
              <a:t>Org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9874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076905" y="364656"/>
            <a:ext cx="3031599" cy="601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Org : 14,-19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&lt;Step1&gt;</a:t>
            </a:r>
          </a:p>
          <a:p>
            <a:r>
              <a:rPr lang="en-US" altLang="ko-KR" sz="1100" dirty="0" smtClean="0">
                <a:latin typeface="+mn-ea"/>
              </a:rPr>
              <a:t>Far point : 68,82 (org</a:t>
            </a:r>
            <a:r>
              <a:rPr lang="ko-KR" altLang="en-US" sz="1100" dirty="0" err="1" smtClean="0">
                <a:latin typeface="+mn-ea"/>
              </a:rPr>
              <a:t>를</a:t>
            </a:r>
            <a:r>
              <a:rPr lang="ko-KR" altLang="en-US" sz="1100" dirty="0" smtClean="0">
                <a:latin typeface="+mn-ea"/>
              </a:rPr>
              <a:t> 제외한 </a:t>
            </a:r>
            <a:r>
              <a:rPr lang="en-US" altLang="ko-KR" sz="1100" dirty="0" smtClean="0">
                <a:latin typeface="+mn-ea"/>
              </a:rPr>
              <a:t>Random)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Org : 14,-19</a:t>
            </a:r>
          </a:p>
          <a:p>
            <a:r>
              <a:rPr lang="en-US" altLang="ko-KR" sz="1100" dirty="0" smtClean="0">
                <a:latin typeface="+mn-ea"/>
              </a:rPr>
              <a:t>p2 : 39,62 (org, Far point</a:t>
            </a:r>
            <a:r>
              <a:rPr lang="ko-KR" altLang="en-US" sz="1100" dirty="0" err="1" smtClean="0">
                <a:latin typeface="+mn-ea"/>
              </a:rPr>
              <a:t>를</a:t>
            </a:r>
            <a:r>
              <a:rPr lang="ko-KR" altLang="en-US" sz="1100" dirty="0" smtClean="0">
                <a:latin typeface="+mn-ea"/>
              </a:rPr>
              <a:t> 제외한 </a:t>
            </a:r>
            <a:r>
              <a:rPr lang="en-US" altLang="ko-KR" sz="1100" dirty="0" smtClean="0">
                <a:latin typeface="+mn-ea"/>
              </a:rPr>
              <a:t>Random)</a:t>
            </a:r>
          </a:p>
          <a:p>
            <a:r>
              <a:rPr lang="ko-KR" altLang="en-US" sz="1100" dirty="0" err="1" smtClean="0">
                <a:latin typeface="+mn-ea"/>
              </a:rPr>
              <a:t>반시계</a:t>
            </a:r>
            <a:r>
              <a:rPr lang="ko-KR" altLang="en-US" sz="1100" dirty="0" smtClean="0">
                <a:latin typeface="+mn-ea"/>
              </a:rPr>
              <a:t> 방향</a:t>
            </a:r>
            <a:r>
              <a:rPr lang="en-US" altLang="ko-KR" sz="1100" dirty="0" smtClean="0">
                <a:latin typeface="+mn-ea"/>
              </a:rPr>
              <a:t>? </a:t>
            </a:r>
            <a:r>
              <a:rPr lang="en-US" altLang="ko-KR" sz="1100" dirty="0" smtClean="0">
                <a:latin typeface="+mn-ea"/>
                <a:sym typeface="Wingdings" panose="05000000000000000000" pitchFamily="2" charset="2"/>
              </a:rPr>
              <a:t> No</a:t>
            </a:r>
          </a:p>
          <a:p>
            <a:r>
              <a:rPr lang="ko-KR" altLang="en-US" sz="1100" dirty="0">
                <a:latin typeface="+mn-ea"/>
                <a:sym typeface="Wingdings" panose="05000000000000000000" pitchFamily="2" charset="2"/>
              </a:rPr>
              <a:t>시계 방향이면 </a:t>
            </a:r>
            <a:r>
              <a:rPr lang="en-US" altLang="ko-KR" sz="1100" dirty="0">
                <a:latin typeface="+mn-ea"/>
                <a:sym typeface="Wingdings" panose="05000000000000000000" pitchFamily="2" charset="2"/>
              </a:rPr>
              <a:t>final point</a:t>
            </a:r>
            <a:r>
              <a:rPr lang="ko-KR" altLang="en-US" sz="1100" dirty="0">
                <a:latin typeface="+mn-ea"/>
                <a:sym typeface="Wingdings" panose="05000000000000000000" pitchFamily="2" charset="2"/>
              </a:rPr>
              <a:t>는 </a:t>
            </a:r>
            <a:r>
              <a:rPr lang="ko-KR" altLang="en-US" sz="1100" dirty="0" smtClean="0">
                <a:latin typeface="+mn-ea"/>
                <a:sym typeface="Wingdings" panose="05000000000000000000" pitchFamily="2" charset="2"/>
              </a:rPr>
              <a:t>그대로</a:t>
            </a:r>
            <a:endParaRPr lang="en-US" altLang="ko-KR" sz="1100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1100" dirty="0" smtClean="0">
                <a:latin typeface="+mn-ea"/>
                <a:sym typeface="Wingdings" panose="05000000000000000000" pitchFamily="2" charset="2"/>
              </a:rPr>
              <a:t>Far point : 68,82</a:t>
            </a:r>
          </a:p>
          <a:p>
            <a:endParaRPr lang="en-US" altLang="ko-KR" sz="1100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1100" dirty="0" smtClean="0">
                <a:latin typeface="+mn-ea"/>
                <a:sym typeface="Wingdings" panose="05000000000000000000" pitchFamily="2" charset="2"/>
              </a:rPr>
              <a:t>&lt;Step2&gt;</a:t>
            </a:r>
          </a:p>
          <a:p>
            <a:r>
              <a:rPr lang="en-US" altLang="ko-KR" sz="1100" dirty="0" smtClean="0">
                <a:latin typeface="+mn-ea"/>
                <a:sym typeface="Wingdings" panose="05000000000000000000" pitchFamily="2" charset="2"/>
              </a:rPr>
              <a:t>Far point : 68,82</a:t>
            </a:r>
            <a:endParaRPr lang="en-US" altLang="ko-KR" sz="1100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1100" dirty="0" smtClean="0">
                <a:latin typeface="+mn-ea"/>
              </a:rPr>
              <a:t>Org : </a:t>
            </a:r>
            <a:r>
              <a:rPr lang="en-US" altLang="ko-KR" sz="1100" dirty="0">
                <a:latin typeface="+mn-ea"/>
              </a:rPr>
              <a:t>14,-19</a:t>
            </a:r>
          </a:p>
          <a:p>
            <a:r>
              <a:rPr lang="en-US" altLang="ko-KR" sz="1100" dirty="0" smtClean="0">
                <a:latin typeface="+mn-ea"/>
              </a:rPr>
              <a:t>P2 : 0,59 (org,Far point</a:t>
            </a:r>
            <a:r>
              <a:rPr lang="ko-KR" altLang="en-US" sz="1100" dirty="0" err="1" smtClean="0">
                <a:latin typeface="+mn-ea"/>
              </a:rPr>
              <a:t>를</a:t>
            </a:r>
            <a:r>
              <a:rPr lang="ko-KR" altLang="en-US" sz="1100" dirty="0" smtClean="0">
                <a:latin typeface="+mn-ea"/>
              </a:rPr>
              <a:t> 제외한 </a:t>
            </a:r>
            <a:r>
              <a:rPr lang="en-US" altLang="ko-KR" sz="1100" dirty="0" smtClean="0">
                <a:latin typeface="+mn-ea"/>
              </a:rPr>
              <a:t>Random)</a:t>
            </a:r>
          </a:p>
          <a:p>
            <a:r>
              <a:rPr lang="ko-KR" altLang="en-US" sz="1100" dirty="0" err="1" smtClean="0">
                <a:latin typeface="+mn-ea"/>
              </a:rPr>
              <a:t>반시계</a:t>
            </a:r>
            <a:r>
              <a:rPr lang="ko-KR" altLang="en-US" sz="1100" dirty="0" smtClean="0">
                <a:latin typeface="+mn-ea"/>
              </a:rPr>
              <a:t> 방향</a:t>
            </a:r>
            <a:r>
              <a:rPr lang="en-US" altLang="ko-KR" sz="1100" dirty="0" smtClean="0">
                <a:latin typeface="+mn-ea"/>
              </a:rPr>
              <a:t>? </a:t>
            </a:r>
            <a:r>
              <a:rPr lang="en-US" altLang="ko-KR" sz="1100" dirty="0" smtClean="0">
                <a:latin typeface="+mn-ea"/>
                <a:sym typeface="Wingdings" panose="05000000000000000000" pitchFamily="2" charset="2"/>
              </a:rPr>
              <a:t> No</a:t>
            </a:r>
          </a:p>
          <a:p>
            <a:r>
              <a:rPr lang="ko-KR" altLang="en-US" sz="1100" dirty="0">
                <a:latin typeface="+mn-ea"/>
                <a:sym typeface="Wingdings" panose="05000000000000000000" pitchFamily="2" charset="2"/>
              </a:rPr>
              <a:t>시계 방향이면 </a:t>
            </a:r>
            <a:r>
              <a:rPr lang="en-US" altLang="ko-KR" sz="1100" dirty="0">
                <a:latin typeface="+mn-ea"/>
                <a:sym typeface="Wingdings" panose="05000000000000000000" pitchFamily="2" charset="2"/>
              </a:rPr>
              <a:t>final point</a:t>
            </a:r>
            <a:r>
              <a:rPr lang="ko-KR" altLang="en-US" sz="1100" dirty="0">
                <a:latin typeface="+mn-ea"/>
                <a:sym typeface="Wingdings" panose="05000000000000000000" pitchFamily="2" charset="2"/>
              </a:rPr>
              <a:t>는 </a:t>
            </a:r>
            <a:r>
              <a:rPr lang="ko-KR" altLang="en-US" sz="1100" dirty="0" smtClean="0">
                <a:latin typeface="+mn-ea"/>
                <a:sym typeface="Wingdings" panose="05000000000000000000" pitchFamily="2" charset="2"/>
              </a:rPr>
              <a:t>그대로</a:t>
            </a:r>
            <a:endParaRPr lang="en-US" altLang="ko-KR" sz="1100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1100" dirty="0" smtClean="0">
                <a:latin typeface="+mn-ea"/>
                <a:sym typeface="Wingdings" panose="05000000000000000000" pitchFamily="2" charset="2"/>
              </a:rPr>
              <a:t>Far </a:t>
            </a:r>
            <a:r>
              <a:rPr lang="en-US" altLang="ko-KR" sz="1100" dirty="0">
                <a:latin typeface="+mn-ea"/>
                <a:sym typeface="Wingdings" panose="05000000000000000000" pitchFamily="2" charset="2"/>
              </a:rPr>
              <a:t>point : </a:t>
            </a:r>
            <a:r>
              <a:rPr lang="en-US" altLang="ko-KR" sz="1100" dirty="0" smtClean="0">
                <a:latin typeface="+mn-ea"/>
                <a:sym typeface="Wingdings" panose="05000000000000000000" pitchFamily="2" charset="2"/>
              </a:rPr>
              <a:t>68,82</a:t>
            </a:r>
            <a:endParaRPr lang="en-US" altLang="ko-KR" sz="1100" dirty="0">
              <a:latin typeface="+mn-ea"/>
              <a:sym typeface="Wingdings" panose="05000000000000000000" pitchFamily="2" charset="2"/>
            </a:endParaRP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&lt;Step3&gt;</a:t>
            </a:r>
          </a:p>
          <a:p>
            <a:r>
              <a:rPr lang="en-US" altLang="ko-KR" sz="1100" dirty="0">
                <a:latin typeface="+mn-ea"/>
                <a:sym typeface="Wingdings" panose="05000000000000000000" pitchFamily="2" charset="2"/>
              </a:rPr>
              <a:t>Far point </a:t>
            </a:r>
            <a:r>
              <a:rPr lang="en-US" altLang="ko-KR" sz="1100" dirty="0" smtClean="0">
                <a:latin typeface="+mn-ea"/>
                <a:sym typeface="Wingdings" panose="05000000000000000000" pitchFamily="2" charset="2"/>
              </a:rPr>
              <a:t>: 68,82</a:t>
            </a:r>
            <a:endParaRPr lang="en-US" altLang="ko-KR" sz="1100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1100" dirty="0">
                <a:latin typeface="+mn-ea"/>
              </a:rPr>
              <a:t>Org : 14,-19</a:t>
            </a:r>
          </a:p>
          <a:p>
            <a:r>
              <a:rPr lang="en-US" altLang="ko-KR" sz="1100" dirty="0" smtClean="0">
                <a:latin typeface="+mn-ea"/>
              </a:rPr>
              <a:t>P2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smtClean="0">
                <a:latin typeface="+mn-ea"/>
              </a:rPr>
              <a:t>85,-99 (org,Far </a:t>
            </a:r>
            <a:r>
              <a:rPr lang="en-US" altLang="ko-KR" sz="1100" dirty="0">
                <a:latin typeface="+mn-ea"/>
              </a:rPr>
              <a:t>point</a:t>
            </a:r>
            <a:r>
              <a:rPr lang="ko-KR" altLang="en-US" sz="1100" dirty="0" err="1">
                <a:latin typeface="+mn-ea"/>
              </a:rPr>
              <a:t>를</a:t>
            </a:r>
            <a:r>
              <a:rPr lang="ko-KR" altLang="en-US" sz="1100" dirty="0">
                <a:latin typeface="+mn-ea"/>
              </a:rPr>
              <a:t> 제외한 </a:t>
            </a:r>
            <a:r>
              <a:rPr lang="en-US" altLang="ko-KR" sz="1100" dirty="0">
                <a:latin typeface="+mn-ea"/>
              </a:rPr>
              <a:t>Random)</a:t>
            </a:r>
          </a:p>
          <a:p>
            <a:r>
              <a:rPr lang="ko-KR" altLang="en-US" sz="1100" dirty="0" err="1">
                <a:latin typeface="+mn-ea"/>
              </a:rPr>
              <a:t>반시계</a:t>
            </a:r>
            <a:r>
              <a:rPr lang="ko-KR" altLang="en-US" sz="1100" dirty="0">
                <a:latin typeface="+mn-ea"/>
              </a:rPr>
              <a:t> 방향</a:t>
            </a:r>
            <a:r>
              <a:rPr lang="en-US" altLang="ko-KR" sz="1100" dirty="0">
                <a:latin typeface="+mn-ea"/>
              </a:rPr>
              <a:t>? </a:t>
            </a:r>
            <a:r>
              <a:rPr lang="en-US" altLang="ko-KR" sz="11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100" dirty="0" smtClean="0">
                <a:latin typeface="+mn-ea"/>
                <a:sym typeface="Wingdings" panose="05000000000000000000" pitchFamily="2" charset="2"/>
              </a:rPr>
              <a:t>Yes</a:t>
            </a:r>
            <a:endParaRPr lang="en-US" altLang="ko-KR" sz="1100" dirty="0">
              <a:latin typeface="+mn-ea"/>
              <a:sym typeface="Wingdings" panose="05000000000000000000" pitchFamily="2" charset="2"/>
            </a:endParaRPr>
          </a:p>
          <a:p>
            <a:r>
              <a:rPr lang="ko-KR" altLang="en-US" sz="1100" dirty="0" err="1">
                <a:latin typeface="+mn-ea"/>
                <a:sym typeface="Wingdings" panose="05000000000000000000" pitchFamily="2" charset="2"/>
              </a:rPr>
              <a:t>반시계</a:t>
            </a:r>
            <a:r>
              <a:rPr lang="ko-KR" altLang="en-US" sz="1100" dirty="0">
                <a:latin typeface="+mn-ea"/>
                <a:sym typeface="Wingdings" panose="05000000000000000000" pitchFamily="2" charset="2"/>
              </a:rPr>
              <a:t> 방향이면 </a:t>
            </a:r>
            <a:r>
              <a:rPr lang="en-US" altLang="ko-KR" sz="1100" dirty="0">
                <a:latin typeface="+mn-ea"/>
                <a:sym typeface="Wingdings" panose="05000000000000000000" pitchFamily="2" charset="2"/>
              </a:rPr>
              <a:t>p2</a:t>
            </a:r>
            <a:r>
              <a:rPr lang="ko-KR" altLang="en-US" sz="1100" dirty="0" err="1">
                <a:latin typeface="+mn-ea"/>
                <a:sym typeface="Wingdings" panose="05000000000000000000" pitchFamily="2" charset="2"/>
              </a:rPr>
              <a:t>를</a:t>
            </a:r>
            <a:r>
              <a:rPr lang="ko-KR" altLang="en-US" sz="11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100" dirty="0">
                <a:latin typeface="+mn-ea"/>
                <a:sym typeface="Wingdings" panose="05000000000000000000" pitchFamily="2" charset="2"/>
              </a:rPr>
              <a:t>final point</a:t>
            </a:r>
            <a:r>
              <a:rPr lang="ko-KR" altLang="en-US" sz="1100" dirty="0">
                <a:latin typeface="+mn-ea"/>
                <a:sym typeface="Wingdings" panose="05000000000000000000" pitchFamily="2" charset="2"/>
              </a:rPr>
              <a:t>로 복사</a:t>
            </a:r>
            <a:endParaRPr lang="en-US" altLang="ko-KR" sz="1100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1100" dirty="0" smtClean="0">
                <a:latin typeface="+mn-ea"/>
                <a:sym typeface="Wingdings" panose="05000000000000000000" pitchFamily="2" charset="2"/>
              </a:rPr>
              <a:t>Far </a:t>
            </a:r>
            <a:r>
              <a:rPr lang="en-US" altLang="ko-KR" sz="1100" dirty="0">
                <a:latin typeface="+mn-ea"/>
                <a:sym typeface="Wingdings" panose="05000000000000000000" pitchFamily="2" charset="2"/>
              </a:rPr>
              <a:t>point : </a:t>
            </a:r>
            <a:r>
              <a:rPr lang="en-US" altLang="ko-KR" sz="1100" dirty="0" smtClean="0">
                <a:latin typeface="+mn-ea"/>
                <a:sym typeface="Wingdings" panose="05000000000000000000" pitchFamily="2" charset="2"/>
              </a:rPr>
              <a:t>85,-99</a:t>
            </a:r>
            <a:endParaRPr lang="en-US" altLang="ko-KR" sz="1100" dirty="0">
              <a:latin typeface="+mn-ea"/>
              <a:sym typeface="Wingdings" panose="05000000000000000000" pitchFamily="2" charset="2"/>
            </a:endParaRP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&lt;Step4&gt;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  <a:sym typeface="Wingdings" panose="05000000000000000000" pitchFamily="2" charset="2"/>
              </a:rPr>
              <a:t>Far point : </a:t>
            </a:r>
            <a:r>
              <a:rPr lang="en-US" altLang="ko-KR" sz="1100" dirty="0" smtClean="0">
                <a:latin typeface="+mn-ea"/>
                <a:sym typeface="Wingdings" panose="05000000000000000000" pitchFamily="2" charset="2"/>
              </a:rPr>
              <a:t>85,-99</a:t>
            </a:r>
          </a:p>
          <a:p>
            <a:r>
              <a:rPr lang="en-US" altLang="ko-KR" sz="1100" dirty="0" smtClean="0">
                <a:latin typeface="+mn-ea"/>
              </a:rPr>
              <a:t>Org </a:t>
            </a:r>
            <a:r>
              <a:rPr lang="en-US" altLang="ko-KR" sz="1100" dirty="0">
                <a:latin typeface="+mn-ea"/>
              </a:rPr>
              <a:t>: 14,-19</a:t>
            </a:r>
          </a:p>
          <a:p>
            <a:r>
              <a:rPr lang="en-US" altLang="ko-KR" sz="1100" dirty="0" smtClean="0">
                <a:latin typeface="+mn-ea"/>
              </a:rPr>
              <a:t>P2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smtClean="0">
                <a:latin typeface="+mn-ea"/>
              </a:rPr>
              <a:t>69,-68 (org,Far </a:t>
            </a:r>
            <a:r>
              <a:rPr lang="en-US" altLang="ko-KR" sz="1100" dirty="0">
                <a:latin typeface="+mn-ea"/>
              </a:rPr>
              <a:t>point</a:t>
            </a:r>
            <a:r>
              <a:rPr lang="ko-KR" altLang="en-US" sz="1100" dirty="0" err="1">
                <a:latin typeface="+mn-ea"/>
              </a:rPr>
              <a:t>를</a:t>
            </a:r>
            <a:r>
              <a:rPr lang="ko-KR" altLang="en-US" sz="1100" dirty="0">
                <a:latin typeface="+mn-ea"/>
              </a:rPr>
              <a:t> 제외한 </a:t>
            </a:r>
            <a:r>
              <a:rPr lang="en-US" altLang="ko-KR" sz="1100" dirty="0">
                <a:latin typeface="+mn-ea"/>
              </a:rPr>
              <a:t>Random)</a:t>
            </a:r>
          </a:p>
          <a:p>
            <a:r>
              <a:rPr lang="ko-KR" altLang="en-US" sz="1100" dirty="0" err="1">
                <a:latin typeface="+mn-ea"/>
              </a:rPr>
              <a:t>반시계</a:t>
            </a:r>
            <a:r>
              <a:rPr lang="ko-KR" altLang="en-US" sz="1100" dirty="0">
                <a:latin typeface="+mn-ea"/>
              </a:rPr>
              <a:t> 방향</a:t>
            </a:r>
            <a:r>
              <a:rPr lang="en-US" altLang="ko-KR" sz="1100" dirty="0">
                <a:latin typeface="+mn-ea"/>
              </a:rPr>
              <a:t>? </a:t>
            </a:r>
            <a:r>
              <a:rPr lang="en-US" altLang="ko-KR" sz="1100" dirty="0">
                <a:latin typeface="+mn-ea"/>
                <a:sym typeface="Wingdings" panose="05000000000000000000" pitchFamily="2" charset="2"/>
              </a:rPr>
              <a:t> No</a:t>
            </a:r>
          </a:p>
          <a:p>
            <a:r>
              <a:rPr lang="ko-KR" altLang="en-US" sz="1100" dirty="0">
                <a:latin typeface="+mn-ea"/>
                <a:sym typeface="Wingdings" panose="05000000000000000000" pitchFamily="2" charset="2"/>
              </a:rPr>
              <a:t>시계 방향이면 </a:t>
            </a:r>
            <a:r>
              <a:rPr lang="en-US" altLang="ko-KR" sz="1100" dirty="0">
                <a:latin typeface="+mn-ea"/>
                <a:sym typeface="Wingdings" panose="05000000000000000000" pitchFamily="2" charset="2"/>
              </a:rPr>
              <a:t>final point</a:t>
            </a:r>
            <a:r>
              <a:rPr lang="ko-KR" altLang="en-US" sz="1100" dirty="0">
                <a:latin typeface="+mn-ea"/>
                <a:sym typeface="Wingdings" panose="05000000000000000000" pitchFamily="2" charset="2"/>
              </a:rPr>
              <a:t>는 그대로</a:t>
            </a:r>
            <a:endParaRPr lang="en-US" altLang="ko-KR" sz="1100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1100" dirty="0">
                <a:latin typeface="+mn-ea"/>
                <a:sym typeface="Wingdings" panose="05000000000000000000" pitchFamily="2" charset="2"/>
              </a:rPr>
              <a:t>Far point : </a:t>
            </a:r>
            <a:r>
              <a:rPr lang="en-US" altLang="ko-KR" sz="1100" dirty="0" smtClean="0">
                <a:latin typeface="+mn-ea"/>
                <a:sym typeface="Wingdings" panose="05000000000000000000" pitchFamily="2" charset="2"/>
              </a:rPr>
              <a:t>85,-99</a:t>
            </a:r>
            <a:endParaRPr lang="en-US" altLang="ko-KR" sz="1100" dirty="0">
              <a:latin typeface="+mn-ea"/>
              <a:sym typeface="Wingdings" panose="05000000000000000000" pitchFamily="2" charset="2"/>
            </a:endParaRPr>
          </a:p>
          <a:p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결론 </a:t>
            </a:r>
            <a:r>
              <a:rPr lang="en-US" altLang="ko-KR" sz="1100" dirty="0" smtClean="0">
                <a:latin typeface="+mn-ea"/>
              </a:rPr>
              <a:t>: Far point=(85,-99) </a:t>
            </a:r>
            <a:r>
              <a:rPr lang="en-US" altLang="ko-KR" sz="1100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100" dirty="0" smtClean="0">
                <a:latin typeface="+mn-ea"/>
                <a:sym typeface="Wingdings" panose="05000000000000000000" pitchFamily="2" charset="2"/>
              </a:rPr>
              <a:t>그 다음 </a:t>
            </a:r>
            <a:r>
              <a:rPr lang="en-US" altLang="ko-KR" sz="1100" dirty="0" smtClean="0">
                <a:latin typeface="+mn-ea"/>
                <a:sym typeface="Wingdings" panose="05000000000000000000" pitchFamily="2" charset="2"/>
              </a:rPr>
              <a:t>Org</a:t>
            </a:r>
            <a:endParaRPr lang="ko-KR" altLang="en-US" sz="11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196372" y="1381701"/>
            <a:ext cx="1419720" cy="895171"/>
            <a:chOff x="6997219" y="232379"/>
            <a:chExt cx="1419720" cy="895171"/>
          </a:xfrm>
        </p:grpSpPr>
        <p:sp>
          <p:nvSpPr>
            <p:cNvPr id="28" name="타원 27"/>
            <p:cNvSpPr/>
            <p:nvPr/>
          </p:nvSpPr>
          <p:spPr>
            <a:xfrm>
              <a:off x="6997219" y="628151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4288" y="470322"/>
              <a:ext cx="713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: Org</a:t>
              </a:r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6997219" y="357420"/>
              <a:ext cx="144016" cy="14401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6997219" y="908720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64288" y="232379"/>
              <a:ext cx="1252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: Far point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64288" y="758218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: p2</a:t>
              </a:r>
              <a:endParaRPr lang="ko-KR" alt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932852" y="439397"/>
            <a:ext cx="2863284" cy="768860"/>
            <a:chOff x="4860032" y="2390414"/>
            <a:chExt cx="2863284" cy="768860"/>
          </a:xfrm>
        </p:grpSpPr>
        <p:sp>
          <p:nvSpPr>
            <p:cNvPr id="35" name="TextBox 34"/>
            <p:cNvSpPr txBox="1"/>
            <p:nvPr/>
          </p:nvSpPr>
          <p:spPr>
            <a:xfrm>
              <a:off x="4860032" y="2574499"/>
              <a:ext cx="286328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</a:rPr>
                <a:t>Far point </a:t>
              </a:r>
              <a:r>
                <a:rPr lang="en-US" altLang="ko-KR" sz="1600" dirty="0" smtClean="0">
                  <a:latin typeface="+mn-ea"/>
                  <a:sym typeface="Wingdings" panose="05000000000000000000" pitchFamily="2" charset="2"/>
                </a:rPr>
                <a:t> Org  p2</a:t>
              </a:r>
            </a:p>
            <a:p>
              <a:r>
                <a:rPr lang="ko-KR" altLang="en-US" sz="1600" dirty="0" smtClean="0">
                  <a:latin typeface="+mn-ea"/>
                  <a:sym typeface="Wingdings" panose="05000000000000000000" pitchFamily="2" charset="2"/>
                </a:rPr>
                <a:t>가 </a:t>
              </a:r>
              <a:r>
                <a:rPr lang="ko-KR" altLang="en-US" sz="1600" dirty="0" err="1" smtClean="0">
                  <a:latin typeface="+mn-ea"/>
                  <a:sym typeface="Wingdings" panose="05000000000000000000" pitchFamily="2" charset="2"/>
                </a:rPr>
                <a:t>반시계냐</a:t>
              </a:r>
              <a:r>
                <a:rPr lang="en-US" altLang="ko-KR" sz="1600" dirty="0">
                  <a:latin typeface="+mn-ea"/>
                  <a:sym typeface="Wingdings" panose="05000000000000000000" pitchFamily="2" charset="2"/>
                </a:rPr>
                <a:t> </a:t>
              </a:r>
              <a:r>
                <a:rPr lang="ko-KR" altLang="en-US" sz="1600" dirty="0" err="1" smtClean="0">
                  <a:latin typeface="+mn-ea"/>
                  <a:sym typeface="Wingdings" panose="05000000000000000000" pitchFamily="2" charset="2"/>
                </a:rPr>
                <a:t>시계냐가</a:t>
              </a:r>
              <a:r>
                <a:rPr lang="ko-KR" altLang="en-US" sz="1600" dirty="0" smtClean="0">
                  <a:latin typeface="+mn-ea"/>
                  <a:sym typeface="Wingdings" panose="05000000000000000000" pitchFamily="2" charset="2"/>
                </a:rPr>
                <a:t> 포인트</a:t>
              </a:r>
              <a:endParaRPr lang="ko-KR" altLang="en-US" sz="1600" dirty="0">
                <a:latin typeface="+mn-ea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5364088" y="2394037"/>
              <a:ext cx="144016" cy="14401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219666" y="2394037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6851063" y="2390414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95536" y="260648"/>
            <a:ext cx="2280623" cy="5938194"/>
            <a:chOff x="395536" y="260648"/>
            <a:chExt cx="2280623" cy="593819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260648"/>
              <a:ext cx="2280623" cy="138645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772816"/>
              <a:ext cx="2280623" cy="138645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3300216"/>
              <a:ext cx="2280623" cy="138645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4812384"/>
              <a:ext cx="2280623" cy="1386458"/>
            </a:xfrm>
            <a:prstGeom prst="rect">
              <a:avLst/>
            </a:prstGeom>
          </p:spPr>
        </p:pic>
        <p:sp>
          <p:nvSpPr>
            <p:cNvPr id="8" name="타원 7"/>
            <p:cNvSpPr/>
            <p:nvPr/>
          </p:nvSpPr>
          <p:spPr>
            <a:xfrm>
              <a:off x="827584" y="966843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835696" y="472092"/>
              <a:ext cx="144016" cy="14401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259632" y="528826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827584" y="2481833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27584" y="4012299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827584" y="555211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1835696" y="1946581"/>
              <a:ext cx="144016" cy="14401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619737" y="2090597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1835696" y="3477588"/>
              <a:ext cx="144016" cy="14401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2123728" y="4437112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2108364" y="5949280"/>
              <a:ext cx="144016" cy="14401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1835696" y="5805264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5043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76672"/>
            <a:ext cx="5372100" cy="12668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140968"/>
            <a:ext cx="4943475" cy="10382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552" y="279527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namedtuple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330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34" y="1133471"/>
            <a:ext cx="2213579" cy="15841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322" y="1133472"/>
            <a:ext cx="1962273" cy="15841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981" y="1133471"/>
            <a:ext cx="1595739" cy="15841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140" y="3801563"/>
            <a:ext cx="1728192" cy="17156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5685" y="3796829"/>
            <a:ext cx="2131013" cy="17204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4634" y="3796829"/>
            <a:ext cx="2389774" cy="1720403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2720739" y="1745539"/>
            <a:ext cx="288032" cy="3600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099272" y="1745539"/>
            <a:ext cx="288032" cy="3600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7164397" y="1745539"/>
            <a:ext cx="288032" cy="3600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5506650" y="4516909"/>
            <a:ext cx="288032" cy="3600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2720739" y="4516909"/>
            <a:ext cx="288032" cy="3600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08357" y="95888"/>
            <a:ext cx="5166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Convex </a:t>
            </a:r>
            <a:r>
              <a:rPr lang="en-US" altLang="ko-KR" sz="2000" b="1" dirty="0" smtClean="0"/>
              <a:t>Hull</a:t>
            </a:r>
            <a:r>
              <a:rPr lang="ko-KR" altLang="en-US" sz="2000" b="1" dirty="0" smtClean="0"/>
              <a:t>과의 거리 측정 </a:t>
            </a:r>
            <a:r>
              <a:rPr lang="en-US" altLang="ko-KR" sz="2000" b="1" dirty="0" smtClean="0"/>
              <a:t>(point to line)</a:t>
            </a:r>
            <a:endParaRPr lang="ko-KR" altLang="en-US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008771" y="791819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벡터화</a:t>
            </a:r>
            <a:r>
              <a:rPr lang="en-US" altLang="ko-KR" sz="1400" dirty="0" smtClean="0"/>
              <a:t>(point, line)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429167" y="791819"/>
            <a:ext cx="2201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line vector</a:t>
            </a:r>
            <a:r>
              <a:rPr lang="ko-KR" altLang="en-US" sz="1400" dirty="0" smtClean="0"/>
              <a:t>의 크기를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로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59912" y="3060295"/>
            <a:ext cx="26500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두</a:t>
            </a:r>
            <a:r>
              <a:rPr lang="en-US" altLang="ko-KR" sz="1400" dirty="0" smtClean="0"/>
              <a:t> vector</a:t>
            </a:r>
            <a:r>
              <a:rPr lang="ko-KR" altLang="en-US" sz="1400" dirty="0" smtClean="0"/>
              <a:t>의 내적</a:t>
            </a:r>
            <a:endParaRPr lang="en-US" altLang="ko-KR" sz="1400" dirty="0" smtClean="0"/>
          </a:p>
          <a:p>
            <a:r>
              <a:rPr lang="en-US" altLang="ko-KR" sz="1400" dirty="0" smtClean="0"/>
              <a:t>=</a:t>
            </a:r>
            <a:r>
              <a:rPr lang="ko-KR" altLang="en-US" sz="1400" dirty="0" smtClean="0"/>
              <a:t>검정색의 길이</a:t>
            </a:r>
            <a:endParaRPr lang="en-US" altLang="ko-KR" sz="1400" dirty="0" smtClean="0"/>
          </a:p>
          <a:p>
            <a:r>
              <a:rPr lang="en-US" altLang="ko-KR" sz="1400" dirty="0" smtClean="0"/>
              <a:t>=point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line</a:t>
            </a:r>
            <a:r>
              <a:rPr lang="ko-KR" altLang="en-US" sz="1400" dirty="0" smtClean="0"/>
              <a:t>이 직교하는 위치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54034" y="791819"/>
            <a:ext cx="210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point</a:t>
            </a:r>
            <a:r>
              <a:rPr lang="ko-KR" altLang="en-US" sz="1400" dirty="0" smtClean="0"/>
              <a:t>와</a:t>
            </a:r>
            <a:r>
              <a:rPr lang="en-US" altLang="ko-KR" sz="1400" dirty="0" smtClean="0"/>
              <a:t> line</a:t>
            </a:r>
            <a:r>
              <a:rPr lang="ko-KR" altLang="en-US" sz="1400" dirty="0" smtClean="0"/>
              <a:t>거리 구하기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255733" y="3489052"/>
            <a:ext cx="162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원래 </a:t>
            </a:r>
            <a:r>
              <a:rPr lang="en-US" altLang="ko-KR" sz="1400" dirty="0" smtClean="0"/>
              <a:t>Scale</a:t>
            </a:r>
            <a:r>
              <a:rPr lang="ko-KR" altLang="en-US" sz="1400" dirty="0" smtClean="0"/>
              <a:t>로 원복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835584" y="3489052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원래 좌표로 원복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27470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34" y="755412"/>
            <a:ext cx="5372100" cy="12668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47244" y="291565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t&lt;0 </a:t>
            </a:r>
            <a:r>
              <a:rPr lang="en-US" altLang="ko-KR" dirty="0" smtClean="0">
                <a:sym typeface="Wingdings" panose="05000000000000000000" pitchFamily="2" charset="2"/>
              </a:rPr>
              <a:t> t=0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37271" y="291565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t&gt;1 </a:t>
            </a:r>
            <a:r>
              <a:rPr lang="en-US" altLang="ko-KR" dirty="0" smtClean="0">
                <a:sym typeface="Wingdings" panose="05000000000000000000" pitchFamily="2" charset="2"/>
              </a:rPr>
              <a:t> t=1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27098" y="291565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0&lt;t&lt;1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99592" y="89943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t=0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1563" y="89943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t=1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182227" y="1158887"/>
            <a:ext cx="0" cy="59500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357" y="95888"/>
            <a:ext cx="5166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Convex </a:t>
            </a:r>
            <a:r>
              <a:rPr lang="en-US" altLang="ko-KR" sz="2000" b="1" dirty="0" smtClean="0"/>
              <a:t>Hull</a:t>
            </a:r>
            <a:r>
              <a:rPr lang="ko-KR" altLang="en-US" sz="2000" b="1" dirty="0" smtClean="0"/>
              <a:t>과의 거리 측정 </a:t>
            </a:r>
            <a:r>
              <a:rPr lang="en-US" altLang="ko-KR" sz="2000" b="1" dirty="0" smtClean="0"/>
              <a:t>(point to line)</a:t>
            </a:r>
            <a:endParaRPr lang="ko-KR" alt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727098" y="2100201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0&lt;t&lt;1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26355" y="210020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t&lt;0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26861" y="210020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t&gt;1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681392" y="1158887"/>
            <a:ext cx="0" cy="595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6272" y="152093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5618444" y="1158887"/>
            <a:ext cx="0" cy="595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83324" y="152093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38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.imgur.com/hgNzXsc.png">
            <a:hlinkClick r:id="rId2"/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08720"/>
            <a:ext cx="396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i.imgur.com/OFn22dM.png">
            <a:hlinkClick r:id="rId4"/>
          </p:cNvPr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56131"/>
            <a:ext cx="396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아래쪽 화살표 8"/>
          <p:cNvSpPr/>
          <p:nvPr/>
        </p:nvSpPr>
        <p:spPr>
          <a:xfrm>
            <a:off x="3305786" y="2420745"/>
            <a:ext cx="299740" cy="28788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0507" y="246352"/>
            <a:ext cx="1959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군집 개수</a:t>
            </a:r>
            <a:r>
              <a:rPr lang="en-US" altLang="ko-KR" sz="2000" b="1" dirty="0" smtClean="0"/>
              <a:t>(k=2)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3903538" y="6449659"/>
            <a:ext cx="52548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https://ratsgo.github.io/machine%20learning/2017/04/19/KC/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71179" y="119675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①</a:t>
            </a:r>
            <a:endParaRPr lang="ko-KR" altLang="en-US" sz="4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179" y="3140968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②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12790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20688"/>
            <a:ext cx="4600575" cy="144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88640"/>
            <a:ext cx="452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Orientation(</a:t>
            </a:r>
            <a:r>
              <a:rPr lang="ko-KR" altLang="en-US" dirty="0" smtClean="0"/>
              <a:t>방향성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반시계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일직선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88640"/>
            <a:ext cx="3800475" cy="49911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67544" y="2564904"/>
            <a:ext cx="2863284" cy="768860"/>
            <a:chOff x="4860032" y="2390414"/>
            <a:chExt cx="2863284" cy="768860"/>
          </a:xfrm>
        </p:grpSpPr>
        <p:sp>
          <p:nvSpPr>
            <p:cNvPr id="8" name="TextBox 7"/>
            <p:cNvSpPr txBox="1"/>
            <p:nvPr/>
          </p:nvSpPr>
          <p:spPr>
            <a:xfrm>
              <a:off x="4860032" y="2574499"/>
              <a:ext cx="286328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</a:rPr>
                <a:t>Far point </a:t>
              </a:r>
              <a:r>
                <a:rPr lang="en-US" altLang="ko-KR" sz="1600" dirty="0" smtClean="0">
                  <a:latin typeface="+mn-ea"/>
                  <a:sym typeface="Wingdings" panose="05000000000000000000" pitchFamily="2" charset="2"/>
                </a:rPr>
                <a:t> Org  p2</a:t>
              </a:r>
            </a:p>
            <a:p>
              <a:r>
                <a:rPr lang="ko-KR" altLang="en-US" sz="1600" dirty="0" smtClean="0">
                  <a:latin typeface="+mn-ea"/>
                  <a:sym typeface="Wingdings" panose="05000000000000000000" pitchFamily="2" charset="2"/>
                </a:rPr>
                <a:t>가 </a:t>
              </a:r>
              <a:r>
                <a:rPr lang="ko-KR" altLang="en-US" sz="1600" dirty="0" err="1" smtClean="0">
                  <a:latin typeface="+mn-ea"/>
                  <a:sym typeface="Wingdings" panose="05000000000000000000" pitchFamily="2" charset="2"/>
                </a:rPr>
                <a:t>반시계냐</a:t>
              </a:r>
              <a:r>
                <a:rPr lang="en-US" altLang="ko-KR" sz="1600" dirty="0">
                  <a:latin typeface="+mn-ea"/>
                  <a:sym typeface="Wingdings" panose="05000000000000000000" pitchFamily="2" charset="2"/>
                </a:rPr>
                <a:t> </a:t>
              </a:r>
              <a:r>
                <a:rPr lang="ko-KR" altLang="en-US" sz="1600" dirty="0" err="1" smtClean="0">
                  <a:latin typeface="+mn-ea"/>
                  <a:sym typeface="Wingdings" panose="05000000000000000000" pitchFamily="2" charset="2"/>
                </a:rPr>
                <a:t>시계냐가</a:t>
              </a:r>
              <a:r>
                <a:rPr lang="ko-KR" altLang="en-US" sz="1600" dirty="0" smtClean="0">
                  <a:latin typeface="+mn-ea"/>
                  <a:sym typeface="Wingdings" panose="05000000000000000000" pitchFamily="2" charset="2"/>
                </a:rPr>
                <a:t> 포인트</a:t>
              </a:r>
              <a:endParaRPr lang="ko-KR" altLang="en-US" sz="1600" dirty="0">
                <a:latin typeface="+mn-ea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5364088" y="2394037"/>
              <a:ext cx="144016" cy="14401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219666" y="2394037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6851063" y="2390414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330113" y="3717032"/>
            <a:ext cx="1720462" cy="1436089"/>
            <a:chOff x="330113" y="3717032"/>
            <a:chExt cx="1720462" cy="1436089"/>
          </a:xfrm>
        </p:grpSpPr>
        <p:sp>
          <p:nvSpPr>
            <p:cNvPr id="12" name="타원 11"/>
            <p:cNvSpPr/>
            <p:nvPr/>
          </p:nvSpPr>
          <p:spPr>
            <a:xfrm>
              <a:off x="330113" y="4901562"/>
              <a:ext cx="144016" cy="14401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10233" y="4571927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817088" y="3717032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>
              <a:endCxn id="13" idx="3"/>
            </p:cNvCxnSpPr>
            <p:nvPr/>
          </p:nvCxnSpPr>
          <p:spPr>
            <a:xfrm flipV="1">
              <a:off x="474129" y="4694852"/>
              <a:ext cx="957195" cy="25020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endCxn id="14" idx="3"/>
            </p:cNvCxnSpPr>
            <p:nvPr/>
          </p:nvCxnSpPr>
          <p:spPr>
            <a:xfrm flipV="1">
              <a:off x="1554249" y="3839957"/>
              <a:ext cx="283930" cy="74786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35232" y="4783789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σ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095" y="405677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τ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58215" y="4029223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σ&lt;τ</a:t>
              </a:r>
              <a:endParaRPr lang="ko-KR" altLang="en-US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74129" y="5121089"/>
            <a:ext cx="1630991" cy="1527249"/>
            <a:chOff x="474129" y="5121089"/>
            <a:chExt cx="1630991" cy="1527249"/>
          </a:xfrm>
        </p:grpSpPr>
        <p:sp>
          <p:nvSpPr>
            <p:cNvPr id="35" name="타원 34"/>
            <p:cNvSpPr/>
            <p:nvPr/>
          </p:nvSpPr>
          <p:spPr>
            <a:xfrm>
              <a:off x="474129" y="6504322"/>
              <a:ext cx="144016" cy="14401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137246" y="5466117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1961104" y="5319792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>
              <a:stCxn id="35" idx="7"/>
              <a:endCxn id="36" idx="3"/>
            </p:cNvCxnSpPr>
            <p:nvPr/>
          </p:nvCxnSpPr>
          <p:spPr>
            <a:xfrm flipV="1">
              <a:off x="597054" y="5589042"/>
              <a:ext cx="561283" cy="9363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6" idx="6"/>
              <a:endCxn id="37" idx="3"/>
            </p:cNvCxnSpPr>
            <p:nvPr/>
          </p:nvCxnSpPr>
          <p:spPr>
            <a:xfrm flipV="1">
              <a:off x="1281262" y="5442717"/>
              <a:ext cx="700933" cy="954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88420" y="5772993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σ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518608" y="5121089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τ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83922" y="5811099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σ&gt;τ</a:t>
              </a:r>
              <a:endParaRPr lang="ko-KR" altLang="en-US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2733457" y="3722517"/>
            <a:ext cx="1630991" cy="1328546"/>
            <a:chOff x="2733457" y="3722517"/>
            <a:chExt cx="1630991" cy="1328546"/>
          </a:xfrm>
        </p:grpSpPr>
        <p:sp>
          <p:nvSpPr>
            <p:cNvPr id="25" name="타원 24"/>
            <p:cNvSpPr/>
            <p:nvPr/>
          </p:nvSpPr>
          <p:spPr>
            <a:xfrm>
              <a:off x="2733457" y="4907047"/>
              <a:ext cx="144016" cy="14401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526751" y="4272061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4220432" y="3722517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stCxn id="25" idx="7"/>
              <a:endCxn id="27" idx="3"/>
            </p:cNvCxnSpPr>
            <p:nvPr/>
          </p:nvCxnSpPr>
          <p:spPr>
            <a:xfrm flipV="1">
              <a:off x="2856382" y="3845442"/>
              <a:ext cx="1385141" cy="10826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115147" y="4403156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σ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27525" y="3881188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τ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707514" y="4510186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dirty="0" smtClean="0"/>
                <a:t>Σ</a:t>
              </a:r>
              <a:r>
                <a:rPr lang="en-US" altLang="ko-KR" dirty="0" smtClean="0"/>
                <a:t>=τ</a:t>
              </a:r>
              <a:endParaRPr lang="ko-KR" altLang="en-US" dirty="0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5041756" y="4840351"/>
            <a:ext cx="2736304" cy="395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780560" y="6296297"/>
            <a:ext cx="41629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difference</a:t>
            </a:r>
            <a:r>
              <a:rPr lang="ko-KR" altLang="en-US" sz="1400" dirty="0"/>
              <a:t> = </a:t>
            </a:r>
            <a:r>
              <a:rPr lang="ko-KR" altLang="en-US" sz="1400" dirty="0" smtClean="0"/>
              <a:t>(((</a:t>
            </a:r>
            <a:r>
              <a:rPr lang="ko-KR" altLang="en-US" sz="1400" dirty="0"/>
              <a:t>p2.x - </a:t>
            </a:r>
            <a:r>
              <a:rPr lang="ko-KR" altLang="en-US" sz="1400" dirty="0" err="1"/>
              <a:t>origin.x</a:t>
            </a:r>
            <a:r>
              <a:rPr lang="ko-KR" altLang="en-US" sz="1400" dirty="0"/>
              <a:t>) * (p1.y - </a:t>
            </a:r>
            <a:r>
              <a:rPr lang="ko-KR" altLang="en-US" sz="1400" dirty="0" err="1"/>
              <a:t>origin.y</a:t>
            </a:r>
            <a:r>
              <a:rPr lang="ko-KR" altLang="en-US" sz="1400" dirty="0"/>
              <a:t>))</a:t>
            </a:r>
          </a:p>
          <a:p>
            <a:r>
              <a:rPr lang="ko-KR" altLang="en-US" sz="1400" dirty="0"/>
              <a:t>            - ((p1.x - </a:t>
            </a:r>
            <a:r>
              <a:rPr lang="ko-KR" altLang="en-US" sz="1400" dirty="0" err="1"/>
              <a:t>origin.x</a:t>
            </a:r>
            <a:r>
              <a:rPr lang="ko-KR" altLang="en-US" sz="1400" dirty="0"/>
              <a:t>) * (p2.y - </a:t>
            </a:r>
            <a:r>
              <a:rPr lang="ko-KR" altLang="en-US" sz="1400" dirty="0" err="1"/>
              <a:t>origin.y</a:t>
            </a:r>
            <a:r>
              <a:rPr lang="ko-KR" altLang="en-US" sz="1400" dirty="0" smtClean="0"/>
              <a:t>)))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4894842" y="5342190"/>
            <a:ext cx="27735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양수이면 시계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음수이면 </a:t>
            </a:r>
            <a:r>
              <a:rPr lang="ko-KR" altLang="en-US" sz="1400" dirty="0" err="1" smtClean="0"/>
              <a:t>반시계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5943462" y="6424974"/>
            <a:ext cx="27735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양수이면 </a:t>
            </a:r>
            <a:r>
              <a:rPr lang="ko-KR" altLang="en-US" sz="1400" dirty="0" err="1" smtClean="0"/>
              <a:t>반시계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음수이면 시계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579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96950" y="1645767"/>
            <a:ext cx="576064" cy="18002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중괄호 4"/>
          <p:cNvSpPr/>
          <p:nvPr/>
        </p:nvSpPr>
        <p:spPr>
          <a:xfrm>
            <a:off x="730994" y="1679675"/>
            <a:ext cx="360040" cy="1656184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185718" y="235387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1509ea</a:t>
            </a:r>
            <a:endParaRPr lang="ko-KR" altLang="en-US" sz="1400" dirty="0"/>
          </a:p>
        </p:txBody>
      </p:sp>
      <p:sp>
        <p:nvSpPr>
          <p:cNvPr id="7" name="왼쪽 중괄호 6"/>
          <p:cNvSpPr/>
          <p:nvPr/>
        </p:nvSpPr>
        <p:spPr>
          <a:xfrm rot="5400000">
            <a:off x="1412974" y="1321731"/>
            <a:ext cx="144016" cy="360040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48379" y="112196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2ea</a:t>
            </a:r>
            <a:endParaRPr lang="ko-KR" altLang="en-US" sz="1400" dirty="0"/>
          </a:p>
        </p:txBody>
      </p:sp>
      <p:sp>
        <p:nvSpPr>
          <p:cNvPr id="10" name="왼쪽 중괄호 9"/>
          <p:cNvSpPr/>
          <p:nvPr/>
        </p:nvSpPr>
        <p:spPr>
          <a:xfrm>
            <a:off x="3094608" y="1713583"/>
            <a:ext cx="360040" cy="1656184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549332" y="2387786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1509ea</a:t>
            </a:r>
            <a:endParaRPr lang="ko-KR" altLang="en-US" sz="1400" dirty="0"/>
          </a:p>
        </p:txBody>
      </p:sp>
      <p:sp>
        <p:nvSpPr>
          <p:cNvPr id="12" name="왼쪽 중괄호 11"/>
          <p:cNvSpPr/>
          <p:nvPr/>
        </p:nvSpPr>
        <p:spPr>
          <a:xfrm rot="5400000">
            <a:off x="3776588" y="1355639"/>
            <a:ext cx="144016" cy="360040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11993" y="115587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2ea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3568576" y="1679675"/>
            <a:ext cx="576064" cy="18002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46947" y="1679675"/>
            <a:ext cx="277713" cy="18002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5400000">
            <a:off x="4208352" y="1419936"/>
            <a:ext cx="144018" cy="231448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45570" y="115587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1ea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182523" y="1894381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군집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Number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259433" y="392276"/>
            <a:ext cx="492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X</a:t>
            </a:r>
            <a:endParaRPr lang="ko-KR" alt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3128516" y="493639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Data Set</a:t>
            </a:r>
            <a:endParaRPr lang="ko-KR" alt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1124942" y="1687578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1.01, 1.59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00599" y="1687578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1.01, 1.59</a:t>
            </a:r>
            <a:endParaRPr lang="ko-KR" altLang="en-US" sz="10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42" y="4247289"/>
            <a:ext cx="3371850" cy="2333625"/>
          </a:xfrm>
          <a:prstGeom prst="rect">
            <a:avLst/>
          </a:prstGeom>
        </p:spPr>
      </p:pic>
      <p:sp>
        <p:nvSpPr>
          <p:cNvPr id="25" name="왼쪽 중괄호 24"/>
          <p:cNvSpPr/>
          <p:nvPr/>
        </p:nvSpPr>
        <p:spPr>
          <a:xfrm>
            <a:off x="5627316" y="1713583"/>
            <a:ext cx="360040" cy="1656184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5082040" y="2387786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1509ea</a:t>
            </a:r>
            <a:endParaRPr lang="ko-KR" altLang="en-US" sz="1400" dirty="0"/>
          </a:p>
        </p:txBody>
      </p:sp>
      <p:sp>
        <p:nvSpPr>
          <p:cNvPr id="27" name="왼쪽 중괄호 26"/>
          <p:cNvSpPr/>
          <p:nvPr/>
        </p:nvSpPr>
        <p:spPr>
          <a:xfrm rot="5400000">
            <a:off x="6309296" y="1355639"/>
            <a:ext cx="144016" cy="360040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144701" y="115587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2ea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6101284" y="1679675"/>
            <a:ext cx="576064" cy="18002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679655" y="1679675"/>
            <a:ext cx="277713" cy="18002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 중괄호 30"/>
          <p:cNvSpPr/>
          <p:nvPr/>
        </p:nvSpPr>
        <p:spPr>
          <a:xfrm rot="5400000">
            <a:off x="6741060" y="1419936"/>
            <a:ext cx="144018" cy="231448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578278" y="115587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1ea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661224" y="493639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Data Set</a:t>
            </a:r>
            <a:endParaRPr lang="ko-KR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6033307" y="1687578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1.01, 1.59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6101284" y="3074059"/>
            <a:ext cx="856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101284" y="2353979"/>
            <a:ext cx="856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40167" y="2318165"/>
            <a:ext cx="1545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랜덤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 선택 </a:t>
            </a:r>
            <a:r>
              <a:rPr lang="en-US" altLang="ko-KR" sz="1400" dirty="0" smtClean="0">
                <a:sym typeface="Wingdings" panose="05000000000000000000" pitchFamily="2" charset="2"/>
              </a:rPr>
              <a:t></a:t>
            </a:r>
          </a:p>
          <a:p>
            <a:pPr algn="ctr"/>
            <a:r>
              <a:rPr lang="en-US" altLang="ko-KR" sz="1400" dirty="0" smtClean="0"/>
              <a:t>Centroid</a:t>
            </a:r>
            <a:r>
              <a:rPr lang="ko-KR" altLang="en-US" sz="1400" dirty="0" smtClean="0"/>
              <a:t>로 설정</a:t>
            </a:r>
            <a:endParaRPr lang="ko-KR" altLang="en-US" sz="14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6101284" y="3290083"/>
            <a:ext cx="856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665453" y="22229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665453" y="294630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6665453" y="31519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8200" y="3897214"/>
            <a:ext cx="2315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np.random.randint</a:t>
            </a:r>
            <a:r>
              <a:rPr lang="ko-KR" altLang="en-US" sz="1600" dirty="0" smtClean="0"/>
              <a:t>예제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661224" y="4168850"/>
            <a:ext cx="1732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Centroids</a:t>
            </a:r>
            <a:endParaRPr lang="ko-KR" altLang="en-US" sz="2800" dirty="0"/>
          </a:p>
        </p:txBody>
      </p:sp>
      <p:sp>
        <p:nvSpPr>
          <p:cNvPr id="48" name="왼쪽 중괄호 47"/>
          <p:cNvSpPr/>
          <p:nvPr/>
        </p:nvSpPr>
        <p:spPr>
          <a:xfrm>
            <a:off x="5817505" y="5382741"/>
            <a:ext cx="221235" cy="509395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5424621" y="548354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3ea</a:t>
            </a:r>
            <a:endParaRPr lang="ko-KR" altLang="en-US" sz="1400" dirty="0"/>
          </a:p>
        </p:txBody>
      </p:sp>
      <p:sp>
        <p:nvSpPr>
          <p:cNvPr id="50" name="왼쪽 중괄호 49"/>
          <p:cNvSpPr/>
          <p:nvPr/>
        </p:nvSpPr>
        <p:spPr>
          <a:xfrm rot="5400000">
            <a:off x="6309296" y="4977172"/>
            <a:ext cx="144016" cy="360040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144701" y="4777407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2ea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6101284" y="5301208"/>
            <a:ext cx="576064" cy="65807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679655" y="5301208"/>
            <a:ext cx="277713" cy="65807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왼쪽 중괄호 53"/>
          <p:cNvSpPr/>
          <p:nvPr/>
        </p:nvSpPr>
        <p:spPr>
          <a:xfrm rot="5400000">
            <a:off x="6741060" y="5041469"/>
            <a:ext cx="144018" cy="231448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578278" y="4777407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1ea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6033307" y="5309111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1.01, 1.59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4764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54839"/>
            <a:ext cx="3867150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116632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np.array_equal</a:t>
            </a:r>
            <a:r>
              <a:rPr lang="ko-KR" altLang="en-US" sz="1600" dirty="0" smtClean="0"/>
              <a:t>예제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9427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661" y="554782"/>
            <a:ext cx="3867150" cy="666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661" y="1346870"/>
            <a:ext cx="3867150" cy="390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903" y="1994942"/>
            <a:ext cx="1628775" cy="762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236" y="2034183"/>
            <a:ext cx="1285875" cy="3714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71004" y="1464221"/>
            <a:ext cx="576064" cy="18002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/>
          <p:cNvSpPr/>
          <p:nvPr/>
        </p:nvSpPr>
        <p:spPr>
          <a:xfrm>
            <a:off x="305048" y="1498129"/>
            <a:ext cx="360040" cy="1656184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240228" y="2172332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1509ea</a:t>
            </a:r>
            <a:endParaRPr lang="ko-KR" altLang="en-US" sz="1400" dirty="0"/>
          </a:p>
        </p:txBody>
      </p:sp>
      <p:sp>
        <p:nvSpPr>
          <p:cNvPr id="12" name="왼쪽 중괄호 11"/>
          <p:cNvSpPr/>
          <p:nvPr/>
        </p:nvSpPr>
        <p:spPr>
          <a:xfrm rot="5400000">
            <a:off x="987028" y="1140185"/>
            <a:ext cx="144016" cy="360040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2433" y="94042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2ea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1586" y="518825"/>
            <a:ext cx="141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dataSetRow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8996" y="1506032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1.01, 1.59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304635" y="518825"/>
            <a:ext cx="11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Centroids</a:t>
            </a:r>
            <a:endParaRPr lang="ko-KR" altLang="en-US" dirty="0"/>
          </a:p>
        </p:txBody>
      </p:sp>
      <p:sp>
        <p:nvSpPr>
          <p:cNvPr id="17" name="왼쪽 중괄호 16"/>
          <p:cNvSpPr/>
          <p:nvPr/>
        </p:nvSpPr>
        <p:spPr>
          <a:xfrm rot="10800000">
            <a:off x="4339084" y="1534872"/>
            <a:ext cx="221235" cy="509395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 rot="5400000">
            <a:off x="4472393" y="164155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3ea</a:t>
            </a:r>
            <a:endParaRPr lang="ko-KR" altLang="en-US" sz="1400" dirty="0"/>
          </a:p>
        </p:txBody>
      </p:sp>
      <p:sp>
        <p:nvSpPr>
          <p:cNvPr id="19" name="왼쪽 중괄호 18"/>
          <p:cNvSpPr/>
          <p:nvPr/>
        </p:nvSpPr>
        <p:spPr>
          <a:xfrm rot="5400000">
            <a:off x="3619003" y="1135177"/>
            <a:ext cx="144016" cy="360040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454408" y="935412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2ea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3410991" y="1459213"/>
            <a:ext cx="576064" cy="65807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89362" y="1459213"/>
            <a:ext cx="277713" cy="65807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중괄호 22"/>
          <p:cNvSpPr/>
          <p:nvPr/>
        </p:nvSpPr>
        <p:spPr>
          <a:xfrm rot="5400000">
            <a:off x="4050767" y="1199474"/>
            <a:ext cx="144018" cy="231448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887985" y="935412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1ea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343014" y="1467116"/>
            <a:ext cx="7393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0.07, 5.12</a:t>
            </a:r>
          </a:p>
          <a:p>
            <a:r>
              <a:rPr lang="en-US" altLang="ko-KR" sz="1000" dirty="0" smtClean="0"/>
              <a:t>4.12, 1.58</a:t>
            </a:r>
          </a:p>
          <a:p>
            <a:r>
              <a:rPr lang="en-US" altLang="ko-KR" sz="1000" dirty="0" smtClean="0"/>
              <a:t>2.81, 3.71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992043" y="1467116"/>
            <a:ext cx="2551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</a:t>
            </a:r>
          </a:p>
          <a:p>
            <a:r>
              <a:rPr lang="en-US" altLang="ko-KR" sz="1000" dirty="0" smtClean="0"/>
              <a:t>2</a:t>
            </a:r>
          </a:p>
          <a:p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1347068" y="1464221"/>
            <a:ext cx="277713" cy="18002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중괄호 28"/>
          <p:cNvSpPr/>
          <p:nvPr/>
        </p:nvSpPr>
        <p:spPr>
          <a:xfrm rot="5400000">
            <a:off x="1406197" y="1204480"/>
            <a:ext cx="144018" cy="231448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43415" y="940418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1ea</a:t>
            </a:r>
            <a:endParaRPr lang="ko-KR" altLang="en-US" sz="14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1438301" y="1624900"/>
            <a:ext cx="187220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5" idx="3"/>
          </p:cNvCxnSpPr>
          <p:nvPr/>
        </p:nvCxnSpPr>
        <p:spPr>
          <a:xfrm>
            <a:off x="1438301" y="1629143"/>
            <a:ext cx="1872208" cy="15910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5" idx="3"/>
          </p:cNvCxnSpPr>
          <p:nvPr/>
        </p:nvCxnSpPr>
        <p:spPr>
          <a:xfrm>
            <a:off x="1438301" y="1629143"/>
            <a:ext cx="1872208" cy="29544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53611" y="1483075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?</a:t>
            </a:r>
            <a:endParaRPr lang="ko-KR" altLang="en-US" sz="1400" b="1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4136506" y="2220305"/>
            <a:ext cx="0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endCxn id="39" idx="2"/>
          </p:cNvCxnSpPr>
          <p:nvPr/>
        </p:nvCxnSpPr>
        <p:spPr>
          <a:xfrm flipH="1" flipV="1">
            <a:off x="1487622" y="1790852"/>
            <a:ext cx="2640596" cy="71748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968361">
            <a:off x="2155502" y="2222736"/>
            <a:ext cx="1544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가장 가까운 </a:t>
            </a:r>
            <a:r>
              <a:rPr lang="en-US" altLang="ko-KR" sz="1200" dirty="0" smtClean="0"/>
              <a:t>Cluster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5799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476672"/>
            <a:ext cx="820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result</a:t>
            </a:r>
            <a:endParaRPr lang="ko-KR" altLang="en-US" sz="2000" dirty="0"/>
          </a:p>
        </p:txBody>
      </p:sp>
      <p:sp>
        <p:nvSpPr>
          <p:cNvPr id="5" name="왼쪽 중괄호 4"/>
          <p:cNvSpPr/>
          <p:nvPr/>
        </p:nvSpPr>
        <p:spPr>
          <a:xfrm rot="10800000">
            <a:off x="4795211" y="1534872"/>
            <a:ext cx="221235" cy="509395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중괄호 5"/>
          <p:cNvSpPr/>
          <p:nvPr/>
        </p:nvSpPr>
        <p:spPr>
          <a:xfrm rot="5400000">
            <a:off x="4075130" y="1135177"/>
            <a:ext cx="144016" cy="360040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10535" y="935412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2ea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867118" y="1459213"/>
            <a:ext cx="576064" cy="65807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45489" y="1459213"/>
            <a:ext cx="277713" cy="65807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/>
          <p:cNvSpPr/>
          <p:nvPr/>
        </p:nvSpPr>
        <p:spPr>
          <a:xfrm rot="5400000">
            <a:off x="4506894" y="1199474"/>
            <a:ext cx="144018" cy="231448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344112" y="935412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1ea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99141" y="1467116"/>
            <a:ext cx="7393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1.02, 3.12</a:t>
            </a:r>
          </a:p>
          <a:p>
            <a:r>
              <a:rPr lang="en-US" altLang="ko-KR" sz="1000" dirty="0" smtClean="0"/>
              <a:t>2.52, 1.51</a:t>
            </a:r>
          </a:p>
          <a:p>
            <a:r>
              <a:rPr lang="en-US" altLang="ko-KR" sz="1000" dirty="0" smtClean="0"/>
              <a:t>5.91, 3.21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48170" y="1467116"/>
            <a:ext cx="2551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</a:t>
            </a:r>
          </a:p>
          <a:p>
            <a:r>
              <a:rPr lang="en-US" altLang="ko-KR" sz="1000" dirty="0" smtClean="0"/>
              <a:t>2</a:t>
            </a:r>
          </a:p>
          <a:p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1227131" y="1464221"/>
            <a:ext cx="576064" cy="18002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>
            <a:off x="761175" y="1498129"/>
            <a:ext cx="360040" cy="1656184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215899" y="2172332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1509ea</a:t>
            </a:r>
            <a:endParaRPr lang="ko-KR" altLang="en-US" sz="1400" dirty="0"/>
          </a:p>
        </p:txBody>
      </p:sp>
      <p:sp>
        <p:nvSpPr>
          <p:cNvPr id="18" name="왼쪽 중괄호 17"/>
          <p:cNvSpPr/>
          <p:nvPr/>
        </p:nvSpPr>
        <p:spPr>
          <a:xfrm rot="5400000">
            <a:off x="1443155" y="1140185"/>
            <a:ext cx="144016" cy="360040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78560" y="94042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2ea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211703" y="476672"/>
            <a:ext cx="1058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dataSet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155123" y="1506032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1.01, 1.59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1803195" y="1464221"/>
            <a:ext cx="277713" cy="18002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중괄호 22"/>
          <p:cNvSpPr/>
          <p:nvPr/>
        </p:nvSpPr>
        <p:spPr>
          <a:xfrm rot="5400000">
            <a:off x="1862324" y="1204480"/>
            <a:ext cx="144018" cy="231448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699542" y="940418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1ea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8145" y="1467116"/>
            <a:ext cx="2551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</a:t>
            </a:r>
          </a:p>
          <a:p>
            <a:r>
              <a:rPr lang="en-US" altLang="ko-KR" sz="1000" dirty="0" smtClean="0"/>
              <a:t>2</a:t>
            </a:r>
          </a:p>
          <a:p>
            <a:r>
              <a:rPr lang="en-US" altLang="ko-KR" sz="1000" dirty="0" smtClean="0"/>
              <a:t>3</a:t>
            </a:r>
          </a:p>
          <a:p>
            <a:r>
              <a:rPr lang="en-US" altLang="ko-KR" sz="1000" dirty="0" smtClean="0"/>
              <a:t>1</a:t>
            </a:r>
          </a:p>
          <a:p>
            <a:r>
              <a:rPr lang="en-US" altLang="ko-KR" sz="1000" dirty="0" smtClean="0"/>
              <a:t>2</a:t>
            </a:r>
          </a:p>
          <a:p>
            <a:r>
              <a:rPr lang="en-US" altLang="ko-KR" sz="1000" dirty="0" smtClean="0"/>
              <a:t>1</a:t>
            </a:r>
          </a:p>
          <a:p>
            <a:r>
              <a:rPr lang="en-US" altLang="ko-KR" sz="1000" dirty="0" smtClean="0"/>
              <a:t>2</a:t>
            </a:r>
          </a:p>
          <a:p>
            <a:r>
              <a:rPr lang="en-US" altLang="ko-KR" sz="1000" dirty="0" smtClean="0"/>
              <a:t>3</a:t>
            </a:r>
          </a:p>
          <a:p>
            <a:r>
              <a:rPr lang="en-US" altLang="ko-KR" sz="1000" dirty="0" smtClean="0"/>
              <a:t>3</a:t>
            </a:r>
          </a:p>
          <a:p>
            <a:r>
              <a:rPr lang="en-US" altLang="ko-KR" sz="1000" dirty="0" smtClean="0"/>
              <a:t>3</a:t>
            </a:r>
          </a:p>
          <a:p>
            <a:r>
              <a:rPr lang="en-US" altLang="ko-KR" sz="1000" dirty="0" smtClean="0"/>
              <a:t>1</a:t>
            </a:r>
          </a:p>
          <a:p>
            <a:endParaRPr lang="en-US" altLang="ko-KR" sz="1000" dirty="0" smtClean="0"/>
          </a:p>
        </p:txBody>
      </p:sp>
      <p:sp>
        <p:nvSpPr>
          <p:cNvPr id="27" name="TextBox 26"/>
          <p:cNvSpPr txBox="1"/>
          <p:nvPr/>
        </p:nvSpPr>
        <p:spPr>
          <a:xfrm rot="5400000">
            <a:off x="4928520" y="164155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3ea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155123" y="1898003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2.97, 1.11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155123" y="2237137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1.62, 3.19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1155123" y="3007749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1.45, 9.29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2003791" y="1598288"/>
            <a:ext cx="187220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003791" y="1598288"/>
            <a:ext cx="1863327" cy="44597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2003791" y="1608237"/>
            <a:ext cx="1850375" cy="71798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2003791" y="1588340"/>
            <a:ext cx="1863327" cy="150189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75007" y="1260267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np.mean</a:t>
            </a:r>
            <a:endParaRPr lang="ko-KR" altLang="en-US" sz="14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837853"/>
            <a:ext cx="2628900" cy="18288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940152" y="507450"/>
            <a:ext cx="1399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np.mean</a:t>
            </a:r>
            <a:r>
              <a:rPr lang="ko-KR" altLang="en-US" sz="1600" dirty="0" smtClean="0"/>
              <a:t>예제</a:t>
            </a:r>
            <a:endParaRPr lang="ko-KR" altLang="en-US" sz="1600" dirty="0"/>
          </a:p>
        </p:txBody>
      </p:sp>
      <p:sp>
        <p:nvSpPr>
          <p:cNvPr id="46" name="직사각형 45"/>
          <p:cNvSpPr/>
          <p:nvPr/>
        </p:nvSpPr>
        <p:spPr>
          <a:xfrm>
            <a:off x="5940152" y="1771107"/>
            <a:ext cx="1728192" cy="3919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2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71004" y="1464221"/>
            <a:ext cx="576064" cy="18002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중괄호 4"/>
          <p:cNvSpPr/>
          <p:nvPr/>
        </p:nvSpPr>
        <p:spPr>
          <a:xfrm>
            <a:off x="305048" y="1498129"/>
            <a:ext cx="360040" cy="1656184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0228" y="2172332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1509ea</a:t>
            </a:r>
            <a:endParaRPr lang="ko-KR" altLang="en-US" sz="1400" dirty="0"/>
          </a:p>
        </p:txBody>
      </p:sp>
      <p:sp>
        <p:nvSpPr>
          <p:cNvPr id="7" name="왼쪽 중괄호 6"/>
          <p:cNvSpPr/>
          <p:nvPr/>
        </p:nvSpPr>
        <p:spPr>
          <a:xfrm rot="5400000">
            <a:off x="987028" y="1140185"/>
            <a:ext cx="144016" cy="360040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2433" y="94042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2ea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31586" y="518825"/>
            <a:ext cx="141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dataSetRow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8996" y="1506032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1.01, 1.59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304635" y="518825"/>
            <a:ext cx="11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Centroids</a:t>
            </a:r>
            <a:endParaRPr lang="ko-KR" altLang="en-US" dirty="0"/>
          </a:p>
        </p:txBody>
      </p:sp>
      <p:sp>
        <p:nvSpPr>
          <p:cNvPr id="12" name="왼쪽 중괄호 11"/>
          <p:cNvSpPr/>
          <p:nvPr/>
        </p:nvSpPr>
        <p:spPr>
          <a:xfrm rot="10800000">
            <a:off x="4339084" y="1534872"/>
            <a:ext cx="221235" cy="509395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 rot="5400000">
            <a:off x="4472393" y="164155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3ea</a:t>
            </a:r>
            <a:endParaRPr lang="ko-KR" altLang="en-US" sz="1400" dirty="0"/>
          </a:p>
        </p:txBody>
      </p:sp>
      <p:sp>
        <p:nvSpPr>
          <p:cNvPr id="14" name="왼쪽 중괄호 13"/>
          <p:cNvSpPr/>
          <p:nvPr/>
        </p:nvSpPr>
        <p:spPr>
          <a:xfrm rot="5400000">
            <a:off x="3619003" y="1135177"/>
            <a:ext cx="144016" cy="360040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454408" y="935412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2ea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410991" y="1459213"/>
            <a:ext cx="576064" cy="65807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989362" y="1459213"/>
            <a:ext cx="277713" cy="65807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/>
          <p:cNvSpPr/>
          <p:nvPr/>
        </p:nvSpPr>
        <p:spPr>
          <a:xfrm rot="5400000">
            <a:off x="4050767" y="1199474"/>
            <a:ext cx="144018" cy="231448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87985" y="935412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1ea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343014" y="1467116"/>
            <a:ext cx="7393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0.07, 5.12</a:t>
            </a:r>
          </a:p>
          <a:p>
            <a:r>
              <a:rPr lang="en-US" altLang="ko-KR" sz="1000" dirty="0" smtClean="0"/>
              <a:t>4.12, 1.58</a:t>
            </a:r>
          </a:p>
          <a:p>
            <a:r>
              <a:rPr lang="en-US" altLang="ko-KR" sz="1000" dirty="0" smtClean="0"/>
              <a:t>2.81, 3.71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992043" y="1467116"/>
            <a:ext cx="2551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</a:t>
            </a:r>
          </a:p>
          <a:p>
            <a:r>
              <a:rPr lang="en-US" altLang="ko-KR" sz="1000" dirty="0" smtClean="0"/>
              <a:t>2</a:t>
            </a:r>
          </a:p>
          <a:p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1347068" y="1464221"/>
            <a:ext cx="277713" cy="18002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중괄호 22"/>
          <p:cNvSpPr/>
          <p:nvPr/>
        </p:nvSpPr>
        <p:spPr>
          <a:xfrm rot="5400000">
            <a:off x="1406197" y="1204480"/>
            <a:ext cx="144018" cy="231448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43415" y="940418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1ea</a:t>
            </a:r>
            <a:endParaRPr lang="ko-KR" altLang="en-US" sz="14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438301" y="1624900"/>
            <a:ext cx="187220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0" idx="3"/>
          </p:cNvCxnSpPr>
          <p:nvPr/>
        </p:nvCxnSpPr>
        <p:spPr>
          <a:xfrm>
            <a:off x="1438301" y="1629143"/>
            <a:ext cx="1872208" cy="15910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0" idx="3"/>
          </p:cNvCxnSpPr>
          <p:nvPr/>
        </p:nvCxnSpPr>
        <p:spPr>
          <a:xfrm>
            <a:off x="1438301" y="1629143"/>
            <a:ext cx="1872208" cy="29544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91134" y="518825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minDist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652120" y="1422523"/>
            <a:ext cx="1656184" cy="65807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중괄호 33"/>
          <p:cNvSpPr/>
          <p:nvPr/>
        </p:nvSpPr>
        <p:spPr>
          <a:xfrm rot="5400000">
            <a:off x="6346478" y="417393"/>
            <a:ext cx="267469" cy="1656184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103954" y="86813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1509ea</a:t>
            </a:r>
            <a:endParaRPr lang="ko-KR" altLang="en-US" sz="1400" dirty="0"/>
          </a:p>
        </p:txBody>
      </p:sp>
      <p:sp>
        <p:nvSpPr>
          <p:cNvPr id="36" name="왼쪽 중괄호 35"/>
          <p:cNvSpPr/>
          <p:nvPr/>
        </p:nvSpPr>
        <p:spPr>
          <a:xfrm>
            <a:off x="5337925" y="1498182"/>
            <a:ext cx="221235" cy="509395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4937517" y="177717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3ea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725447" y="1941779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Euclidean distance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664547" y="1460733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3.65</a:t>
            </a:r>
          </a:p>
          <a:p>
            <a:r>
              <a:rPr lang="en-US" altLang="ko-KR" sz="1000" dirty="0" smtClean="0"/>
              <a:t>3.11</a:t>
            </a:r>
          </a:p>
          <a:p>
            <a:r>
              <a:rPr lang="en-US" altLang="ko-KR" sz="1000" dirty="0" smtClean="0"/>
              <a:t>2.78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6103954" y="4293096"/>
            <a:ext cx="163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Novelty Score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764940" y="5196794"/>
            <a:ext cx="1656184" cy="28443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 중괄호 43"/>
          <p:cNvSpPr/>
          <p:nvPr/>
        </p:nvSpPr>
        <p:spPr>
          <a:xfrm rot="5400000">
            <a:off x="6459298" y="4191664"/>
            <a:ext cx="267469" cy="1656184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216774" y="464240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1509ea</a:t>
            </a:r>
            <a:endParaRPr lang="ko-KR" altLang="en-US" sz="1400" dirty="0"/>
          </a:p>
        </p:txBody>
      </p:sp>
      <p:sp>
        <p:nvSpPr>
          <p:cNvPr id="46" name="왼쪽 중괄호 45"/>
          <p:cNvSpPr/>
          <p:nvPr/>
        </p:nvSpPr>
        <p:spPr>
          <a:xfrm>
            <a:off x="5469599" y="5215328"/>
            <a:ext cx="242596" cy="208772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5072894" y="516064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1ea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777367" y="5216150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2.78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7850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8640"/>
            <a:ext cx="8886825" cy="4619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6054593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Density=</a:t>
            </a:r>
            <a:r>
              <a:rPr lang="ko-KR" altLang="en-US" sz="2000" b="1" dirty="0" smtClean="0"/>
              <a:t>질량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부피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82030" y="4621510"/>
            <a:ext cx="1217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질량</a:t>
            </a:r>
            <a:r>
              <a:rPr lang="en-US" altLang="ko-KR" sz="1600" dirty="0" smtClean="0"/>
              <a:t> : 20</a:t>
            </a:r>
            <a:r>
              <a:rPr lang="ko-KR" altLang="en-US" sz="1600" dirty="0" smtClean="0"/>
              <a:t>개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부피 </a:t>
            </a:r>
            <a:r>
              <a:rPr lang="en-US" altLang="ko-KR" sz="1600" dirty="0" smtClean="0"/>
              <a:t>: 4</a:t>
            </a:r>
          </a:p>
          <a:p>
            <a:pPr algn="ctr"/>
            <a:r>
              <a:rPr lang="en-US" altLang="ko-KR" sz="1600" dirty="0" smtClean="0">
                <a:solidFill>
                  <a:srgbClr val="00B0F0"/>
                </a:solidFill>
              </a:rPr>
              <a:t>Density</a:t>
            </a:r>
            <a:r>
              <a:rPr lang="ko-KR" altLang="en-US" sz="1600" dirty="0" smtClean="0">
                <a:solidFill>
                  <a:srgbClr val="00B0F0"/>
                </a:solidFill>
              </a:rPr>
              <a:t> </a:t>
            </a:r>
            <a:r>
              <a:rPr lang="en-US" altLang="ko-KR" sz="1600" dirty="0" smtClean="0">
                <a:solidFill>
                  <a:srgbClr val="00B0F0"/>
                </a:solidFill>
              </a:rPr>
              <a:t>: 5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28496" y="2377455"/>
            <a:ext cx="3769053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904" y="5962260"/>
            <a:ext cx="5176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질량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군집안의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Instance</a:t>
            </a:r>
            <a:r>
              <a:rPr lang="ko-KR" altLang="en-US" sz="1600" dirty="0" smtClean="0"/>
              <a:t>의 개수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비율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smtClean="0"/>
              <a:t>부피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군집의 </a:t>
            </a:r>
            <a:r>
              <a:rPr lang="en-US" altLang="ko-KR" sz="1600" dirty="0" smtClean="0"/>
              <a:t>Centroid</a:t>
            </a:r>
            <a:r>
              <a:rPr lang="ko-KR" altLang="en-US" sz="1600" dirty="0" smtClean="0"/>
              <a:t>와 군집 객체와의 </a:t>
            </a:r>
            <a:r>
              <a:rPr lang="en-US" altLang="ko-KR" sz="1600" dirty="0" smtClean="0"/>
              <a:t>Max Distance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857453" y="4621510"/>
            <a:ext cx="13340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질량</a:t>
            </a:r>
            <a:r>
              <a:rPr lang="en-US" altLang="ko-KR" sz="1600" dirty="0" smtClean="0"/>
              <a:t> : 5</a:t>
            </a:r>
            <a:r>
              <a:rPr lang="ko-KR" altLang="en-US" sz="1600" dirty="0" smtClean="0"/>
              <a:t>개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부피 </a:t>
            </a:r>
            <a:r>
              <a:rPr lang="en-US" altLang="ko-KR" sz="1600" dirty="0" smtClean="0"/>
              <a:t>: 2</a:t>
            </a:r>
          </a:p>
          <a:p>
            <a:pPr algn="ctr"/>
            <a:r>
              <a:rPr lang="en-US" altLang="ko-KR" sz="1600" dirty="0" smtClean="0">
                <a:solidFill>
                  <a:srgbClr val="00B0F0"/>
                </a:solidFill>
              </a:rPr>
              <a:t>Density : 2.5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79712" y="3525108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d=10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3546229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d=10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979712" y="3904032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d’=20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3888" y="3904032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d’=10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7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14552</TotalTime>
  <Words>1555</Words>
  <Application>Microsoft Office PowerPoint</Application>
  <PresentationFormat>화면 슬라이드 쇼(4:3)</PresentationFormat>
  <Paragraphs>518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myunghoon</dc:creator>
  <cp:lastModifiedBy>myunghoon</cp:lastModifiedBy>
  <cp:revision>133</cp:revision>
  <dcterms:created xsi:type="dcterms:W3CDTF">2017-09-23T04:31:51Z</dcterms:created>
  <dcterms:modified xsi:type="dcterms:W3CDTF">2017-11-28T14:28:09Z</dcterms:modified>
</cp:coreProperties>
</file>