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0"/>
  </p:notesMasterIdLst>
  <p:sldIdLst>
    <p:sldId id="256" r:id="rId2"/>
    <p:sldId id="258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360" r:id="rId11"/>
    <p:sldId id="358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404" r:id="rId40"/>
    <p:sldId id="390" r:id="rId41"/>
    <p:sldId id="391" r:id="rId42"/>
    <p:sldId id="392" r:id="rId43"/>
    <p:sldId id="393" r:id="rId44"/>
    <p:sldId id="396" r:id="rId45"/>
    <p:sldId id="394" r:id="rId46"/>
    <p:sldId id="336" r:id="rId47"/>
    <p:sldId id="353" r:id="rId48"/>
    <p:sldId id="35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2"/>
    <a:srgbClr val="860020"/>
    <a:srgbClr val="0000FF"/>
    <a:srgbClr val="ECE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38" y="20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5875E-48B4-4B23-84EB-F9D30627C7EB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D56F-1776-4312-B3BE-AF2C0BF582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8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10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2F32A4E4-C5EC-4B10-A0FF-2F3856B21CF2}" type="slidenum">
              <a:rPr lang="ko-KR" altLang="en-US" smtClean="0"/>
              <a:pPr/>
              <a:t>‹#›</a:t>
            </a:fld>
            <a:r>
              <a:rPr lang="en-US" altLang="ko-KR" dirty="0" smtClean="0"/>
              <a:t>/48</a:t>
            </a:r>
            <a:endParaRPr lang="ko-KR" alt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  <p:extLst>
      <p:ext uri="{BB962C8B-B14F-4D97-AF65-F5344CB8AC3E}">
        <p14:creationId xmlns:p14="http://schemas.microsoft.com/office/powerpoint/2010/main" val="85346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669" y="1109328"/>
            <a:ext cx="8748765" cy="534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9031" y="6533358"/>
            <a:ext cx="2057400" cy="269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A4E4-C5EC-4B10-A0FF-2F3856B21C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9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844078" rtl="0" eaLnBrk="1" latinLnBrk="1" hangingPunct="1">
        <a:lnSpc>
          <a:spcPct val="90000"/>
        </a:lnSpc>
        <a:spcBef>
          <a:spcPct val="0"/>
        </a:spcBef>
        <a:buNone/>
        <a:defRPr sz="3200" b="0" kern="1200">
          <a:solidFill>
            <a:srgbClr val="860020"/>
          </a:solidFill>
          <a:latin typeface="Gill Sans MT" panose="020B0502020104020203" pitchFamily="34" charset="0"/>
          <a:ea typeface="나눔스퀘어 Bold" panose="020B0600000101010101" pitchFamily="50" charset="-127"/>
          <a:cs typeface="+mj-cs"/>
        </a:defRPr>
      </a:lvl1pPr>
    </p:titleStyle>
    <p:bodyStyle>
      <a:lvl1pPr marL="211020" indent="-211020" algn="l" defTabSz="844078" rtl="0" eaLnBrk="1" latinLnBrk="1" hangingPunct="1">
        <a:lnSpc>
          <a:spcPct val="130000"/>
        </a:lnSpc>
        <a:spcBef>
          <a:spcPts val="92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나눔스퀘어 Bold" panose="020B0600000101010101" pitchFamily="50" charset="-127"/>
          <a:cs typeface="+mn-cs"/>
        </a:defRPr>
      </a:lvl1pPr>
      <a:lvl2pPr marL="633058" indent="-211020" algn="l" defTabSz="844078" rtl="0" eaLnBrk="1" latinLnBrk="1" hangingPunct="1">
        <a:lnSpc>
          <a:spcPct val="130000"/>
        </a:lnSpc>
        <a:spcBef>
          <a:spcPts val="462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Gill Sans MT" panose="020B0502020104020203" pitchFamily="34" charset="0"/>
          <a:ea typeface="나눔스퀘어 Bold" panose="020B0600000101010101" pitchFamily="50" charset="-127"/>
          <a:cs typeface="+mn-cs"/>
        </a:defRPr>
      </a:lvl2pPr>
      <a:lvl3pPr marL="1055097" indent="-211020" algn="l" defTabSz="844078" rtl="0" eaLnBrk="1" latinLnBrk="1" hangingPunct="1">
        <a:lnSpc>
          <a:spcPct val="130000"/>
        </a:lnSpc>
        <a:spcBef>
          <a:spcPts val="462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Gill Sans MT" panose="020B0502020104020203" pitchFamily="34" charset="0"/>
          <a:ea typeface="나눔스퀘어" panose="020B0600000101010101" pitchFamily="50" charset="-127"/>
          <a:cs typeface="+mn-cs"/>
        </a:defRPr>
      </a:lvl3pPr>
      <a:lvl4pPr marL="1477136" indent="-211020" algn="l" defTabSz="844078" rtl="0" eaLnBrk="1" latinLnBrk="1" hangingPunct="1">
        <a:lnSpc>
          <a:spcPct val="13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Gill Sans MT" panose="020B0502020104020203" pitchFamily="34" charset="0"/>
          <a:ea typeface="나눔스퀘어" panose="020B0600000101010101" pitchFamily="50" charset="-127"/>
          <a:cs typeface="+mn-cs"/>
        </a:defRPr>
      </a:lvl4pPr>
      <a:lvl5pPr marL="1899175" indent="-211020" algn="l" defTabSz="844078" rtl="0" eaLnBrk="1" latinLnBrk="1" hangingPunct="1">
        <a:lnSpc>
          <a:spcPct val="13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rgbClr val="535352"/>
          </a:solidFill>
          <a:latin typeface="Gill Sans MT" panose="020B0502020104020203" pitchFamily="34" charset="0"/>
          <a:ea typeface="+mn-ea"/>
          <a:cs typeface="+mn-cs"/>
        </a:defRPr>
      </a:lvl5pPr>
      <a:lvl6pPr marL="2321213" indent="-211020" algn="l" defTabSz="844078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1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370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hyperlink" Target="http://stat.ethz.ch/R-manual/R-devel/library/base/html/reg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://www.rdataminin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://r-blogger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8141" y="4165596"/>
            <a:ext cx="9202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Gill Sans MT" panose="020B0502020104020203" pitchFamily="34" charset="0"/>
              </a:rPr>
              <a:t>R Syntax 1: Data Types and Strings</a:t>
            </a:r>
            <a:endParaRPr lang="ko-KR" altLang="en-US" sz="4000" dirty="0"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25396" y="4920338"/>
            <a:ext cx="920205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err="1">
                <a:latin typeface="Gill Sans MT" panose="020B0502020104020203" pitchFamily="34" charset="0"/>
              </a:rPr>
              <a:t>Pilsung</a:t>
            </a:r>
            <a:r>
              <a:rPr lang="en-US" altLang="ko-KR" sz="2400" dirty="0">
                <a:latin typeface="Gill Sans MT" panose="020B0502020104020203" pitchFamily="34" charset="0"/>
              </a:rPr>
              <a:t> Kang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Gill Sans MT" panose="020B0502020104020203" pitchFamily="34" charset="0"/>
              </a:rPr>
              <a:t>School of Industrial Management Engineering</a:t>
            </a:r>
          </a:p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Gill Sans MT" panose="020B0502020104020203" pitchFamily="34" charset="0"/>
              </a:rPr>
              <a:t>Korea University</a:t>
            </a:r>
            <a:endParaRPr lang="ko-KR" altLang="en-US" sz="2400" dirty="0">
              <a:latin typeface="Gill Sans MT" panose="020B0502020104020203" pitchFamily="34" charset="0"/>
            </a:endParaRPr>
          </a:p>
        </p:txBody>
      </p:sp>
      <p:pic>
        <p:nvPicPr>
          <p:cNvPr id="11268" name="Picture 4" descr="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90" y="1494605"/>
            <a:ext cx="2010314" cy="1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77" y="1494605"/>
            <a:ext cx="4338918" cy="15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9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Data Types in 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Questions</a:t>
            </a:r>
          </a:p>
          <a:p>
            <a:pPr lvl="1"/>
            <a:r>
              <a:rPr lang="en-US" altLang="ko-KR" dirty="0" smtClean="0"/>
              <a:t>Q1: Are all variables homogeneous?</a:t>
            </a:r>
          </a:p>
          <a:p>
            <a:pPr lvl="1"/>
            <a:r>
              <a:rPr lang="en-US" altLang="ko-KR" dirty="0" smtClean="0"/>
              <a:t>Q2: Are there more than one record?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Dataframe</a:t>
            </a:r>
            <a:r>
              <a:rPr lang="en-US" altLang="ko-KR" dirty="0" smtClean="0"/>
              <a:t> makes R powerful to analyze heterogeneous multivariate data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7346"/>
              </p:ext>
            </p:extLst>
          </p:nvPr>
        </p:nvGraphicFramePr>
        <p:xfrm>
          <a:off x="720340" y="2590972"/>
          <a:ext cx="7632849" cy="16061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4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Attribute\No. Records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1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&gt;= 2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Homogeneous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Vector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Matrix</a:t>
                      </a:r>
                      <a:r>
                        <a:rPr lang="en-US" altLang="ko-KR" b="0" baseline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 or</a:t>
                      </a:r>
                      <a:endParaRPr lang="en-US" altLang="ko-KR" b="0" dirty="0" smtClean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Array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Heterogeneous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List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 smtClean="0">
                          <a:latin typeface="Gill Sans MT" panose="020B0502020104020203" pitchFamily="34" charset="0"/>
                          <a:ea typeface="다음_Regular" panose="02000603060000000000" pitchFamily="2" charset="-127"/>
                        </a:rPr>
                        <a:t>Dataframe</a:t>
                      </a:r>
                      <a:endParaRPr lang="ko-KR" altLang="en-US" b="0" dirty="0">
                        <a:latin typeface="Gill Sans MT" panose="020B0502020104020203" pitchFamily="34" charset="0"/>
                        <a:ea typeface="다음_Regular" panose="0200060306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10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1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Data Types in 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2026024"/>
            <a:ext cx="4970037" cy="4425583"/>
          </a:xfrm>
        </p:spPr>
        <p:txBody>
          <a:bodyPr/>
          <a:lstStyle/>
          <a:p>
            <a:r>
              <a:rPr lang="en-US" altLang="ko-KR" dirty="0" smtClean="0"/>
              <a:t>Vector</a:t>
            </a:r>
          </a:p>
          <a:p>
            <a:pPr lvl="1"/>
            <a:r>
              <a:rPr lang="en-US" altLang="ko-KR" dirty="0" smtClean="0"/>
              <a:t>Vectors are homogeneous</a:t>
            </a:r>
          </a:p>
          <a:p>
            <a:pPr lvl="2"/>
            <a:r>
              <a:rPr lang="en-US" altLang="ko-KR" dirty="0" smtClean="0"/>
              <a:t>All elements in a vector should be the same mode</a:t>
            </a:r>
          </a:p>
          <a:p>
            <a:pPr lvl="1"/>
            <a:r>
              <a:rPr lang="en-US" altLang="ko-KR" dirty="0" smtClean="0"/>
              <a:t>Vector has an index for each element</a:t>
            </a:r>
          </a:p>
          <a:p>
            <a:pPr lvl="2"/>
            <a:r>
              <a:rPr lang="en-US" altLang="ko-KR" dirty="0" smtClean="0"/>
              <a:t>A set of indices returns the corresponding sub-vector</a:t>
            </a:r>
          </a:p>
          <a:p>
            <a:pPr lvl="2"/>
            <a:r>
              <a:rPr lang="en-US" altLang="ko-KR" dirty="0" smtClean="0"/>
              <a:t>Index starts from 1 (python: 0)</a:t>
            </a:r>
          </a:p>
          <a:p>
            <a:pPr lvl="1"/>
            <a:r>
              <a:rPr lang="en-US" altLang="ko-KR" dirty="0" smtClean="0"/>
              <a:t>The elements of a vector can have its own name</a:t>
            </a:r>
            <a:endParaRPr lang="en-US" altLang="ko-KR" dirty="0"/>
          </a:p>
          <a:p>
            <a:pPr lvl="1"/>
            <a:r>
              <a:rPr lang="en-US" altLang="ko-KR" dirty="0" smtClean="0"/>
              <a:t>Vectors in R is a column-wise vectors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3549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Scalar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5356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Vector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67163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List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62584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Factor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43914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Data.frame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0777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Array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8970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Matrix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58" y="2200589"/>
            <a:ext cx="3865056" cy="36202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11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9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Vector initiation</a:t>
            </a:r>
          </a:p>
          <a:p>
            <a:pPr lvl="1"/>
            <a:r>
              <a:rPr lang="en-US" altLang="ko-KR" dirty="0" smtClean="0"/>
              <a:t>Do not have to initiate </a:t>
            </a:r>
            <a:r>
              <a:rPr lang="en-US" altLang="ko-KR" dirty="0" smtClean="0">
                <a:sym typeface="Wingdings" panose="05000000000000000000" pitchFamily="2" charset="2"/>
              </a:rPr>
              <a:t> creation and value assignment are done at the same time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 &lt;- 3: create a vector named ‘a’ and assign the value 3 to it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Add elements to an existing vector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 size of a vector is fixed when it is created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We have to recreate the vector if we want to add or remove some elements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47" y="3857978"/>
            <a:ext cx="2800350" cy="12192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12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2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Vector reuse</a:t>
            </a:r>
          </a:p>
          <a:p>
            <a:pPr lvl="1"/>
            <a:r>
              <a:rPr lang="en-US" altLang="ko-KR" dirty="0" smtClean="0"/>
              <a:t>When R conduct an operation with two vectors, the shorter vector is reused to avoid an error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Column-first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22" y="2475265"/>
            <a:ext cx="5715000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98" y="2475265"/>
            <a:ext cx="1890533" cy="394964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22" y="4144962"/>
            <a:ext cx="3000375" cy="21240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13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122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Vector operations are element-wise</a:t>
            </a:r>
          </a:p>
          <a:p>
            <a:r>
              <a:rPr lang="en-US" altLang="ko-KR" dirty="0" smtClean="0"/>
              <a:t>Vector indexing</a:t>
            </a:r>
          </a:p>
          <a:p>
            <a:pPr lvl="1"/>
            <a:r>
              <a:rPr lang="en-US" altLang="ko-KR" dirty="0" smtClean="0"/>
              <a:t>Extract a subset of vectors</a:t>
            </a:r>
          </a:p>
          <a:p>
            <a:pPr lvl="1"/>
            <a:r>
              <a:rPr lang="en-US" altLang="ko-KR" dirty="0" smtClean="0"/>
              <a:t>Index can be used redundantly</a:t>
            </a:r>
          </a:p>
          <a:p>
            <a:pPr lvl="1"/>
            <a:r>
              <a:rPr lang="en-US" altLang="ko-KR" dirty="0" smtClean="0"/>
              <a:t>A negative index is used to remove the corresponding element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73" y="3457176"/>
            <a:ext cx="1657350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736" y="3457176"/>
            <a:ext cx="2152650" cy="149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23" y="3457176"/>
            <a:ext cx="1314450" cy="7429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10" y="3457176"/>
            <a:ext cx="1543050" cy="9810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14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1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Creating vectors with operators</a:t>
            </a:r>
          </a:p>
          <a:p>
            <a:pPr lvl="1"/>
            <a:r>
              <a:rPr lang="en-US" altLang="ko-KR" dirty="0" smtClean="0"/>
              <a:t>: operator: create vectors with certain range</a:t>
            </a:r>
          </a:p>
          <a:p>
            <a:pPr lvl="1"/>
            <a:r>
              <a:rPr lang="en-US" altLang="ko-KR" dirty="0" err="1" smtClean="0"/>
              <a:t>seq</a:t>
            </a:r>
            <a:r>
              <a:rPr lang="en-US" altLang="ko-KR" dirty="0" smtClean="0"/>
              <a:t>: a generalized version of “:” operator</a:t>
            </a:r>
          </a:p>
          <a:p>
            <a:pPr lvl="1"/>
            <a:r>
              <a:rPr lang="en-US" altLang="ko-KR" dirty="0" smtClean="0"/>
              <a:t>rep: repeat values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11" y="1109328"/>
            <a:ext cx="3058358" cy="2531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89" y="3965570"/>
            <a:ext cx="1609725" cy="1381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26" y="3965570"/>
            <a:ext cx="3533775" cy="1323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13" y="3965570"/>
            <a:ext cx="2428875" cy="1533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15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8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Apply conditions for each element in a vector</a:t>
            </a:r>
          </a:p>
          <a:p>
            <a:pPr lvl="1"/>
            <a:r>
              <a:rPr lang="en-US" altLang="ko-KR" dirty="0" smtClean="0"/>
              <a:t>any() function: return TRUE if at least one of the elements satisfies the </a:t>
            </a:r>
            <a:r>
              <a:rPr lang="en-US" altLang="ko-KR" dirty="0" err="1" smtClean="0"/>
              <a:t>condiditon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all() function: return TRUE only when all elements satisfy the condition</a:t>
            </a:r>
          </a:p>
          <a:p>
            <a:r>
              <a:rPr lang="en-US" altLang="ko-KR" dirty="0" smtClean="0"/>
              <a:t>NA vs NULL</a:t>
            </a:r>
          </a:p>
          <a:p>
            <a:pPr lvl="1"/>
            <a:r>
              <a:rPr lang="en-US" altLang="ko-KR" dirty="0" smtClean="0"/>
              <a:t>NA (Not Available): Some value exists but we cannot exactly know the value</a:t>
            </a:r>
          </a:p>
          <a:p>
            <a:pPr lvl="1"/>
            <a:r>
              <a:rPr lang="en-US" altLang="ko-KR" dirty="0" smtClean="0"/>
              <a:t>NULL: Physically not exist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7" y="4112096"/>
            <a:ext cx="5057775" cy="1981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5" y="4112096"/>
            <a:ext cx="1952625" cy="1543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16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8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Vectors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Filtering: Extract the element that satisfy a given condition</a:t>
            </a:r>
          </a:p>
          <a:p>
            <a:pPr lvl="1"/>
            <a:r>
              <a:rPr lang="en-US" altLang="ko-KR" dirty="0" smtClean="0"/>
              <a:t>Directly extract from index</a:t>
            </a:r>
          </a:p>
          <a:p>
            <a:pPr lvl="1"/>
            <a:r>
              <a:rPr lang="en-US" altLang="ko-KR" dirty="0" smtClean="0"/>
              <a:t>subset(): return the values that satisfy the condition</a:t>
            </a:r>
          </a:p>
          <a:p>
            <a:pPr lvl="1"/>
            <a:r>
              <a:rPr lang="en-US" altLang="ko-KR" dirty="0" smtClean="0"/>
              <a:t>which(): return the indices that satisfy the condition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52" y="3008942"/>
            <a:ext cx="2352675" cy="1543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17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0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Handling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2077156"/>
            <a:ext cx="4544953" cy="4374451"/>
          </a:xfrm>
        </p:spPr>
        <p:txBody>
          <a:bodyPr/>
          <a:lstStyle/>
          <a:p>
            <a:r>
              <a:rPr lang="en-US" altLang="ko-KR" dirty="0" smtClean="0"/>
              <a:t>Lists are heterogeneous</a:t>
            </a:r>
          </a:p>
          <a:p>
            <a:pPr lvl="1"/>
            <a:r>
              <a:rPr lang="en-US" altLang="ko-KR" dirty="0" smtClean="0"/>
              <a:t>Element in a list can have different modes </a:t>
            </a:r>
          </a:p>
          <a:p>
            <a:pPr lvl="1"/>
            <a:r>
              <a:rPr lang="en-US" altLang="ko-KR" dirty="0" smtClean="0"/>
              <a:t>List can have other structured object such as </a:t>
            </a:r>
            <a:r>
              <a:rPr lang="en-US" altLang="ko-KR" dirty="0" err="1" smtClean="0"/>
              <a:t>dataframe</a:t>
            </a:r>
            <a:r>
              <a:rPr lang="en-US" altLang="ko-KR" dirty="0" smtClean="0"/>
              <a:t> as its element</a:t>
            </a:r>
          </a:p>
          <a:p>
            <a:r>
              <a:rPr lang="en-US" altLang="ko-KR" dirty="0" smtClean="0"/>
              <a:t>Elements in a list are referred by their index</a:t>
            </a:r>
          </a:p>
          <a:p>
            <a:r>
              <a:rPr lang="en-US" altLang="ko-KR" dirty="0" smtClean="0"/>
              <a:t>Elements in a list can have their names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549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Scalar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5356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Vector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67163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List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62584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Factor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43914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Data.frame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0777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Array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8970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Matrix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14" y="2089670"/>
            <a:ext cx="4457700" cy="2295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18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06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Creating a list</a:t>
            </a:r>
          </a:p>
          <a:p>
            <a:pPr lvl="1"/>
            <a:r>
              <a:rPr lang="en-US" altLang="ko-KR" dirty="0" smtClean="0"/>
              <a:t>Use list() or vector() function</a:t>
            </a:r>
          </a:p>
          <a:p>
            <a:pPr lvl="2"/>
            <a:r>
              <a:rPr lang="en-US" altLang="ko-KR" dirty="0" smtClean="0"/>
              <a:t>Element names can be assigned using tags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" y="2708165"/>
            <a:ext cx="4133850" cy="2324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72" y="2712938"/>
            <a:ext cx="2638425" cy="2333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43" y="2712938"/>
            <a:ext cx="2143125" cy="2133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19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86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-381000" y="-1"/>
            <a:ext cx="2736000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-264889" y="695884"/>
            <a:ext cx="2707029" cy="6771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4400" dirty="0">
                <a:solidFill>
                  <a:schemeClr val="bg1"/>
                </a:solidFill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85" y="1808859"/>
            <a:ext cx="10082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5085" y="2374607"/>
            <a:ext cx="10082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cxnSp>
        <p:nvCxnSpPr>
          <p:cNvPr id="16" name="Straight Connector 9"/>
          <p:cNvCxnSpPr/>
          <p:nvPr/>
        </p:nvCxnSpPr>
        <p:spPr>
          <a:xfrm>
            <a:off x="1372723" y="2348840"/>
            <a:ext cx="720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9"/>
          <p:cNvCxnSpPr/>
          <p:nvPr/>
        </p:nvCxnSpPr>
        <p:spPr>
          <a:xfrm>
            <a:off x="1372723" y="2922470"/>
            <a:ext cx="720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6"/>
          <p:cNvSpPr/>
          <p:nvPr/>
        </p:nvSpPr>
        <p:spPr>
          <a:xfrm>
            <a:off x="2456081" y="1893695"/>
            <a:ext cx="5184576" cy="35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2800" dirty="0" smtClean="0">
                <a:solidFill>
                  <a:srgbClr val="860020"/>
                </a:solidFill>
                <a:latin typeface="Gill Sans MT" panose="020B0502020104020203" pitchFamily="34" charset="0"/>
              </a:rPr>
              <a:t>Handling Different Data Types</a:t>
            </a:r>
            <a:endParaRPr lang="en-US" sz="2800" dirty="0">
              <a:solidFill>
                <a:srgbClr val="860020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Rectangle 85"/>
          <p:cNvSpPr/>
          <p:nvPr/>
        </p:nvSpPr>
        <p:spPr>
          <a:xfrm>
            <a:off x="2456080" y="2464951"/>
            <a:ext cx="6294646" cy="35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2800" dirty="0" smtClean="0">
                <a:solidFill>
                  <a:srgbClr val="535352"/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Processing</a:t>
            </a:r>
            <a:endParaRPr lang="en-US" sz="2800" dirty="0">
              <a:solidFill>
                <a:srgbClr val="535352"/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0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List operations</a:t>
            </a:r>
          </a:p>
          <a:p>
            <a:pPr lvl="1"/>
            <a:r>
              <a:rPr lang="en-US" altLang="ko-KR" dirty="0" smtClean="0"/>
              <a:t>List indexing</a:t>
            </a:r>
          </a:p>
          <a:p>
            <a:pPr lvl="2"/>
            <a:r>
              <a:rPr lang="en-US" altLang="ko-KR" dirty="0" smtClean="0"/>
              <a:t>Three ways of accessing the elements in a list</a:t>
            </a:r>
          </a:p>
          <a:p>
            <a:pPr lvl="2"/>
            <a:r>
              <a:rPr lang="en-US" altLang="ko-KR" dirty="0" err="1" smtClean="0"/>
              <a:t>list$element_name</a:t>
            </a:r>
            <a:r>
              <a:rPr lang="en-US" altLang="ko-KR" dirty="0" smtClean="0"/>
              <a:t>, list[[“</a:t>
            </a:r>
            <a:r>
              <a:rPr lang="en-US" altLang="ko-KR" dirty="0" err="1" smtClean="0"/>
              <a:t>element_name</a:t>
            </a:r>
            <a:r>
              <a:rPr lang="en-US" altLang="ko-KR" dirty="0" smtClean="0"/>
              <a:t>”]], list[[element’s index]]</a:t>
            </a:r>
          </a:p>
          <a:p>
            <a:pPr lvl="2"/>
            <a:r>
              <a:rPr lang="en-US" altLang="ko-KR" dirty="0" smtClean="0"/>
              <a:t>A list is returned if [ ] is used</a:t>
            </a:r>
          </a:p>
          <a:p>
            <a:pPr lvl="1"/>
            <a:r>
              <a:rPr lang="en-US" altLang="ko-KR" dirty="0" smtClean="0"/>
              <a:t>Add/remove element in a list</a:t>
            </a:r>
          </a:p>
          <a:p>
            <a:pPr lvl="2"/>
            <a:r>
              <a:rPr lang="en-US" altLang="ko-KR" dirty="0" smtClean="0"/>
              <a:t>Add: use a new name</a:t>
            </a:r>
          </a:p>
          <a:p>
            <a:pPr lvl="2"/>
            <a:r>
              <a:rPr lang="en-US" altLang="ko-KR" dirty="0" smtClean="0"/>
              <a:t>Remove: use NULL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58355"/>
            <a:ext cx="1123950" cy="1323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88" y="4458355"/>
            <a:ext cx="1266825" cy="1905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963" y="4458355"/>
            <a:ext cx="2019300" cy="2181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933" y="4458355"/>
            <a:ext cx="1628775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20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8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List operations (</a:t>
            </a:r>
            <a:r>
              <a:rPr lang="en-US" altLang="ko-KR" dirty="0" err="1" smtClean="0"/>
              <a:t>cont</a:t>
            </a:r>
            <a:r>
              <a:rPr lang="en-US" altLang="ko-KR" dirty="0" smtClean="0"/>
              <a:t>’)</a:t>
            </a:r>
          </a:p>
          <a:p>
            <a:pPr lvl="1"/>
            <a:r>
              <a:rPr lang="en-US" altLang="ko-KR" dirty="0" err="1" smtClean="0"/>
              <a:t>Unlist</a:t>
            </a:r>
            <a:r>
              <a:rPr lang="en-US" altLang="ko-KR" dirty="0"/>
              <a:t> </a:t>
            </a:r>
            <a:r>
              <a:rPr lang="en-US" altLang="ko-KR" dirty="0" smtClean="0"/>
              <a:t>returns a vector with a single mode values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9" y="2109239"/>
            <a:ext cx="5057775" cy="3438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21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37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Applying functions to list</a:t>
            </a:r>
          </a:p>
          <a:p>
            <a:pPr lvl="1"/>
            <a:r>
              <a:rPr lang="en-US" altLang="ko-KR" dirty="0" err="1" smtClean="0"/>
              <a:t>lapply</a:t>
            </a:r>
            <a:r>
              <a:rPr lang="en-US" altLang="ko-KR" dirty="0" smtClean="0"/>
              <a:t>( ) returns a list while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 ) returns a vector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0" y="2134795"/>
            <a:ext cx="1819275" cy="29051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22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9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Handling Matrix and Array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207669" y="2077156"/>
            <a:ext cx="5340820" cy="4374451"/>
          </a:xfrm>
        </p:spPr>
        <p:txBody>
          <a:bodyPr/>
          <a:lstStyle/>
          <a:p>
            <a:r>
              <a:rPr lang="en-US" altLang="ko-KR" dirty="0" smtClean="0"/>
              <a:t>Matrix</a:t>
            </a:r>
          </a:p>
          <a:p>
            <a:pPr lvl="1"/>
            <a:r>
              <a:rPr lang="en-US" altLang="ko-KR" dirty="0" smtClean="0"/>
              <a:t>Matrix is a vector with dimensions</a:t>
            </a:r>
          </a:p>
          <a:p>
            <a:pPr lvl="2"/>
            <a:r>
              <a:rPr lang="en-US" altLang="ko-KR" dirty="0" smtClean="0"/>
              <a:t>Vectors and lists can be transformed into a matrix</a:t>
            </a:r>
          </a:p>
          <a:p>
            <a:r>
              <a:rPr lang="en-US" altLang="ko-KR" dirty="0" smtClean="0"/>
              <a:t>Array</a:t>
            </a:r>
          </a:p>
          <a:p>
            <a:pPr lvl="1"/>
            <a:r>
              <a:rPr lang="en-US" altLang="ko-KR" dirty="0" smtClean="0"/>
              <a:t>Matrix can be extended to n-dimensions</a:t>
            </a:r>
          </a:p>
          <a:p>
            <a:pPr lvl="2"/>
            <a:r>
              <a:rPr lang="en-US" altLang="ko-KR" dirty="0" smtClean="0"/>
              <a:t>Indexed by multiple locations and returns </a:t>
            </a:r>
            <a:r>
              <a:rPr lang="en-US" altLang="ko-KR" dirty="0" err="1" smtClean="0"/>
              <a:t>subvectors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549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Scalar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35356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Vector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7163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List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2584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smtClean="0">
                <a:latin typeface="Gill Sans MT" panose="020B0502020104020203" pitchFamily="34" charset="0"/>
                <a:ea typeface="맑은 고딕" pitchFamily="50" charset="-127"/>
              </a:rPr>
              <a:t>Factor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943914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Data.frame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0777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Array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98970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Matrix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138186"/>
            <a:ext cx="3467100" cy="36766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23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3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Features of matrix in R</a:t>
            </a:r>
          </a:p>
          <a:p>
            <a:pPr lvl="1"/>
            <a:r>
              <a:rPr lang="en-US" altLang="ko-KR" dirty="0" smtClean="0"/>
              <a:t>Index begins with 1 (0 for python)</a:t>
            </a:r>
          </a:p>
          <a:p>
            <a:pPr lvl="1"/>
            <a:r>
              <a:rPr lang="en-US" altLang="ko-KR" dirty="0" smtClean="0"/>
              <a:t>Column-major order</a:t>
            </a:r>
          </a:p>
          <a:p>
            <a:r>
              <a:rPr lang="en-US" altLang="ko-KR" dirty="0" smtClean="0"/>
              <a:t>Create a matrix: matrix( )</a:t>
            </a:r>
          </a:p>
          <a:p>
            <a:pPr lvl="1"/>
            <a:r>
              <a:rPr lang="en-US" altLang="ko-KR" dirty="0" smtClean="0"/>
              <a:t>Method 1: provide all elements and assign the number of columns and rows (column first)</a:t>
            </a:r>
          </a:p>
          <a:p>
            <a:pPr lvl="1"/>
            <a:r>
              <a:rPr lang="en-US" altLang="ko-KR" dirty="0" smtClean="0"/>
              <a:t>Method 2: </a:t>
            </a:r>
            <a:r>
              <a:rPr lang="en-US" altLang="ko-KR" dirty="0"/>
              <a:t>provide all elements and assign the number of columns and rows </a:t>
            </a:r>
            <a:r>
              <a:rPr lang="en-US" altLang="ko-KR" dirty="0" smtClean="0"/>
              <a:t>(use row first option)</a:t>
            </a:r>
          </a:p>
          <a:p>
            <a:pPr lvl="1"/>
            <a:r>
              <a:rPr lang="en-US" altLang="ko-KR" dirty="0" smtClean="0"/>
              <a:t>Method 3: Create an empty matrix and fill each element in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58" y="4971258"/>
            <a:ext cx="2619375" cy="1524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09" y="4971258"/>
            <a:ext cx="2867025" cy="1562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06" y="4971258"/>
            <a:ext cx="2200275" cy="1752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24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Matrix operations</a:t>
            </a:r>
          </a:p>
          <a:p>
            <a:pPr lvl="1"/>
            <a:r>
              <a:rPr lang="en-US" altLang="ko-KR" dirty="0" smtClean="0"/>
              <a:t>Linear algebra of matrix: matrix multiplication, matrix-constant multiplication, etc.</a:t>
            </a:r>
          </a:p>
          <a:p>
            <a:pPr lvl="1"/>
            <a:r>
              <a:rPr lang="en-US" altLang="ko-KR" dirty="0" smtClean="0"/>
              <a:t>Indexing and filtering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3386336" cy="35491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60659"/>
            <a:ext cx="2375821" cy="435431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25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6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Applying functions to the rows/columns of matrix</a:t>
            </a:r>
          </a:p>
          <a:p>
            <a:pPr lvl="1"/>
            <a:r>
              <a:rPr lang="en-US" altLang="ko-KR" dirty="0" smtClean="0"/>
              <a:t>Use apply( ) function family</a:t>
            </a:r>
            <a:r>
              <a:rPr lang="en-US" altLang="ko-KR" dirty="0"/>
              <a:t>:</a:t>
            </a:r>
            <a:r>
              <a:rPr lang="en-US" altLang="ko-KR" dirty="0" smtClean="0"/>
              <a:t> apply( ), </a:t>
            </a:r>
            <a:r>
              <a:rPr lang="en-US" altLang="ko-KR" dirty="0" err="1" smtClean="0"/>
              <a:t>sapply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tapply</a:t>
            </a:r>
            <a:r>
              <a:rPr lang="en-US" altLang="ko-KR" dirty="0" smtClean="0"/>
              <a:t>( ), </a:t>
            </a:r>
            <a:r>
              <a:rPr lang="en-US" altLang="ko-KR" dirty="0" err="1" smtClean="0"/>
              <a:t>lapply</a:t>
            </a:r>
            <a:r>
              <a:rPr lang="en-US" altLang="ko-KR" dirty="0" smtClean="0"/>
              <a:t>( ), etc.</a:t>
            </a:r>
          </a:p>
          <a:p>
            <a:pPr lvl="2"/>
            <a:r>
              <a:rPr lang="en-US" altLang="ko-KR" dirty="0" smtClean="0"/>
              <a:t>apply(m, </a:t>
            </a:r>
            <a:r>
              <a:rPr lang="en-US" altLang="ko-KR" dirty="0" err="1" smtClean="0"/>
              <a:t>dimcode</a:t>
            </a:r>
            <a:r>
              <a:rPr lang="en-US" altLang="ko-KR" dirty="0" smtClean="0"/>
              <a:t>, f, </a:t>
            </a:r>
            <a:r>
              <a:rPr lang="en-US" altLang="ko-KR" dirty="0" err="1" smtClean="0"/>
              <a:t>fargs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dirty="0" smtClean="0"/>
              <a:t>m: matrix</a:t>
            </a:r>
          </a:p>
          <a:p>
            <a:pPr lvl="3"/>
            <a:r>
              <a:rPr lang="en-US" altLang="ko-KR" dirty="0" err="1" smtClean="0"/>
              <a:t>dimcode</a:t>
            </a:r>
            <a:r>
              <a:rPr lang="en-US" altLang="ko-KR" dirty="0" smtClean="0"/>
              <a:t>: dimension to apply (1: row, 2: column)</a:t>
            </a:r>
          </a:p>
          <a:p>
            <a:pPr lvl="3"/>
            <a:r>
              <a:rPr lang="en-US" altLang="ko-KR" dirty="0" smtClean="0"/>
              <a:t>f: function</a:t>
            </a:r>
          </a:p>
          <a:p>
            <a:pPr lvl="3"/>
            <a:r>
              <a:rPr lang="en-US" altLang="ko-KR" dirty="0" err="1" smtClean="0"/>
              <a:t>fargs</a:t>
            </a:r>
            <a:r>
              <a:rPr lang="en-US" altLang="ko-KR" dirty="0" smtClean="0"/>
              <a:t>: arguments needed to execute f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8" y="4071262"/>
            <a:ext cx="2962275" cy="11049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26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Modifying matrix</a:t>
            </a:r>
          </a:p>
          <a:p>
            <a:pPr lvl="1"/>
            <a:r>
              <a:rPr lang="en-US" altLang="ko-KR" dirty="0" err="1" smtClean="0"/>
              <a:t>rbind</a:t>
            </a:r>
            <a:r>
              <a:rPr lang="en-US" altLang="ko-KR" dirty="0" smtClean="0"/>
              <a:t>( ) &amp; </a:t>
            </a:r>
            <a:r>
              <a:rPr lang="en-US" altLang="ko-KR" dirty="0" err="1" smtClean="0"/>
              <a:t>cbind</a:t>
            </a:r>
            <a:r>
              <a:rPr lang="en-US" altLang="ko-KR" dirty="0" smtClean="0"/>
              <a:t>( ): combine two matrices</a:t>
            </a:r>
          </a:p>
          <a:p>
            <a:pPr lvl="1"/>
            <a:r>
              <a:rPr lang="en-US" altLang="ko-KR" dirty="0" err="1" smtClean="0"/>
              <a:t>rbind</a:t>
            </a:r>
            <a:r>
              <a:rPr lang="en-US" altLang="ko-KR" dirty="0" smtClean="0"/>
              <a:t>( ): combine two matrices with the same column names (top and bottom)</a:t>
            </a:r>
          </a:p>
          <a:p>
            <a:pPr lvl="1"/>
            <a:r>
              <a:rPr lang="en-US" altLang="ko-KR" dirty="0" err="1" smtClean="0"/>
              <a:t>cbind</a:t>
            </a:r>
            <a:r>
              <a:rPr lang="en-US" altLang="ko-KR" dirty="0" smtClean="0"/>
              <a:t>( ): combine two matrices with the same row names (left and right)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" y="3004132"/>
            <a:ext cx="3048000" cy="2105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20" y="3004132"/>
            <a:ext cx="2181225" cy="29718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27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04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Assign names for matrix columns/rows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colnames</a:t>
            </a:r>
            <a:r>
              <a:rPr lang="en-US" altLang="ko-KR" dirty="0" smtClean="0"/>
              <a:t>( ) and </a:t>
            </a:r>
            <a:r>
              <a:rPr lang="en-US" altLang="ko-KR" dirty="0" err="1" smtClean="0"/>
              <a:t>rownames</a:t>
            </a:r>
            <a:r>
              <a:rPr lang="en-US" altLang="ko-KR" dirty="0" smtClean="0"/>
              <a:t>( 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4" y="2062383"/>
            <a:ext cx="3448050" cy="26765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28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0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Matrix and 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High dimensional array</a:t>
            </a:r>
          </a:p>
          <a:p>
            <a:pPr lvl="1"/>
            <a:r>
              <a:rPr lang="en-US" altLang="ko-KR" dirty="0" smtClean="0"/>
              <a:t>Use array( ) function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8" y="1211462"/>
            <a:ext cx="3613437" cy="5542081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29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2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Instructions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Getting Help, Using Packages, and Working Directory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" y="1756020"/>
            <a:ext cx="3078480" cy="30899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2778" y="1756020"/>
            <a:ext cx="3082290" cy="2724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8631" y="1756026"/>
            <a:ext cx="3051810" cy="232410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4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207669" y="2077156"/>
            <a:ext cx="5340820" cy="4374451"/>
          </a:xfrm>
        </p:spPr>
        <p:txBody>
          <a:bodyPr/>
          <a:lstStyle/>
          <a:p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Vector representation for nominal/categorical variables</a:t>
            </a:r>
          </a:p>
          <a:p>
            <a:pPr lvl="2"/>
            <a:r>
              <a:rPr lang="en-US" altLang="ko-KR" dirty="0" smtClean="0"/>
              <a:t>Factor has its levels that are equivalent the number of possible values</a:t>
            </a:r>
          </a:p>
          <a:p>
            <a:r>
              <a:rPr lang="en-US" altLang="ko-KR" dirty="0" smtClean="0"/>
              <a:t>Usage</a:t>
            </a:r>
          </a:p>
          <a:p>
            <a:pPr lvl="1"/>
            <a:r>
              <a:rPr lang="en-US" altLang="ko-KR" dirty="0" smtClean="0"/>
              <a:t>Categorical variable representation: 1 level for 1 category</a:t>
            </a:r>
          </a:p>
          <a:p>
            <a:pPr lvl="1"/>
            <a:r>
              <a:rPr lang="en-US" altLang="ko-KR" dirty="0" smtClean="0"/>
              <a:t>Grouping and tagging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Factor levels must be consistent!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3549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Scalar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35356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Vector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67163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List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62584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Factor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943914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Data.frame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0777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Array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398970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Matrix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714" y="2254900"/>
            <a:ext cx="3505200" cy="27336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44" y="5092220"/>
            <a:ext cx="4757470" cy="118724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30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8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Factor in R is a vector with additional information</a:t>
            </a:r>
          </a:p>
          <a:p>
            <a:pPr lvl="2"/>
            <a:r>
              <a:rPr lang="en-US" altLang="ko-KR" dirty="0" smtClean="0"/>
              <a:t>Additional information is a set of non-redundant values called level</a:t>
            </a:r>
          </a:p>
          <a:p>
            <a:pPr lvl="2"/>
            <a:r>
              <a:rPr lang="en-US" altLang="ko-KR" dirty="0" smtClean="0"/>
              <a:t>The length of a factor is the number of elements, not levels</a:t>
            </a:r>
          </a:p>
          <a:p>
            <a:pPr lvl="2"/>
            <a:r>
              <a:rPr lang="en-US" altLang="ko-KR" dirty="0" smtClean="0"/>
              <a:t>Possible to add a new level</a:t>
            </a:r>
          </a:p>
          <a:p>
            <a:pPr lvl="2"/>
            <a:r>
              <a:rPr lang="en-US" altLang="ko-KR" dirty="0" smtClean="0"/>
              <a:t>A new value with non-existing level is considered as NA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63" y="3587176"/>
            <a:ext cx="3371850" cy="2305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66" y="3587176"/>
            <a:ext cx="3238500" cy="26479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31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0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6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Applying function to a factor</a:t>
            </a:r>
          </a:p>
          <a:p>
            <a:pPr lvl="1"/>
            <a:r>
              <a:rPr lang="en-US" altLang="ko-KR" dirty="0" err="1" smtClean="0"/>
              <a:t>tapply</a:t>
            </a:r>
            <a:r>
              <a:rPr lang="en-US" altLang="ko-KR" dirty="0" smtClean="0"/>
              <a:t>( )</a:t>
            </a:r>
          </a:p>
          <a:p>
            <a:pPr lvl="2"/>
            <a:r>
              <a:rPr lang="en-US" altLang="ko-KR" dirty="0" smtClean="0"/>
              <a:t>Useful to make frequency table with different categories</a:t>
            </a:r>
          </a:p>
          <a:p>
            <a:pPr lvl="2"/>
            <a:r>
              <a:rPr lang="en-US" altLang="ko-KR" dirty="0" smtClean="0"/>
              <a:t>Can be used to more than two factors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03" y="2895517"/>
            <a:ext cx="3038475" cy="1162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98" y="2895517"/>
            <a:ext cx="4457700" cy="2809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32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smtClean="0"/>
              <a:t>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/>
              <a:t>Applying function to a </a:t>
            </a:r>
            <a:r>
              <a:rPr lang="en-US" altLang="ko-KR" dirty="0" smtClean="0"/>
              <a:t>factor</a:t>
            </a:r>
          </a:p>
          <a:p>
            <a:pPr lvl="1"/>
            <a:r>
              <a:rPr lang="en-US" altLang="ko-KR" dirty="0" smtClean="0"/>
              <a:t>split( ) function</a:t>
            </a:r>
          </a:p>
          <a:p>
            <a:pPr lvl="2"/>
            <a:r>
              <a:rPr lang="en-US" altLang="ko-KR" dirty="0" smtClean="0"/>
              <a:t>Used to make groups</a:t>
            </a:r>
          </a:p>
          <a:p>
            <a:pPr lvl="2"/>
            <a:r>
              <a:rPr lang="en-US" altLang="ko-KR" dirty="0" smtClean="0"/>
              <a:t>can be used to more than two factors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2874309"/>
            <a:ext cx="3895725" cy="20574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33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Handling </a:t>
            </a:r>
            <a:r>
              <a:rPr lang="en-US" altLang="ko-KR" dirty="0" err="1" smtClean="0"/>
              <a:t>Dataframe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3549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Scalar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5356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Vector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67163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List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62584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Factor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943914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ea typeface="맑은 고딕" pitchFamily="50" charset="-127"/>
              </a:rPr>
              <a:t>Data.frame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30777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Array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989706" y="1303769"/>
            <a:ext cx="1188000" cy="54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tx1"/>
                </a:solidFill>
                <a:latin typeface="Gill Sans MT" panose="020B0502020104020203" pitchFamily="34" charset="0"/>
                <a:ea typeface="맑은 고딕" pitchFamily="50" charset="-127"/>
              </a:rPr>
              <a:t>Matrix</a:t>
            </a:r>
            <a:endParaRPr lang="ko-KR" altLang="en-US" sz="1400" dirty="0">
              <a:solidFill>
                <a:schemeClr val="tx1"/>
              </a:solidFill>
              <a:latin typeface="Gill Sans MT" panose="020B0502020104020203" pitchFamily="34" charset="0"/>
              <a:ea typeface="맑은 고딕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07669" y="2077156"/>
            <a:ext cx="4544953" cy="4374451"/>
          </a:xfrm>
        </p:spPr>
        <p:txBody>
          <a:bodyPr/>
          <a:lstStyle/>
          <a:p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table with rows and columns</a:t>
            </a:r>
          </a:p>
          <a:p>
            <a:pPr lvl="1"/>
            <a:r>
              <a:rPr lang="en-US" altLang="ko-KR" dirty="0" smtClean="0"/>
              <a:t>Regarded as a special case of list</a:t>
            </a:r>
          </a:p>
          <a:p>
            <a:pPr lvl="1"/>
            <a:r>
              <a:rPr lang="en-US" altLang="ko-KR" dirty="0" smtClean="0"/>
              <a:t>Can have different modes for different columns</a:t>
            </a:r>
          </a:p>
          <a:p>
            <a:pPr lvl="1"/>
            <a:r>
              <a:rPr lang="en-US" altLang="ko-KR" dirty="0" smtClean="0"/>
              <a:t>Elements in a column must have the same modes</a:t>
            </a:r>
          </a:p>
          <a:p>
            <a:pPr lvl="1"/>
            <a:r>
              <a:rPr lang="en-US" altLang="ko-KR" dirty="0" smtClean="0"/>
              <a:t>Columns can have names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2378428"/>
            <a:ext cx="4229100" cy="34671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34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6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Creating and accessing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data.frame</a:t>
            </a:r>
            <a:r>
              <a:rPr lang="en-US" altLang="ko-KR" dirty="0" smtClean="0"/>
              <a:t>( ) function to create a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Three ways to access a certain element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" y="2566769"/>
            <a:ext cx="4105275" cy="1409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06" y="2566769"/>
            <a:ext cx="1543050" cy="3048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35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33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Extracting and filtering a subset of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Same as matrix</a:t>
            </a:r>
          </a:p>
          <a:p>
            <a:r>
              <a:rPr lang="en-US" altLang="ko-KR" dirty="0" smtClean="0"/>
              <a:t>Combine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Same as matrix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70" y="3074935"/>
            <a:ext cx="1909023" cy="308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84" y="3074935"/>
            <a:ext cx="2209800" cy="19240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36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3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Merge </a:t>
            </a:r>
            <a:r>
              <a:rPr lang="en-US" altLang="ko-KR" dirty="0" err="1" smtClean="0"/>
              <a:t>dataframes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 there are more than on sources of data tables in a database</a:t>
            </a:r>
          </a:p>
          <a:p>
            <a:pPr lvl="1"/>
            <a:r>
              <a:rPr lang="en-US" altLang="ko-KR" dirty="0" smtClean="0"/>
              <a:t>Inner/outer/left/right joins are possible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8"/>
            <a:ext cx="3800475" cy="28765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37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3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Handling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/>
              <a:t>Merge </a:t>
            </a:r>
            <a:r>
              <a:rPr lang="en-US" altLang="ko-KR" dirty="0" err="1"/>
              <a:t>dataframes</a:t>
            </a:r>
            <a:endParaRPr lang="en-US" altLang="ko-KR" dirty="0"/>
          </a:p>
          <a:p>
            <a:pPr lvl="1"/>
            <a:r>
              <a:rPr lang="en-US" altLang="ko-KR" dirty="0" smtClean="0"/>
              <a:t>If different data frames have different column name strategy, explicitly state the column names to use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8" y="4065618"/>
            <a:ext cx="4743450" cy="1419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88" y="2481442"/>
            <a:ext cx="5867400" cy="1371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38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-381000" y="-1"/>
            <a:ext cx="2736000" cy="68580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-264889" y="695884"/>
            <a:ext cx="2707029" cy="67710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4400" dirty="0">
                <a:solidFill>
                  <a:schemeClr val="bg1"/>
                </a:solidFill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85" y="1808859"/>
            <a:ext cx="10082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25085" y="2374607"/>
            <a:ext cx="10082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base"/>
            <a:r>
              <a:rPr lang="en-US" sz="28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cxnSp>
        <p:nvCxnSpPr>
          <p:cNvPr id="16" name="Straight Connector 9"/>
          <p:cNvCxnSpPr/>
          <p:nvPr/>
        </p:nvCxnSpPr>
        <p:spPr>
          <a:xfrm>
            <a:off x="1372723" y="2348840"/>
            <a:ext cx="720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9"/>
          <p:cNvCxnSpPr/>
          <p:nvPr/>
        </p:nvCxnSpPr>
        <p:spPr>
          <a:xfrm>
            <a:off x="1372723" y="2922470"/>
            <a:ext cx="7200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6"/>
          <p:cNvSpPr/>
          <p:nvPr/>
        </p:nvSpPr>
        <p:spPr>
          <a:xfrm>
            <a:off x="2456081" y="1893695"/>
            <a:ext cx="5184576" cy="35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2800" dirty="0" smtClean="0">
                <a:solidFill>
                  <a:srgbClr val="535352"/>
                </a:solidFill>
                <a:latin typeface="Gill Sans MT" panose="020B0502020104020203" pitchFamily="34" charset="0"/>
              </a:rPr>
              <a:t>Handling Different Data Types</a:t>
            </a:r>
            <a:endParaRPr lang="en-US" sz="2800" dirty="0">
              <a:solidFill>
                <a:srgbClr val="535352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Rectangle 85"/>
          <p:cNvSpPr/>
          <p:nvPr/>
        </p:nvSpPr>
        <p:spPr>
          <a:xfrm>
            <a:off x="2456080" y="2464951"/>
            <a:ext cx="6294646" cy="353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en-US" altLang="ko-KR" sz="2800" dirty="0" smtClean="0">
                <a:solidFill>
                  <a:srgbClr val="860020"/>
                </a:solidFill>
                <a:latin typeface="Gill Sans MT" panose="020B0502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 Processing</a:t>
            </a:r>
            <a:endParaRPr lang="en-US" sz="2800" dirty="0">
              <a:solidFill>
                <a:srgbClr val="860020"/>
              </a:solidFill>
              <a:latin typeface="Gill Sans MT" panose="020B0502020104020203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39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19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Types w.r.t. dimensions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83" y="1694201"/>
            <a:ext cx="6163535" cy="417253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49705" y="6020670"/>
            <a:ext cx="18261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Gill Sans MT" panose="020B0502020104020203" pitchFamily="34" charset="0"/>
                <a:hlinkClick r:id="rId3"/>
              </a:rPr>
              <a:t>https://wikidocs.net/37001</a:t>
            </a:r>
            <a:endParaRPr lang="ko-KR" altLang="en-US" sz="1200" dirty="0">
              <a:latin typeface="Gill Sans MT" panose="020B0502020104020203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5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smtClean="0"/>
              <a:t>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The length of a string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nchar</a:t>
            </a:r>
            <a:r>
              <a:rPr lang="en-US" altLang="ko-KR" dirty="0" smtClean="0"/>
              <a:t>( ) function instead of length( )</a:t>
            </a:r>
          </a:p>
          <a:p>
            <a:pPr lvl="2"/>
            <a:r>
              <a:rPr lang="en-US" altLang="ko-KR" dirty="0" smtClean="0"/>
              <a:t>Space and special characters can be counted as well</a:t>
            </a:r>
          </a:p>
          <a:p>
            <a:r>
              <a:rPr lang="en-US" altLang="ko-KR" dirty="0" smtClean="0"/>
              <a:t>Concatenate strings</a:t>
            </a:r>
          </a:p>
          <a:p>
            <a:pPr lvl="1"/>
            <a:r>
              <a:rPr lang="en-US" altLang="ko-KR" dirty="0" smtClean="0"/>
              <a:t>Use paste( ) function</a:t>
            </a:r>
          </a:p>
          <a:p>
            <a:pPr lvl="2"/>
            <a:r>
              <a:rPr lang="en-US" altLang="ko-KR" dirty="0" smtClean="0"/>
              <a:t>Various spacing strategies can be used</a:t>
            </a:r>
          </a:p>
          <a:p>
            <a:pPr lvl="2"/>
            <a:r>
              <a:rPr lang="en-US" altLang="ko-KR" dirty="0" smtClean="0"/>
              <a:t>Non-character values are also possible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8" y="4194182"/>
            <a:ext cx="2667000" cy="2257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43" y="4194182"/>
            <a:ext cx="4712536" cy="219187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40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String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Extract sub-strings</a:t>
            </a:r>
          </a:p>
          <a:p>
            <a:pPr lvl="1"/>
            <a:r>
              <a:rPr lang="en-US" altLang="ko-KR" dirty="0" smtClean="0"/>
              <a:t>Use substring(string, start, end) function</a:t>
            </a:r>
          </a:p>
          <a:p>
            <a:pPr lvl="2"/>
            <a:r>
              <a:rPr lang="en-US" altLang="ko-KR" dirty="0" smtClean="0"/>
              <a:t>Extract the substring that begins with “start” and ends with “end”</a:t>
            </a:r>
          </a:p>
          <a:p>
            <a:pPr lvl="2"/>
            <a:r>
              <a:rPr lang="en-US" altLang="ko-KR" dirty="0" smtClean="0"/>
              <a:t>If the string argument is a vector, the other options are applied to all elements</a:t>
            </a:r>
          </a:p>
          <a:p>
            <a:pPr marL="844077" lvl="2" indent="0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11" y="2875592"/>
            <a:ext cx="5000625" cy="180975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41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603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String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Split text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strsplit</a:t>
            </a:r>
            <a:r>
              <a:rPr lang="en-US" altLang="ko-KR" dirty="0" smtClean="0"/>
              <a:t>(string, separator) function</a:t>
            </a:r>
          </a:p>
          <a:p>
            <a:pPr lvl="2"/>
            <a:r>
              <a:rPr lang="en-US" altLang="ko-KR" dirty="0" smtClean="0"/>
              <a:t>A simple string or regular expression can be used as a separator</a:t>
            </a:r>
          </a:p>
          <a:p>
            <a:pPr lvl="2"/>
            <a:r>
              <a:rPr lang="en-US" altLang="ko-KR" dirty="0" smtClean="0"/>
              <a:t>Ex: split the file path using “/” as a separator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40" y="2873736"/>
            <a:ext cx="5410200" cy="8763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40" y="4105459"/>
            <a:ext cx="5295900" cy="19907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42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7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String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Regular expression</a:t>
            </a:r>
          </a:p>
          <a:p>
            <a:pPr lvl="1"/>
            <a:r>
              <a:rPr lang="en-US" altLang="ko-KR" dirty="0"/>
              <a:t> a sequence of characters that define a search </a:t>
            </a:r>
            <a:r>
              <a:rPr lang="en-US" altLang="ko-KR" dirty="0" smtClean="0"/>
              <a:t>pattern</a:t>
            </a:r>
          </a:p>
          <a:p>
            <a:pPr lvl="1"/>
            <a:r>
              <a:rPr lang="en-US" altLang="ko-KR" dirty="0"/>
              <a:t>this pattern is then used by string searching algorithms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4256" y="6093369"/>
            <a:ext cx="2222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hlinkClick r:id="rId2"/>
              </a:rPr>
              <a:t>Regular expression in R</a:t>
            </a:r>
            <a:endParaRPr lang="ko-KR" altLang="en-US" sz="11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9" y="2453539"/>
            <a:ext cx="5875020" cy="358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82" y="2453539"/>
            <a:ext cx="2514600" cy="3619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43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28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String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Regular expression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7" y="1591471"/>
            <a:ext cx="8020050" cy="5076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5067" y="6495458"/>
            <a:ext cx="401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35352"/>
                </a:solidFill>
                <a:latin typeface="Gill Sans MT" panose="020B0502020104020203" pitchFamily="34" charset="0"/>
              </a:rPr>
              <a:t>From: </a:t>
            </a:r>
            <a:r>
              <a:rPr lang="en-US" altLang="ko-KR" sz="1400" dirty="0" err="1" smtClean="0">
                <a:solidFill>
                  <a:srgbClr val="535352"/>
                </a:solidFill>
                <a:latin typeface="Gill Sans MT" panose="020B0502020104020203" pitchFamily="34" charset="0"/>
              </a:rPr>
              <a:t>wikipedia</a:t>
            </a:r>
            <a:endParaRPr lang="ko-KR" altLang="en-US" sz="1400" dirty="0">
              <a:solidFill>
                <a:srgbClr val="535352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44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4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/>
              <a:t>String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Substitution</a:t>
            </a:r>
          </a:p>
          <a:p>
            <a:pPr lvl="1"/>
            <a:r>
              <a:rPr lang="en-US" altLang="ko-KR" dirty="0" smtClean="0"/>
              <a:t>Use sub(old, new, string) or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(old, new, string) functions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ub( ) replaces the first substring whereas </a:t>
            </a:r>
            <a:r>
              <a:rPr lang="en-US" altLang="ko-KR" dirty="0" err="1" smtClean="0"/>
              <a:t>gsub</a:t>
            </a:r>
            <a:r>
              <a:rPr lang="en-US" altLang="ko-KR" dirty="0" smtClean="0"/>
              <a:t>( ) replaces all substrings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String pattern matching</a:t>
            </a:r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 err="1" smtClean="0"/>
              <a:t>grep</a:t>
            </a:r>
            <a:r>
              <a:rPr lang="en-US" altLang="ko-KR" dirty="0" smtClean="0"/>
              <a:t>(pattern, x) function</a:t>
            </a:r>
          </a:p>
          <a:p>
            <a:pPr lvl="2"/>
            <a:r>
              <a:rPr lang="en-US" altLang="ko-KR" dirty="0" smtClean="0"/>
              <a:t>Return the index that matches pattern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3" y="2467514"/>
            <a:ext cx="5601933" cy="13129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33" y="5031862"/>
            <a:ext cx="2475358" cy="118205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45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22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q &amp; a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63" y="1736549"/>
            <a:ext cx="5810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46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07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R Datamining</a:t>
            </a:r>
          </a:p>
          <a:p>
            <a:pPr lvl="1"/>
            <a:r>
              <a:rPr lang="en-US" altLang="ko-KR" dirty="0">
                <a:hlinkClick r:id="rId2"/>
              </a:rPr>
              <a:t>http://www.rdatamining.com</a:t>
            </a:r>
            <a:endParaRPr lang="en-US" altLang="ko-KR" dirty="0"/>
          </a:p>
          <a:p>
            <a:pPr lvl="1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7" y="2190240"/>
            <a:ext cx="4920305" cy="39075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00" y="2497432"/>
            <a:ext cx="3905557" cy="324897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47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14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669" y="227251"/>
            <a:ext cx="8748765" cy="665387"/>
          </a:xfrm>
        </p:spPr>
        <p:txBody>
          <a:bodyPr/>
          <a:lstStyle/>
          <a:p>
            <a:r>
              <a:rPr lang="en-US" altLang="ko-KR" dirty="0" smtClean="0"/>
              <a:t>References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207669" y="1109328"/>
            <a:ext cx="8748765" cy="5342279"/>
          </a:xfrm>
        </p:spPr>
        <p:txBody>
          <a:bodyPr/>
          <a:lstStyle/>
          <a:p>
            <a:r>
              <a:rPr lang="en-US" altLang="ko-KR" dirty="0" smtClean="0"/>
              <a:t>R Bloggers</a:t>
            </a:r>
          </a:p>
          <a:p>
            <a:pPr lvl="1"/>
            <a:r>
              <a:rPr lang="en-US" altLang="ko-KR" dirty="0">
                <a:hlinkClick r:id="rId2"/>
              </a:rPr>
              <a:t>http://r-bloggers.com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145555"/>
            <a:ext cx="4752528" cy="450239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48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13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Tensor in Data Analytics</a:t>
            </a:r>
          </a:p>
          <a:p>
            <a:pPr lvl="1"/>
            <a:r>
              <a:rPr lang="en-US" altLang="ko-KR" dirty="0" smtClean="0"/>
              <a:t>Whose eye is it?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01" y="2126550"/>
            <a:ext cx="4533900" cy="36480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5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1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Tensor in Data Analytics</a:t>
            </a:r>
          </a:p>
          <a:p>
            <a:pPr lvl="1"/>
            <a:r>
              <a:rPr lang="en-US" altLang="ko-KR" dirty="0"/>
              <a:t>Whose eye is it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It's my eye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2" y="2487869"/>
            <a:ext cx="3006879" cy="24194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10" y="1605419"/>
            <a:ext cx="3856109" cy="51422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39745" y="3238658"/>
            <a:ext cx="620724" cy="587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3540611" y="2487869"/>
            <a:ext cx="2799134" cy="7507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3540611" y="3826010"/>
            <a:ext cx="2799134" cy="10812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6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6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Computers recognize an image as a 3-D Tensor: </a:t>
            </a:r>
            <a:r>
              <a:rPr lang="en-US" altLang="ko-KR" dirty="0"/>
              <a:t>Width X Height X 3 (RGB)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1" y="1986852"/>
            <a:ext cx="3398863" cy="45324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-98993" y="4114801"/>
            <a:ext cx="69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ill Sans MT" panose="020B0502020104020203" pitchFamily="34" charset="0"/>
              </a:rPr>
              <a:t>2,247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0014" y="1549786"/>
            <a:ext cx="69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ill Sans MT" panose="020B0502020104020203" pitchFamily="34" charset="0"/>
              </a:rPr>
              <a:t>1,685</a:t>
            </a:r>
            <a:endParaRPr lang="ko-KR" altLang="en-US" dirty="0">
              <a:latin typeface="Gill Sans MT" panose="020B0502020104020203" pitchFamily="34" charset="0"/>
            </a:endParaRPr>
          </a:p>
        </p:txBody>
      </p:sp>
      <p:cxnSp>
        <p:nvCxnSpPr>
          <p:cNvPr id="8" name="직선 연결선 7"/>
          <p:cNvCxnSpPr>
            <a:endCxn id="6" idx="3"/>
          </p:cNvCxnSpPr>
          <p:nvPr/>
        </p:nvCxnSpPr>
        <p:spPr>
          <a:xfrm flipH="1">
            <a:off x="247974" y="1986852"/>
            <a:ext cx="299577" cy="1965648"/>
          </a:xfrm>
          <a:prstGeom prst="line">
            <a:avLst/>
          </a:prstGeom>
          <a:ln w="19050">
            <a:solidFill>
              <a:srgbClr val="53535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" idx="1"/>
          </p:cNvCxnSpPr>
          <p:nvPr/>
        </p:nvCxnSpPr>
        <p:spPr>
          <a:xfrm>
            <a:off x="247975" y="4646435"/>
            <a:ext cx="299576" cy="1886923"/>
          </a:xfrm>
          <a:prstGeom prst="line">
            <a:avLst/>
          </a:prstGeom>
          <a:ln w="19050">
            <a:solidFill>
              <a:srgbClr val="53535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1"/>
          </p:cNvCxnSpPr>
          <p:nvPr/>
        </p:nvCxnSpPr>
        <p:spPr>
          <a:xfrm flipH="1">
            <a:off x="547551" y="1734452"/>
            <a:ext cx="1352463" cy="252400"/>
          </a:xfrm>
          <a:prstGeom prst="line">
            <a:avLst/>
          </a:prstGeom>
          <a:ln w="19050">
            <a:solidFill>
              <a:srgbClr val="53535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7" idx="3"/>
          </p:cNvCxnSpPr>
          <p:nvPr/>
        </p:nvCxnSpPr>
        <p:spPr>
          <a:xfrm>
            <a:off x="2593949" y="1734452"/>
            <a:ext cx="1352465" cy="252400"/>
          </a:xfrm>
          <a:prstGeom prst="line">
            <a:avLst/>
          </a:prstGeom>
          <a:ln w="19050">
            <a:solidFill>
              <a:srgbClr val="53535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1737" y="1986852"/>
            <a:ext cx="5033963" cy="12668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43641" y="3633971"/>
            <a:ext cx="5033963" cy="12477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31736" y="5262041"/>
            <a:ext cx="5057775" cy="1257300"/>
          </a:xfrm>
          <a:prstGeom prst="rect">
            <a:avLst/>
          </a:prstGeom>
        </p:spPr>
      </p:pic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7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2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types</a:t>
            </a:r>
          </a:p>
          <a:p>
            <a:pPr lvl="1"/>
            <a:r>
              <a:rPr lang="en-US" altLang="ko-KR" dirty="0" smtClean="0"/>
              <a:t>Homogeneous variables</a:t>
            </a:r>
          </a:p>
          <a:p>
            <a:pPr lvl="2"/>
            <a:r>
              <a:rPr lang="en-US" altLang="ko-KR" dirty="0" smtClean="0"/>
              <a:t>All elements are the same type: numeric values in this example</a:t>
            </a:r>
            <a:endParaRPr lang="ko-KR" altLang="en-US" dirty="0"/>
          </a:p>
        </p:txBody>
      </p:sp>
      <p:pic>
        <p:nvPicPr>
          <p:cNvPr id="1028" name="Picture 4" descr="Dataset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38" y="2499101"/>
            <a:ext cx="68294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8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 in 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types</a:t>
            </a:r>
          </a:p>
          <a:p>
            <a:pPr lvl="1"/>
            <a:r>
              <a:rPr lang="en-US" altLang="ko-KR" dirty="0" smtClean="0"/>
              <a:t>Homogeneous variables</a:t>
            </a:r>
          </a:p>
          <a:p>
            <a:pPr lvl="2"/>
            <a:r>
              <a:rPr lang="en-US" altLang="ko-KR" dirty="0" smtClean="0"/>
              <a:t>Variables (Columns) are different types</a:t>
            </a:r>
            <a:endParaRPr lang="ko-KR" altLang="en-US" dirty="0"/>
          </a:p>
        </p:txBody>
      </p:sp>
      <p:pic>
        <p:nvPicPr>
          <p:cNvPr id="1026" name="Picture 2" descr="data frame exampl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97" y="2522187"/>
            <a:ext cx="6067425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A4E4-C5EC-4B10-A0FF-2F3856B21CF2}" type="slidenum">
              <a:rPr lang="ko-KR" altLang="en-US" smtClean="0"/>
              <a:pPr/>
              <a:t>9</a:t>
            </a:fld>
            <a:r>
              <a:rPr lang="en-US" altLang="ko-KR" smtClean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76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kang_0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kang_01" id="{CAEAD015-586A-4DF6-B1A9-38C3EA691515}" vid="{2CF1C5AD-DD88-4E63-87A3-9BAFA90CE58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pskang_01</Template>
  <TotalTime>462</TotalTime>
  <Words>1512</Words>
  <Application>Microsoft Office PowerPoint</Application>
  <PresentationFormat>화면 슬라이드 쇼(4:3)</PresentationFormat>
  <Paragraphs>339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Open Sans</vt:lpstr>
      <vt:lpstr>나눔스퀘어</vt:lpstr>
      <vt:lpstr>나눔스퀘어 Bold</vt:lpstr>
      <vt:lpstr>다음_Regular</vt:lpstr>
      <vt:lpstr>맑은 고딕</vt:lpstr>
      <vt:lpstr>Arial</vt:lpstr>
      <vt:lpstr>Calibri</vt:lpstr>
      <vt:lpstr>Gill Sans MT</vt:lpstr>
      <vt:lpstr>Wingdings</vt:lpstr>
      <vt:lpstr>pskang_01</vt:lpstr>
      <vt:lpstr>PowerPoint 프레젠테이션</vt:lpstr>
      <vt:lpstr>PowerPoint 프레젠테이션</vt:lpstr>
      <vt:lpstr>Basic Instructions</vt:lpstr>
      <vt:lpstr>Data Types in R</vt:lpstr>
      <vt:lpstr>Data Types in R</vt:lpstr>
      <vt:lpstr>Data Types in R</vt:lpstr>
      <vt:lpstr>Data Types in R</vt:lpstr>
      <vt:lpstr>Data Types in R</vt:lpstr>
      <vt:lpstr>Data Types in R</vt:lpstr>
      <vt:lpstr>Data Types in R</vt:lpstr>
      <vt:lpstr>Data Types in R</vt:lpstr>
      <vt:lpstr>Handling Vectors</vt:lpstr>
      <vt:lpstr>Handling Vectors</vt:lpstr>
      <vt:lpstr>Handling Vectors</vt:lpstr>
      <vt:lpstr>Handling Vectors</vt:lpstr>
      <vt:lpstr>Handling Vectors</vt:lpstr>
      <vt:lpstr>Handling Vectors</vt:lpstr>
      <vt:lpstr>Handling List</vt:lpstr>
      <vt:lpstr>Handling List</vt:lpstr>
      <vt:lpstr>Handling List</vt:lpstr>
      <vt:lpstr>Handling List</vt:lpstr>
      <vt:lpstr>Handling List</vt:lpstr>
      <vt:lpstr>Handling Matrix and Array</vt:lpstr>
      <vt:lpstr>Handling Matrix and Array</vt:lpstr>
      <vt:lpstr>Handling Matrix and Array</vt:lpstr>
      <vt:lpstr>Handling Matrix and Array</vt:lpstr>
      <vt:lpstr>Handling Matrix and Array</vt:lpstr>
      <vt:lpstr>Handling Matrix and Array</vt:lpstr>
      <vt:lpstr>Handling Matrix and Array</vt:lpstr>
      <vt:lpstr>Handling Factor</vt:lpstr>
      <vt:lpstr>Handling Factor</vt:lpstr>
      <vt:lpstr>Handling Factor</vt:lpstr>
      <vt:lpstr>Handling Factor</vt:lpstr>
      <vt:lpstr>Handling Dataframe</vt:lpstr>
      <vt:lpstr>Handling Dataframe</vt:lpstr>
      <vt:lpstr>Handling Dataframe</vt:lpstr>
      <vt:lpstr>Handling Dataframe</vt:lpstr>
      <vt:lpstr>Handling Dataframe</vt:lpstr>
      <vt:lpstr>PowerPoint 프레젠테이션</vt:lpstr>
      <vt:lpstr>String Processing</vt:lpstr>
      <vt:lpstr>String Processing</vt:lpstr>
      <vt:lpstr>String Processing</vt:lpstr>
      <vt:lpstr>String Processing</vt:lpstr>
      <vt:lpstr>String Processing</vt:lpstr>
      <vt:lpstr>String Processing</vt:lpstr>
      <vt:lpstr>PowerPoint 프레젠테이션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pskang</dc:creator>
  <cp:lastModifiedBy>pskang</cp:lastModifiedBy>
  <cp:revision>59</cp:revision>
  <dcterms:created xsi:type="dcterms:W3CDTF">2016-12-27T06:18:09Z</dcterms:created>
  <dcterms:modified xsi:type="dcterms:W3CDTF">2019-09-03T01:54:26Z</dcterms:modified>
</cp:coreProperties>
</file>