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62" r:id="rId4"/>
    <p:sldId id="270" r:id="rId5"/>
    <p:sldId id="264" r:id="rId6"/>
    <p:sldId id="265" r:id="rId7"/>
    <p:sldId id="266" r:id="rId8"/>
    <p:sldId id="267" r:id="rId9"/>
    <p:sldId id="268" r:id="rId10"/>
    <p:sldId id="263" r:id="rId11"/>
    <p:sldId id="261" r:id="rId12"/>
    <p:sldId id="272" r:id="rId13"/>
    <p:sldId id="274" r:id="rId14"/>
    <p:sldId id="278" r:id="rId15"/>
    <p:sldId id="271" r:id="rId16"/>
    <p:sldId id="276" r:id="rId17"/>
    <p:sldId id="275" r:id="rId18"/>
    <p:sldId id="277" r:id="rId19"/>
    <p:sldId id="279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EDEDED"/>
    <a:srgbClr val="FFFFFF"/>
    <a:srgbClr val="1E1E1E"/>
    <a:srgbClr val="4472C4"/>
    <a:srgbClr val="1300FF"/>
    <a:srgbClr val="D2A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95026" autoAdjust="0"/>
  </p:normalViewPr>
  <p:slideViewPr>
    <p:cSldViewPr snapToGrid="0">
      <p:cViewPr varScale="1">
        <p:scale>
          <a:sx n="78" d="100"/>
          <a:sy n="78" d="100"/>
        </p:scale>
        <p:origin x="100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0D7CF-E9CF-497D-AD3E-6FDAAEDB294F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E5264-4602-44AC-86E7-098560B35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5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5264-4602-44AC-86E7-098560B35D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182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C575E-B739-B871-EA54-D2248B5D1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476F2C-C683-AE68-0B5D-578D74EF29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B4E849-0AE1-D343-23D0-9E30BE914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CEDC2E-506A-35DA-8248-889ACBF7C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5264-4602-44AC-86E7-098560B35D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67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 </a:t>
            </a:r>
            <a:r>
              <a:rPr lang="en-US" altLang="ko-KR" dirty="0"/>
              <a:t>DAC </a:t>
            </a:r>
            <a:r>
              <a:rPr lang="ko-KR" altLang="en-US" dirty="0"/>
              <a:t>준비하며 느꼈던 문제점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커밋</a:t>
            </a:r>
            <a:r>
              <a:rPr lang="ko-KR" altLang="en-US" dirty="0"/>
              <a:t> 꼬임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기기 </a:t>
            </a:r>
            <a:r>
              <a:rPr lang="ko-KR" altLang="en-US" dirty="0" err="1"/>
              <a:t>여러대</a:t>
            </a:r>
            <a:r>
              <a:rPr lang="ko-KR" altLang="en-US" dirty="0"/>
              <a:t> </a:t>
            </a:r>
            <a:r>
              <a:rPr lang="ko-KR" altLang="en-US" dirty="0" err="1"/>
              <a:t>쓰다보니</a:t>
            </a:r>
            <a:r>
              <a:rPr lang="ko-KR" altLang="en-US" dirty="0"/>
              <a:t> 코드 업데이트가 안되기도 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실험 이력 관리가 잘 되지 않아</a:t>
            </a:r>
            <a:r>
              <a:rPr lang="en-US" altLang="ko-KR" dirty="0"/>
              <a:t>, </a:t>
            </a:r>
            <a:r>
              <a:rPr lang="ko-KR" altLang="en-US" dirty="0"/>
              <a:t>같은 실험을 다시 하는 등 비효율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데이터 관리 체계 필요성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기존 솔</a:t>
            </a:r>
            <a:r>
              <a:rPr lang="en-US" altLang="ko-KR" dirty="0"/>
              <a:t>, </a:t>
            </a:r>
            <a:r>
              <a:rPr lang="ko-KR" altLang="en-US" dirty="0"/>
              <a:t>재혁이가 쓰던 체계가 있었는데</a:t>
            </a:r>
            <a:r>
              <a:rPr lang="en-US" altLang="ko-KR" dirty="0"/>
              <a:t>,</a:t>
            </a:r>
          </a:p>
          <a:p>
            <a:pPr marL="0" indent="0">
              <a:buFontTx/>
              <a:buNone/>
            </a:pPr>
            <a:r>
              <a:rPr lang="ko-KR" altLang="en-US" dirty="0"/>
              <a:t>나는 익숙하지 않아서 지난 논문 작업 때 어려움이 있었음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이번에는 체계를 잘 잡아서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5264-4602-44AC-86E7-098560B35D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0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CFE5B-F9D6-CB8F-D3AA-BC67F028C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2D165A-1291-444B-75FE-D0C633487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7432B3-DEEF-8897-33A5-AF6029990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C332DE-286A-4F1A-1695-D4E17C181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5264-4602-44AC-86E7-098560B35D0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24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18C598-953B-4F70-AA6E-139241BBA111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572059-3C0D-435A-BEEF-82BF2D6DDBF0}"/>
              </a:ext>
            </a:extLst>
          </p:cNvPr>
          <p:cNvSpPr/>
          <p:nvPr userDrawn="1"/>
        </p:nvSpPr>
        <p:spPr>
          <a:xfrm>
            <a:off x="152400" y="152401"/>
            <a:ext cx="11875911" cy="654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C89830-B7B5-4D35-9C41-5A4879A80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0F35BE-3D30-4B15-B1CE-549C49399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7" name="Picture 2" descr="국민대 로고에 대한 이미지 검색결과">
            <a:extLst>
              <a:ext uri="{FF2B5EF4-FFF2-40B4-BE49-F238E27FC236}">
                <a16:creationId xmlns:a16="http://schemas.microsoft.com/office/drawing/2014/main" id="{B7370C8B-A2F2-4587-B8D5-F528B975F1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834" y="5486067"/>
            <a:ext cx="2661771" cy="95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5CDB74-D53F-48BC-8334-0BDF67D72A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17397" y="5637350"/>
            <a:ext cx="2359444" cy="79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5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84C4EBE-A77F-46CD-9BF8-23E4B38B7A99}"/>
              </a:ext>
            </a:extLst>
          </p:cNvPr>
          <p:cNvSpPr/>
          <p:nvPr userDrawn="1"/>
        </p:nvSpPr>
        <p:spPr>
          <a:xfrm>
            <a:off x="0" y="1"/>
            <a:ext cx="12192000" cy="879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43C41B-F4D0-4E28-9CA0-046158F7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46" y="95252"/>
            <a:ext cx="11819106" cy="6762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34F90-3D3B-433A-9F0E-4B698E0E0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60" y="916454"/>
            <a:ext cx="11819106" cy="5522446"/>
          </a:xfrm>
        </p:spPr>
        <p:txBody>
          <a:bodyPr/>
          <a:lstStyle>
            <a:lvl1pPr algn="l">
              <a:lnSpc>
                <a:spcPct val="100000"/>
              </a:lnSpc>
              <a:defRPr sz="2200"/>
            </a:lvl1pPr>
            <a:lvl2pPr marL="685800" indent="-228600" algn="l">
              <a:lnSpc>
                <a:spcPct val="100000"/>
              </a:lnSpc>
              <a:buFont typeface="Wingdings" panose="05000000000000000000" pitchFamily="2" charset="2"/>
              <a:buChar char="ü"/>
              <a:defRPr sz="1800"/>
            </a:lvl2pPr>
            <a:lvl3pPr marL="1143000" indent="-228600" algn="l">
              <a:lnSpc>
                <a:spcPct val="100000"/>
              </a:lnSpc>
              <a:buFont typeface="Wingdings" panose="05000000000000000000" pitchFamily="2" charset="2"/>
              <a:buChar char="Ø"/>
              <a:defRPr sz="1600"/>
            </a:lvl3pPr>
            <a:lvl4pPr marL="1600200" indent="-228600" algn="l">
              <a:lnSpc>
                <a:spcPct val="100000"/>
              </a:lnSpc>
              <a:buFont typeface="Wingdings" panose="05000000000000000000" pitchFamily="2" charset="2"/>
              <a:buChar char="v"/>
              <a:defRPr sz="1400"/>
            </a:lvl4pPr>
            <a:lvl5pPr algn="l">
              <a:lnSpc>
                <a:spcPct val="100000"/>
              </a:lnSpc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BD0982B3-CDF1-4545-BCDE-7799133C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47700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F7936F6-D977-4A75-9C7C-4F3D069AF8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BEC21A-BC09-4A73-A53C-C849058783CC}"/>
              </a:ext>
            </a:extLst>
          </p:cNvPr>
          <p:cNvCxnSpPr/>
          <p:nvPr userDrawn="1"/>
        </p:nvCxnSpPr>
        <p:spPr>
          <a:xfrm>
            <a:off x="0" y="6438900"/>
            <a:ext cx="12192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6DC4E2A-9F23-4A73-BC0B-1E9DDDE33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6512656"/>
            <a:ext cx="1752600" cy="2951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B25DEE-AFF4-4B9F-A1D9-8D68BB87C1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06" y="6486525"/>
            <a:ext cx="2147186" cy="3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8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84C4EBE-A77F-46CD-9BF8-23E4B38B7A99}"/>
              </a:ext>
            </a:extLst>
          </p:cNvPr>
          <p:cNvSpPr/>
          <p:nvPr userDrawn="1"/>
        </p:nvSpPr>
        <p:spPr>
          <a:xfrm>
            <a:off x="0" y="1"/>
            <a:ext cx="12192000" cy="879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43C41B-F4D0-4E28-9CA0-046158F7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46" y="95252"/>
            <a:ext cx="11819106" cy="6762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34F90-3D3B-433A-9F0E-4B698E0E0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60" y="916454"/>
            <a:ext cx="11819106" cy="5522446"/>
          </a:xfrm>
        </p:spPr>
        <p:txBody>
          <a:bodyPr/>
          <a:lstStyle>
            <a:lvl1pPr algn="l">
              <a:lnSpc>
                <a:spcPct val="100000"/>
              </a:lnSpc>
              <a:defRPr sz="2200"/>
            </a:lvl1pPr>
            <a:lvl2pPr algn="l">
              <a:lnSpc>
                <a:spcPct val="100000"/>
              </a:lnSpc>
              <a:defRPr sz="1800"/>
            </a:lvl2pPr>
            <a:lvl3pPr algn="l">
              <a:lnSpc>
                <a:spcPct val="100000"/>
              </a:lnSpc>
              <a:defRPr sz="1600"/>
            </a:lvl3pPr>
            <a:lvl4pPr algn="l">
              <a:lnSpc>
                <a:spcPct val="100000"/>
              </a:lnSpc>
              <a:defRPr sz="1400"/>
            </a:lvl4pPr>
            <a:lvl5pPr algn="l">
              <a:lnSpc>
                <a:spcPct val="100000"/>
              </a:lnSpc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BEC21A-BC09-4A73-A53C-C849058783CC}"/>
              </a:ext>
            </a:extLst>
          </p:cNvPr>
          <p:cNvCxnSpPr/>
          <p:nvPr userDrawn="1"/>
        </p:nvCxnSpPr>
        <p:spPr>
          <a:xfrm>
            <a:off x="0" y="6438900"/>
            <a:ext cx="12192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FCF2953-824C-461A-84BA-7C2D268CA0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6446" y="6525153"/>
            <a:ext cx="1628748" cy="267406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BB6B3EFE-D8A2-4BB6-95C8-B9BD49D3F6B2}"/>
              </a:ext>
            </a:extLst>
          </p:cNvPr>
          <p:cNvSpPr txBox="1">
            <a:spLocks/>
          </p:cNvSpPr>
          <p:nvPr userDrawn="1"/>
        </p:nvSpPr>
        <p:spPr>
          <a:xfrm>
            <a:off x="4724399" y="6477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936F6-D977-4A75-9C7C-4F3D069AF8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AFA3C6E-39AE-4B9B-B357-993390AD80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06" y="6486525"/>
            <a:ext cx="2147186" cy="3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2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84C4EBE-A77F-46CD-9BF8-23E4B38B7A99}"/>
              </a:ext>
            </a:extLst>
          </p:cNvPr>
          <p:cNvSpPr/>
          <p:nvPr userDrawn="1"/>
        </p:nvSpPr>
        <p:spPr>
          <a:xfrm>
            <a:off x="0" y="1"/>
            <a:ext cx="12192000" cy="879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34C086-DAD0-41A3-AD16-5A739FABC240}"/>
              </a:ext>
            </a:extLst>
          </p:cNvPr>
          <p:cNvSpPr/>
          <p:nvPr userDrawn="1"/>
        </p:nvSpPr>
        <p:spPr>
          <a:xfrm>
            <a:off x="0" y="6660444"/>
            <a:ext cx="12192000" cy="1975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43C41B-F4D0-4E28-9CA0-046158F7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46" y="0"/>
            <a:ext cx="11819106" cy="8678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34F90-3D3B-433A-9F0E-4B698E0E0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45" y="879061"/>
            <a:ext cx="11819106" cy="5667654"/>
          </a:xfrm>
        </p:spPr>
        <p:txBody>
          <a:bodyPr/>
          <a:lstStyle>
            <a:lvl1pPr algn="l">
              <a:lnSpc>
                <a:spcPct val="100000"/>
              </a:lnSpc>
              <a:defRPr sz="2400"/>
            </a:lvl1pPr>
            <a:lvl2pPr algn="l">
              <a:lnSpc>
                <a:spcPct val="100000"/>
              </a:lnSpc>
              <a:defRPr sz="2000"/>
            </a:lvl2pPr>
            <a:lvl3pPr algn="l">
              <a:lnSpc>
                <a:spcPct val="100000"/>
              </a:lnSpc>
              <a:defRPr sz="1800"/>
            </a:lvl3pPr>
            <a:lvl4pPr algn="l">
              <a:lnSpc>
                <a:spcPct val="100000"/>
              </a:lnSpc>
              <a:defRPr sz="1600"/>
            </a:lvl4pPr>
            <a:lvl5pPr algn="l">
              <a:lnSpc>
                <a:spcPct val="100000"/>
              </a:lnSpc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  <a:p>
            <a:pPr lvl="0"/>
            <a:r>
              <a:rPr lang="ko-KR" altLang="en-US"/>
              <a:t>마스터 텍스트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B1B476-91D0-48BD-A807-2AFB17DADD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762" y="160406"/>
            <a:ext cx="1876424" cy="635709"/>
          </a:xfrm>
          <a:prstGeom prst="rect">
            <a:avLst/>
          </a:prstGeom>
        </p:spPr>
      </p:pic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BD0982B3-CDF1-4545-BCDE-7799133C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576" y="629531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1F7936F6-D977-4A75-9C7C-4F3D069AF8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4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694C92-FB34-41E2-B218-2D7B5B24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B2A01-E2B5-4D80-932C-810C2D960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55573-0391-423C-8504-9500F8204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CF8F-F7AA-41C7-BA80-6F254091F657}" type="datetime1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69232-15CB-4E2B-971D-F80F5C0B9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테스트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13C55-DFF6-41C0-8FFB-D624D4964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590C4-7D7E-4175-A20F-B47DF8E4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5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0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tee.readthedocs.io/en/latest/building/gits/build.html" TargetMode="External"/><Relationship Id="rId2" Type="http://schemas.openxmlformats.org/officeDocument/2006/relationships/hyperlink" Target="https://github.com/OP-TE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enostudy.tistory.com/584#google_vignett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C291E-6567-43E3-A41F-50F80246C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Weekly Meeting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13510-8C67-4F83-AFBA-8CB455DBE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차량 임베디드 소프트웨어 실험실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>
                <a:latin typeface="Tahoma" panose="020B0604030504040204" pitchFamily="34" charset="0"/>
                <a:ea typeface="맑은 고딕"/>
                <a:cs typeface="Tahoma" panose="020B0604030504040204" pitchFamily="34" charset="0"/>
              </a:rPr>
              <a:t>노승우</a:t>
            </a:r>
            <a:endParaRPr lang="en-US" altLang="ko-KR">
              <a:latin typeface="Tahoma" panose="020B0604030504040204" pitchFamily="34" charset="0"/>
              <a:ea typeface="맑은 고딕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34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CE59F-FBD5-CE75-8521-D4FBD3E99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F03F3-9C58-3AED-979F-368484D0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계획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29B0A9-ED2E-B72E-9BBA-6DCD5DA1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36F6-D977-4A75-9C7C-4F3D069AF82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003B394-C771-61FF-9ACA-5345B5992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이번주</a:t>
            </a:r>
            <a:endParaRPr lang="en-US" altLang="ko-KR"/>
          </a:p>
          <a:p>
            <a:pPr lvl="1"/>
            <a:r>
              <a:rPr lang="ko-KR" altLang="en-US"/>
              <a:t>코드</a:t>
            </a:r>
            <a:r>
              <a:rPr lang="en-US" altLang="ko-KR"/>
              <a:t>, </a:t>
            </a:r>
            <a:r>
              <a:rPr lang="ko-KR" altLang="en-US"/>
              <a:t>실험</a:t>
            </a:r>
            <a:r>
              <a:rPr lang="en-US" altLang="ko-KR"/>
              <a:t>, </a:t>
            </a:r>
            <a:r>
              <a:rPr lang="ko-KR" altLang="en-US"/>
              <a:t>데이터 체계적 관리</a:t>
            </a:r>
            <a:endParaRPr lang="en-US" altLang="ko-KR"/>
          </a:p>
          <a:p>
            <a:pPr lvl="1"/>
            <a:r>
              <a:rPr lang="ko-KR" altLang="en-US"/>
              <a:t>기존 그래프 </a:t>
            </a:r>
            <a:r>
              <a:rPr lang="en-US" altLang="ko-KR"/>
              <a:t>Nano </a:t>
            </a:r>
            <a:r>
              <a:rPr lang="ko-KR" altLang="en-US"/>
              <a:t>재현 및 정리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다음주</a:t>
            </a:r>
            <a:endParaRPr lang="en-US" altLang="ko-KR"/>
          </a:p>
          <a:p>
            <a:pPr lvl="1"/>
            <a:r>
              <a:rPr lang="ko-KR" altLang="en-US"/>
              <a:t>그래프 표현 다르게 해볼 수 있을지 고민</a:t>
            </a:r>
            <a:endParaRPr lang="en-US" altLang="ko-KR"/>
          </a:p>
          <a:p>
            <a:pPr lvl="1"/>
            <a:r>
              <a:rPr lang="ko-KR" altLang="en-US"/>
              <a:t>다른 조건으로 실험할 수 있을지 고민</a:t>
            </a:r>
            <a:endParaRPr lang="en-US" altLang="ko-KR"/>
          </a:p>
          <a:p>
            <a:pPr lvl="1"/>
            <a:r>
              <a:rPr lang="ko-KR" altLang="en-US"/>
              <a:t>필요한 그래프 요청에 대응</a:t>
            </a:r>
          </a:p>
        </p:txBody>
      </p:sp>
    </p:spTree>
    <p:extLst>
      <p:ext uri="{BB962C8B-B14F-4D97-AF65-F5344CB8AC3E}">
        <p14:creationId xmlns:p14="http://schemas.microsoft.com/office/powerpoint/2010/main" val="221306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11B99-E460-44FD-A1BA-E93C22720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EOF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4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3296B-1303-1B01-656E-30A7C01E0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BCF7C-473D-11B5-5978-858DE5E4F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512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OP-TEE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08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7FF4D-A59F-47FF-6EE4-2636313B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OP-TEE reference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673D1-1CB3-0111-8FE0-88107B7A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Git: </a:t>
            </a:r>
            <a:r>
              <a:rPr lang="en-US" altLang="ko-KR" dirty="0">
                <a:hlinkClick r:id="rId2"/>
              </a:rPr>
              <a:t>https://github.com/OP-TEE</a:t>
            </a:r>
            <a:endParaRPr lang="en-US" altLang="ko-KR" dirty="0"/>
          </a:p>
          <a:p>
            <a:r>
              <a:rPr lang="en-US" altLang="ko-KR" dirty="0"/>
              <a:t>Documentation: </a:t>
            </a:r>
            <a:r>
              <a:rPr lang="en-US" altLang="ko-KR" dirty="0">
                <a:hlinkClick r:id="rId3"/>
              </a:rPr>
              <a:t>https://optee.readthedocs.io/en/latest/building/gits/build.html</a:t>
            </a:r>
            <a:endParaRPr lang="en-US" altLang="ko-KR" dirty="0"/>
          </a:p>
          <a:p>
            <a:r>
              <a:rPr lang="en-US" altLang="ko-KR" dirty="0"/>
              <a:t>Documentation </a:t>
            </a:r>
            <a:r>
              <a:rPr lang="ko-KR" altLang="en-US" dirty="0"/>
              <a:t>번역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hlinkClick r:id="rId4"/>
              </a:rPr>
              <a:t>https://xenostudy.tistory.com/584#google_vignette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09519-1137-9DB1-14F2-F7DF0897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36F6-D977-4A75-9C7C-4F3D069AF82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1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14B1A-45E0-2B0C-D60F-87B22AF70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23CDA-6B34-63D6-3664-D9D4CD04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OP-TEE </a:t>
            </a:r>
            <a:r>
              <a:rPr lang="ko-KR" altLang="en-US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3CABA-0F1E-4D62-DFBD-64948041E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F0FA3D-2005-DB7A-8993-9E760C88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36F6-D977-4A75-9C7C-4F3D069AF825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406A27-CA89-1F75-7A89-1DE1161C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34" y="2163076"/>
            <a:ext cx="4826929" cy="36768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B06462-52EA-F1BA-BE81-1D41B1E4F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220" y="618647"/>
            <a:ext cx="4348446" cy="27241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E9BD65-CE4D-D365-0512-4AD10300B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586" y="3330071"/>
            <a:ext cx="4080656" cy="31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39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EEE06-E105-8D35-A550-248C5BBE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주차 환경 구경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499DC-B881-9334-DF7F-303107C3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Cross compile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QEMU(</a:t>
            </a:r>
            <a:r>
              <a:rPr lang="ko-KR" altLang="en-US" dirty="0"/>
              <a:t>가상환경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82CA0-8572-84B7-326F-014AC3E4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36F6-D977-4A75-9C7C-4F3D069AF825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A9F839-8D90-BF71-9C5B-21ACF401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09" y="1197872"/>
            <a:ext cx="4573601" cy="4070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23C6B5-A13A-B6D7-D250-B522D90FF0B2}"/>
              </a:ext>
            </a:extLst>
          </p:cNvPr>
          <p:cNvSpPr txBox="1"/>
          <p:nvPr/>
        </p:nvSpPr>
        <p:spPr>
          <a:xfrm>
            <a:off x="6985000" y="5473700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Documentation </a:t>
            </a:r>
            <a:r>
              <a:rPr lang="ko-KR" altLang="en-US" dirty="0"/>
              <a:t>캡쳐</a:t>
            </a:r>
            <a:endParaRPr lang="en-US" altLang="ko-KR" dirty="0"/>
          </a:p>
          <a:p>
            <a:r>
              <a:rPr lang="ko-KR" altLang="en-US" dirty="0"/>
              <a:t>빌드 매뉴얼 참고자료</a:t>
            </a:r>
          </a:p>
        </p:txBody>
      </p:sp>
    </p:spTree>
    <p:extLst>
      <p:ext uri="{BB962C8B-B14F-4D97-AF65-F5344CB8AC3E}">
        <p14:creationId xmlns:p14="http://schemas.microsoft.com/office/powerpoint/2010/main" val="363909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84FE0-B983-27E1-C212-A128964A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주차 간단한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9F29D-C5F6-A0C8-72A2-409B8FD2F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World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AFAF76-C98D-51DF-316E-0B0D2C3A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36F6-D977-4A75-9C7C-4F3D069AF825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05416E-67F8-6274-47E0-F8BA6AE9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00" y="1028492"/>
            <a:ext cx="6690940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1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DBD98-5E9A-3154-ABA2-71326408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주차 </a:t>
            </a:r>
            <a:r>
              <a:rPr lang="en-US" altLang="ko-KR" b="1" dirty="0"/>
              <a:t>TA </a:t>
            </a:r>
            <a:r>
              <a:rPr lang="ko-KR" altLang="en-US" b="1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7CA58-3347-4160-66A7-29659DB7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Trusted</a:t>
            </a:r>
            <a:r>
              <a:rPr lang="ko-KR" altLang="en-US" dirty="0"/>
              <a:t> </a:t>
            </a:r>
            <a:r>
              <a:rPr lang="en-US" altLang="ko-KR" dirty="0"/>
              <a:t>Application</a:t>
            </a:r>
          </a:p>
          <a:p>
            <a:pPr lvl="1"/>
            <a:r>
              <a:rPr lang="en-US" altLang="ko-KR" dirty="0" err="1"/>
              <a:t>TA_CreateEntryPoint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TA_DestroyEntryPoint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TA_OpenSessionEntryPoint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TA_CloseSessionEntryPoint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TA_InvokeCommandEntryPoint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A34B11-E3D6-D4DB-FB2A-A72C185D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36F6-D977-4A75-9C7C-4F3D069AF825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09DF69-BB7C-114E-C4E9-29681BB1A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9" y="1319448"/>
            <a:ext cx="6485182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5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FDC44-6607-E08F-25F1-004B312F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주차 </a:t>
            </a:r>
            <a:r>
              <a:rPr lang="ko-KR" altLang="en-US" b="1" dirty="0" err="1"/>
              <a:t>암∙복호화</a:t>
            </a:r>
            <a:r>
              <a:rPr lang="ko-KR" altLang="en-US" b="1" dirty="0"/>
              <a:t> 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30E51-2746-79E9-97C5-DD89A211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AES-128</a:t>
            </a:r>
          </a:p>
          <a:p>
            <a:r>
              <a:rPr lang="ko-KR" altLang="en-US" dirty="0" err="1"/>
              <a:t>암복호화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0AB1B-E5F3-B7DF-5893-EB35A7D3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36F6-D977-4A75-9C7C-4F3D069AF82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365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F1FF7-E91B-AFD0-59E6-A6F2903B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주차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529C9C-3047-2DAE-BAB6-A08963720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Incremental</a:t>
            </a:r>
            <a:r>
              <a:rPr lang="ko-KR" altLang="en-US" dirty="0"/>
              <a:t> 한 시나리오 구상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안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암호화된 이진파일 다운 후</a:t>
            </a:r>
            <a:endParaRPr lang="en-US" altLang="ko-KR" dirty="0"/>
          </a:p>
          <a:p>
            <a:pPr lvl="2"/>
            <a:r>
              <a:rPr lang="en-US" altLang="ko-KR" dirty="0"/>
              <a:t>TEE </a:t>
            </a:r>
            <a:r>
              <a:rPr lang="ko-KR" altLang="en-US" dirty="0"/>
              <a:t>환경에서 복호화 후</a:t>
            </a:r>
            <a:endParaRPr lang="en-US" altLang="ko-KR" dirty="0"/>
          </a:p>
          <a:p>
            <a:pPr lvl="2"/>
            <a:r>
              <a:rPr lang="ko-KR" altLang="en-US" dirty="0"/>
              <a:t>시스템 업데이트 </a:t>
            </a:r>
            <a:r>
              <a:rPr lang="en-US" altLang="ko-KR" dirty="0"/>
              <a:t>(OTA-like)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6EA43D-0B6E-9ADB-3DAD-7E5A3FB3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36F6-D977-4A75-9C7C-4F3D069AF82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67782-E7A3-9C55-FD79-DEA7565C0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5EBBB-BDAE-D389-C5F6-9D0359FA9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512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RAGE 2025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50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0325-2924-FF8A-F64D-21B450D2A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6F7DD-1203-14D1-2414-9B71B606A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EOF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15C54-9DEB-4920-7F25-AE09A4AE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체계화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5714E9-BB3B-87F7-A252-E27345CF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36F6-D977-4A75-9C7C-4F3D069AF82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1E81E96-5564-A14B-2E87-CAF47126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84" y="1218585"/>
            <a:ext cx="3910562" cy="1774266"/>
          </a:xfrm>
        </p:spPr>
        <p:txBody>
          <a:bodyPr>
            <a:normAutofit/>
          </a:bodyPr>
          <a:lstStyle/>
          <a:p>
            <a:r>
              <a:rPr lang="ko-KR" altLang="en-US" dirty="0"/>
              <a:t>코드 관리 </a:t>
            </a:r>
            <a:r>
              <a:rPr lang="en-US" altLang="ko-KR" dirty="0"/>
              <a:t>Git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C95929-20E5-1A71-BD0A-6BC4927A7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074" y="1909762"/>
            <a:ext cx="2938018" cy="3429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0831FA-F3F8-0CBE-75EB-CE44D405C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323" y="1891951"/>
            <a:ext cx="2693975" cy="344681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11EDE8-31B2-D8F7-9E62-5A80871CE817}"/>
              </a:ext>
            </a:extLst>
          </p:cNvPr>
          <p:cNvGrpSpPr/>
          <p:nvPr/>
        </p:nvGrpSpPr>
        <p:grpSpPr>
          <a:xfrm>
            <a:off x="489933" y="1891951"/>
            <a:ext cx="3300525" cy="3446812"/>
            <a:chOff x="4526403" y="1688912"/>
            <a:chExt cx="3870976" cy="380594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A150F8C-FC0F-0C54-7059-F0C8EB95A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403" y="1688912"/>
              <a:ext cx="3870976" cy="106981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577C866-3FED-A989-051A-9BD42CFF5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6403" y="2792669"/>
              <a:ext cx="3870976" cy="2702184"/>
            </a:xfrm>
            <a:prstGeom prst="rect">
              <a:avLst/>
            </a:prstGeom>
          </p:spPr>
        </p:pic>
      </p:grp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D875F771-EC01-AE88-2079-FD731236E86F}"/>
              </a:ext>
            </a:extLst>
          </p:cNvPr>
          <p:cNvSpPr txBox="1">
            <a:spLocks/>
          </p:cNvSpPr>
          <p:nvPr/>
        </p:nvSpPr>
        <p:spPr>
          <a:xfrm>
            <a:off x="4556931" y="1233954"/>
            <a:ext cx="3910562" cy="1774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실험 관리 </a:t>
            </a:r>
            <a:r>
              <a:rPr lang="en-US" altLang="ko-KR" dirty="0"/>
              <a:t>Notion</a:t>
            </a:r>
            <a:endParaRPr lang="ko-KR" altLang="en-US" dirty="0"/>
          </a:p>
        </p:txBody>
      </p:sp>
      <p:sp>
        <p:nvSpPr>
          <p:cNvPr id="16" name="내용 개체 틀 6">
            <a:extLst>
              <a:ext uri="{FF2B5EF4-FFF2-40B4-BE49-F238E27FC236}">
                <a16:creationId xmlns:a16="http://schemas.microsoft.com/office/drawing/2014/main" id="{067070E4-A728-2D85-F253-E88D6718D123}"/>
              </a:ext>
            </a:extLst>
          </p:cNvPr>
          <p:cNvSpPr txBox="1">
            <a:spLocks/>
          </p:cNvSpPr>
          <p:nvPr/>
        </p:nvSpPr>
        <p:spPr>
          <a:xfrm>
            <a:off x="8892842" y="1209991"/>
            <a:ext cx="3910562" cy="1774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실험 데이터 </a:t>
            </a:r>
          </a:p>
        </p:txBody>
      </p:sp>
    </p:spTree>
    <p:extLst>
      <p:ext uri="{BB962C8B-B14F-4D97-AF65-F5344CB8AC3E}">
        <p14:creationId xmlns:p14="http://schemas.microsoft.com/office/powerpoint/2010/main" val="39581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E2C15-C22C-08A1-25DC-DB8D741D9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BAC44-3F26-142A-845F-FDCD79E0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실험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8ABF8F-B7CB-1E90-2A42-B071CCAB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36F6-D977-4A75-9C7C-4F3D069AF82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172F72C-AF0B-2313-FDF9-EA2141531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60" y="916454"/>
            <a:ext cx="5775077" cy="2454382"/>
          </a:xfrm>
        </p:spPr>
        <p:txBody>
          <a:bodyPr/>
          <a:lstStyle/>
          <a:p>
            <a:r>
              <a:rPr lang="en-US" altLang="ko-KR"/>
              <a:t>Nano </a:t>
            </a:r>
            <a:r>
              <a:rPr lang="ko-KR" altLang="en-US"/>
              <a:t>실험 특이사항</a:t>
            </a:r>
            <a:endParaRPr lang="en-US" altLang="ko-KR"/>
          </a:p>
          <a:p>
            <a:pPr lvl="1"/>
            <a:r>
              <a:rPr lang="en-US" altLang="ko-KR"/>
              <a:t>Orin</a:t>
            </a:r>
            <a:r>
              <a:rPr lang="ko-KR" altLang="en-US"/>
              <a:t> 대비 실험 소요시간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/>
              <a:t>84%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/>
              <a:t>감소</a:t>
            </a:r>
            <a:endParaRPr lang="en-US" altLang="ko-KR"/>
          </a:p>
          <a:p>
            <a:pPr lvl="2"/>
            <a:r>
              <a:rPr lang="en-US" altLang="ko-KR"/>
              <a:t>Gpu_accel [start, M], densetnet201 </a:t>
            </a:r>
            <a:r>
              <a:rPr lang="ko-KR" altLang="en-US"/>
              <a:t>기준</a:t>
            </a:r>
            <a:endParaRPr lang="en-US" altLang="ko-KR"/>
          </a:p>
          <a:p>
            <a:pPr lvl="3"/>
            <a:r>
              <a:rPr lang="en-US" altLang="ko-KR"/>
              <a:t>Orin: 331h</a:t>
            </a:r>
          </a:p>
          <a:p>
            <a:pPr lvl="3"/>
            <a:r>
              <a:rPr lang="en-US" altLang="ko-KR"/>
              <a:t>Nano: 51h</a:t>
            </a:r>
          </a:p>
          <a:p>
            <a:pPr lvl="2"/>
            <a:r>
              <a:rPr lang="en-US" altLang="ko-KR"/>
              <a:t>core </a:t>
            </a:r>
            <a:r>
              <a:rPr lang="ko-KR" altLang="en-US"/>
              <a:t>수 적기 때문</a:t>
            </a:r>
            <a:endParaRPr lang="en-US" altLang="ko-KR"/>
          </a:p>
          <a:p>
            <a:r>
              <a:rPr lang="ko-KR" altLang="en-US"/>
              <a:t>실험 현황</a:t>
            </a:r>
          </a:p>
        </p:txBody>
      </p:sp>
      <p:graphicFrame>
        <p:nvGraphicFramePr>
          <p:cNvPr id="11" name="내용 개체 틀 6">
            <a:extLst>
              <a:ext uri="{FF2B5EF4-FFF2-40B4-BE49-F238E27FC236}">
                <a16:creationId xmlns:a16="http://schemas.microsoft.com/office/drawing/2014/main" id="{1CCD01F5-129A-2F4F-E318-43E271F1D60A}"/>
              </a:ext>
            </a:extLst>
          </p:cNvPr>
          <p:cNvGraphicFramePr>
            <a:graphicFrameLocks/>
          </p:cNvGraphicFramePr>
          <p:nvPr/>
        </p:nvGraphicFramePr>
        <p:xfrm>
          <a:off x="470466" y="3429000"/>
          <a:ext cx="10925973" cy="273061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10859">
                  <a:extLst>
                    <a:ext uri="{9D8B030D-6E8A-4147-A177-3AD203B41FA5}">
                      <a16:colId xmlns:a16="http://schemas.microsoft.com/office/drawing/2014/main" val="3821082153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105855558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3492200550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961606077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418386600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3604299951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647088773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1751806486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218740538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1258993312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3446353408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838408083"/>
                    </a:ext>
                  </a:extLst>
                </a:gridCol>
              </a:tblGrid>
              <a:tr h="27647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Yolov7-tiny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Densenet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EfficientNet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Yolov4-tiny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Yolov7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Yolov4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MobileNet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Squeezenet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Resnet152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Resnet10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Yolov2-tiny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328521"/>
                  </a:ext>
                </a:extLst>
              </a:tr>
              <a:tr h="409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Seq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649452"/>
                  </a:ext>
                </a:extLst>
              </a:tr>
              <a:tr h="409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Tpa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70785"/>
                  </a:ext>
                </a:extLst>
              </a:tr>
              <a:tr h="409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Dpa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911845"/>
                  </a:ext>
                </a:extLst>
              </a:tr>
              <a:tr h="409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GPU [0,M]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330208"/>
                  </a:ext>
                </a:extLst>
              </a:tr>
              <a:tr h="409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/>
                        <a:t>GPU [start,M]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980691"/>
                  </a:ext>
                </a:extLst>
              </a:tr>
              <a:tr h="409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Reclaiming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9797407"/>
                  </a:ext>
                </a:extLst>
              </a:tr>
            </a:tbl>
          </a:graphicData>
        </a:graphic>
      </p:graphicFrame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63377B50-8770-A630-873C-E8C3228FB45B}"/>
              </a:ext>
            </a:extLst>
          </p:cNvPr>
          <p:cNvSpPr txBox="1">
            <a:spLocks/>
          </p:cNvSpPr>
          <p:nvPr/>
        </p:nvSpPr>
        <p:spPr>
          <a:xfrm>
            <a:off x="7123796" y="1322059"/>
            <a:ext cx="3984271" cy="155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FF0000"/>
                </a:solidFill>
              </a:rPr>
              <a:t>실험 시간 크게 단축</a:t>
            </a:r>
          </a:p>
          <a:p>
            <a:r>
              <a:rPr lang="en-US" altLang="ko-KR">
                <a:solidFill>
                  <a:srgbClr val="FF0000"/>
                </a:solidFill>
              </a:rPr>
              <a:t>Orin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15</a:t>
            </a:r>
            <a:r>
              <a:rPr lang="ko-KR" altLang="en-US">
                <a:solidFill>
                  <a:srgbClr val="FF0000"/>
                </a:solidFill>
              </a:rPr>
              <a:t>대 </a:t>
            </a:r>
            <a:r>
              <a:rPr lang="en-US" altLang="ko-KR">
                <a:solidFill>
                  <a:srgbClr val="FF0000"/>
                </a:solidFill>
              </a:rPr>
              <a:t>-&gt; Nano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2</a:t>
            </a:r>
            <a:r>
              <a:rPr lang="ko-KR" altLang="en-US">
                <a:solidFill>
                  <a:srgbClr val="FF0000"/>
                </a:solidFill>
              </a:rPr>
              <a:t>대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훨씬 편리</a:t>
            </a:r>
            <a:endParaRPr lang="en-US" altLang="ko-KR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E3C355-75A1-52E2-0915-491D96B43C7D}"/>
              </a:ext>
            </a:extLst>
          </p:cNvPr>
          <p:cNvCxnSpPr/>
          <p:nvPr/>
        </p:nvCxnSpPr>
        <p:spPr>
          <a:xfrm>
            <a:off x="5686594" y="2007352"/>
            <a:ext cx="90357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33D6C-FA27-A222-5A73-C612497B6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D11B8-668A-5AAA-86CE-673F6E3B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그래프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447C5-D83F-AF1C-9AFF-52061A28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36F6-D977-4A75-9C7C-4F3D069AF82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316A0DB-E419-BB17-DC5C-2B2BC144B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그래프 코드</a:t>
            </a:r>
            <a:endParaRPr lang="en-US" altLang="ko-KR"/>
          </a:p>
          <a:p>
            <a:pPr lvl="1"/>
            <a:r>
              <a:rPr lang="ko-KR" altLang="en-US"/>
              <a:t>지난 </a:t>
            </a:r>
            <a:r>
              <a:rPr lang="en-US" altLang="ko-KR"/>
              <a:t>DAC..</a:t>
            </a:r>
          </a:p>
          <a:p>
            <a:pPr lvl="1"/>
            <a:r>
              <a:rPr lang="en-US" altLang="ko-KR"/>
              <a:t>matplotlib / pandas </a:t>
            </a:r>
            <a:r>
              <a:rPr lang="ko-KR" altLang="en-US"/>
              <a:t>공부</a:t>
            </a:r>
            <a:endParaRPr lang="en-US" altLang="ko-KR"/>
          </a:p>
          <a:p>
            <a:pPr lvl="1"/>
            <a:r>
              <a:rPr lang="en-US" altLang="ko-KR"/>
              <a:t>DAC </a:t>
            </a:r>
            <a:r>
              <a:rPr lang="ko-KR" altLang="en-US"/>
              <a:t>그래프 코드 </a:t>
            </a:r>
            <a:r>
              <a:rPr lang="en-US" altLang="ko-KR"/>
              <a:t>Reproducing</a:t>
            </a:r>
          </a:p>
          <a:p>
            <a:pPr lvl="2"/>
            <a:r>
              <a:rPr lang="ko-KR" altLang="en-US"/>
              <a:t>기존 그래프</a:t>
            </a:r>
            <a:r>
              <a:rPr lang="en-US" altLang="ko-KR"/>
              <a:t>,</a:t>
            </a:r>
            <a:r>
              <a:rPr lang="ko-KR" altLang="en-US"/>
              <a:t> 내 코드로 동일하게 생성</a:t>
            </a:r>
            <a:endParaRPr lang="en-US" altLang="ko-KR"/>
          </a:p>
          <a:p>
            <a:pPr lvl="2"/>
            <a:r>
              <a:rPr lang="ko-KR" altLang="en-US"/>
              <a:t>재사용성↑</a:t>
            </a:r>
            <a:endParaRPr lang="en-US" altLang="ko-KR"/>
          </a:p>
          <a:p>
            <a:pPr lvl="2"/>
            <a:r>
              <a:rPr lang="ko-KR" altLang="en-US"/>
              <a:t>포맷 통일</a:t>
            </a:r>
            <a:endParaRPr lang="en-US" altLang="ko-KR"/>
          </a:p>
          <a:p>
            <a:pPr lvl="1"/>
            <a:r>
              <a:rPr lang="ko-KR" altLang="en-US"/>
              <a:t>논문 방향에 맞춰 새로운 그래프 빠르게 뽑아낼 수 있도록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Nano vs Orin </a:t>
            </a:r>
            <a:r>
              <a:rPr lang="ko-KR" altLang="en-US"/>
              <a:t>비교</a:t>
            </a:r>
            <a:endParaRPr lang="en-US" altLang="ko-KR"/>
          </a:p>
          <a:p>
            <a:pPr lvl="1"/>
            <a:r>
              <a:rPr lang="ko-KR" altLang="en-US"/>
              <a:t>경향 동일한 것 확인</a:t>
            </a:r>
            <a:endParaRPr lang="en-US" altLang="ko-KR"/>
          </a:p>
          <a:p>
            <a:pPr lvl="1"/>
            <a:r>
              <a:rPr lang="ko-KR" altLang="en-US"/>
              <a:t>대표 그래프</a:t>
            </a:r>
            <a:endParaRPr lang="ko-KR" altLang="en-US" sz="2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22A94-D068-D93D-B5AC-E492A6FADE2F}"/>
              </a:ext>
            </a:extLst>
          </p:cNvPr>
          <p:cNvSpPr txBox="1"/>
          <p:nvPr/>
        </p:nvSpPr>
        <p:spPr>
          <a:xfrm>
            <a:off x="7234041" y="2215814"/>
            <a:ext cx="11795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Toy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B50B0-0530-731A-0199-6F14F395037D}"/>
              </a:ext>
            </a:extLst>
          </p:cNvPr>
          <p:cNvSpPr txBox="1"/>
          <p:nvPr/>
        </p:nvSpPr>
        <p:spPr>
          <a:xfrm>
            <a:off x="7234041" y="2730074"/>
            <a:ext cx="11795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Real-sim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F2C14-D659-41C3-7697-A2168E4A9ACD}"/>
              </a:ext>
            </a:extLst>
          </p:cNvPr>
          <p:cNvSpPr txBox="1"/>
          <p:nvPr/>
        </p:nvSpPr>
        <p:spPr>
          <a:xfrm>
            <a:off x="7234041" y="3244334"/>
            <a:ext cx="11795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Real-exp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C6A9C-2728-01EB-CA45-50E058B6207B}"/>
              </a:ext>
            </a:extLst>
          </p:cNvPr>
          <p:cNvSpPr txBox="1"/>
          <p:nvPr/>
        </p:nvSpPr>
        <p:spPr>
          <a:xfrm>
            <a:off x="9161134" y="1580711"/>
            <a:ext cx="16655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LayerTime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552E8-068E-676E-0E55-01EE3A70B524}"/>
              </a:ext>
            </a:extLst>
          </p:cNvPr>
          <p:cNvSpPr txBox="1"/>
          <p:nvPr/>
        </p:nvSpPr>
        <p:spPr>
          <a:xfrm>
            <a:off x="9161134" y="2094971"/>
            <a:ext cx="16655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Throughput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E22F8-A3AE-E955-2D96-4BD64CD9B1DC}"/>
              </a:ext>
            </a:extLst>
          </p:cNvPr>
          <p:cNvSpPr txBox="1"/>
          <p:nvPr/>
        </p:nvSpPr>
        <p:spPr>
          <a:xfrm>
            <a:off x="9161134" y="2609231"/>
            <a:ext cx="16655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Delay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25F98-6486-D2F2-01A6-B62325162960}"/>
              </a:ext>
            </a:extLst>
          </p:cNvPr>
          <p:cNvSpPr txBox="1"/>
          <p:nvPr/>
        </p:nvSpPr>
        <p:spPr>
          <a:xfrm>
            <a:off x="9156340" y="3123491"/>
            <a:ext cx="16655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GpuAccel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0B79F-425A-E0E3-596F-DA0B4B4172FC}"/>
              </a:ext>
            </a:extLst>
          </p:cNvPr>
          <p:cNvSpPr txBox="1"/>
          <p:nvPr/>
        </p:nvSpPr>
        <p:spPr>
          <a:xfrm>
            <a:off x="9156340" y="3610160"/>
            <a:ext cx="16655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AccelGain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8CDDA2-F89D-A812-AC11-91FAF1241CE1}"/>
              </a:ext>
            </a:extLst>
          </p:cNvPr>
          <p:cNvSpPr txBox="1"/>
          <p:nvPr/>
        </p:nvSpPr>
        <p:spPr>
          <a:xfrm>
            <a:off x="9156340" y="4084117"/>
            <a:ext cx="16655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BlockLoss</a:t>
            </a: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C1278C7-3416-7B92-1D0A-3F634263ECD4}"/>
              </a:ext>
            </a:extLst>
          </p:cNvPr>
          <p:cNvSpPr/>
          <p:nvPr/>
        </p:nvSpPr>
        <p:spPr>
          <a:xfrm>
            <a:off x="9955598" y="4598377"/>
            <a:ext cx="76360" cy="763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693EC39-3E76-D7D1-F322-CD68010F90B5}"/>
              </a:ext>
            </a:extLst>
          </p:cNvPr>
          <p:cNvSpPr/>
          <p:nvPr/>
        </p:nvSpPr>
        <p:spPr>
          <a:xfrm>
            <a:off x="9955598" y="4743305"/>
            <a:ext cx="76360" cy="763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96B4672-1930-A847-DB10-78FD22C7F179}"/>
              </a:ext>
            </a:extLst>
          </p:cNvPr>
          <p:cNvSpPr/>
          <p:nvPr/>
        </p:nvSpPr>
        <p:spPr>
          <a:xfrm>
            <a:off x="9955598" y="4888233"/>
            <a:ext cx="76360" cy="763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1BAD1A-F808-880E-C779-1EC23F867E02}"/>
              </a:ext>
            </a:extLst>
          </p:cNvPr>
          <p:cNvSpPr txBox="1"/>
          <p:nvPr/>
        </p:nvSpPr>
        <p:spPr>
          <a:xfrm>
            <a:off x="7060899" y="1725639"/>
            <a:ext cx="1525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Model Type</a:t>
            </a:r>
            <a:endParaRPr lang="ko-KR" altLang="en-US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2DC38-D035-04BE-9E24-8E7430196D66}"/>
              </a:ext>
            </a:extLst>
          </p:cNvPr>
          <p:cNvSpPr txBox="1"/>
          <p:nvPr/>
        </p:nvSpPr>
        <p:spPr>
          <a:xfrm>
            <a:off x="9226227" y="1105422"/>
            <a:ext cx="1525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Graph Code</a:t>
            </a:r>
            <a:endParaRPr lang="ko-KR" alt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8251B5-7799-7579-A6DE-688930CC2D71}"/>
              </a:ext>
            </a:extLst>
          </p:cNvPr>
          <p:cNvSpPr txBox="1"/>
          <p:nvPr/>
        </p:nvSpPr>
        <p:spPr>
          <a:xfrm>
            <a:off x="8586703" y="1580712"/>
            <a:ext cx="461665" cy="2872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/>
              <a:t>Interface</a:t>
            </a:r>
            <a:endParaRPr lang="ko-KR" altLang="en-US"/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10FF04A2-54AD-30D1-385B-A9D205DE4D3A}"/>
              </a:ext>
            </a:extLst>
          </p:cNvPr>
          <p:cNvSpPr/>
          <p:nvPr/>
        </p:nvSpPr>
        <p:spPr>
          <a:xfrm>
            <a:off x="7086535" y="2914740"/>
            <a:ext cx="91123" cy="514260"/>
          </a:xfrm>
          <a:prstGeom prst="leftBrace">
            <a:avLst>
              <a:gd name="adj1" fmla="val 74619"/>
              <a:gd name="adj2" fmla="val 50000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555AEB8-EF34-ED13-BA94-C4F5D9FB8520}"/>
              </a:ext>
            </a:extLst>
          </p:cNvPr>
          <p:cNvCxnSpPr>
            <a:cxnSpLocks/>
          </p:cNvCxnSpPr>
          <p:nvPr/>
        </p:nvCxnSpPr>
        <p:spPr>
          <a:xfrm flipH="1">
            <a:off x="6926706" y="3373501"/>
            <a:ext cx="206892" cy="1128643"/>
          </a:xfrm>
          <a:prstGeom prst="straightConnector1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B0F923A-2422-4630-DD2B-22CEA4C25395}"/>
              </a:ext>
            </a:extLst>
          </p:cNvPr>
          <p:cNvSpPr/>
          <p:nvPr/>
        </p:nvSpPr>
        <p:spPr>
          <a:xfrm>
            <a:off x="6258178" y="4502144"/>
            <a:ext cx="1185503" cy="1241682"/>
          </a:xfrm>
          <a:prstGeom prst="roundRect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densenet201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yolov7-tiny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...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B48BF40-7A16-2A96-EB51-2798D3D99298}"/>
              </a:ext>
            </a:extLst>
          </p:cNvPr>
          <p:cNvCxnSpPr/>
          <p:nvPr/>
        </p:nvCxnSpPr>
        <p:spPr>
          <a:xfrm flipV="1">
            <a:off x="2478078" y="1661070"/>
            <a:ext cx="6108625" cy="1438336"/>
          </a:xfrm>
          <a:prstGeom prst="curved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4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270E2-38A9-F450-A6EB-0BD3D54E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대표 그래프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915867-C07F-7895-4307-A75E5CFD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36F6-D977-4A75-9C7C-4F3D069AF825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52079029-1AC8-F331-610B-77D8DB852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56" y="2211702"/>
            <a:ext cx="5040000" cy="2520000"/>
          </a:xfrm>
          <a:prstGeom prst="rect">
            <a:avLst/>
          </a:prstGeom>
        </p:spPr>
      </p:pic>
      <p:pic>
        <p:nvPicPr>
          <p:cNvPr id="6" name="그림 5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4E0A2C71-8773-A900-44D1-9B5CDBA14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68" y="2211702"/>
            <a:ext cx="5040000" cy="2520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FEBD789-750E-8D5A-A7EF-53F87F23DC07}"/>
              </a:ext>
            </a:extLst>
          </p:cNvPr>
          <p:cNvCxnSpPr>
            <a:cxnSpLocks/>
          </p:cNvCxnSpPr>
          <p:nvPr/>
        </p:nvCxnSpPr>
        <p:spPr>
          <a:xfrm flipV="1">
            <a:off x="6095999" y="1882140"/>
            <a:ext cx="0" cy="4274820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912CB6-7C10-87FF-EB51-4DFB78C375D7}"/>
              </a:ext>
            </a:extLst>
          </p:cNvPr>
          <p:cNvSpPr txBox="1"/>
          <p:nvPr/>
        </p:nvSpPr>
        <p:spPr>
          <a:xfrm>
            <a:off x="2746368" y="5625702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Orin</a:t>
            </a:r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D6ED7-F777-C889-AF6A-6C7D234750FF}"/>
              </a:ext>
            </a:extLst>
          </p:cNvPr>
          <p:cNvSpPr txBox="1"/>
          <p:nvPr/>
        </p:nvSpPr>
        <p:spPr>
          <a:xfrm>
            <a:off x="8725978" y="5625702"/>
            <a:ext cx="77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Nano</a:t>
            </a:r>
            <a:endParaRPr lang="ko-KR" alt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186739-0EE4-35F1-D2DD-A2EDFBF5E4C5}"/>
              </a:ext>
            </a:extLst>
          </p:cNvPr>
          <p:cNvSpPr txBox="1"/>
          <p:nvPr/>
        </p:nvSpPr>
        <p:spPr>
          <a:xfrm>
            <a:off x="4463183" y="1100931"/>
            <a:ext cx="326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/>
              <a:t>Layer Inference Time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90711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68C65-C580-9EF4-8FD1-1079E06F6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3CAB8-8F0A-CBAD-9DF0-B12F5003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대표 그래프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8B9D52-BDA2-B3B5-FB13-3AA6ACCA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36F6-D977-4A75-9C7C-4F3D069AF825}" type="slidenum">
              <a:rPr lang="ko-KR" altLang="en-US" smtClean="0"/>
              <a:pPr/>
              <a:t>7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6950DDD-6B75-DD3C-8255-2A74243894AE}"/>
              </a:ext>
            </a:extLst>
          </p:cNvPr>
          <p:cNvCxnSpPr>
            <a:cxnSpLocks/>
          </p:cNvCxnSpPr>
          <p:nvPr/>
        </p:nvCxnSpPr>
        <p:spPr>
          <a:xfrm flipV="1">
            <a:off x="6095999" y="1882140"/>
            <a:ext cx="0" cy="4274820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D19B69-DA91-466B-096B-709284439F1D}"/>
              </a:ext>
            </a:extLst>
          </p:cNvPr>
          <p:cNvSpPr txBox="1"/>
          <p:nvPr/>
        </p:nvSpPr>
        <p:spPr>
          <a:xfrm>
            <a:off x="2746368" y="5625702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Orin</a:t>
            </a:r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93635-7988-CECB-3385-867529824DB9}"/>
              </a:ext>
            </a:extLst>
          </p:cNvPr>
          <p:cNvSpPr txBox="1"/>
          <p:nvPr/>
        </p:nvSpPr>
        <p:spPr>
          <a:xfrm>
            <a:off x="8725978" y="5625702"/>
            <a:ext cx="77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Nano</a:t>
            </a:r>
            <a:endParaRPr lang="ko-KR" alt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514F9-C398-BF3F-B181-D371AA49CECD}"/>
              </a:ext>
            </a:extLst>
          </p:cNvPr>
          <p:cNvSpPr txBox="1"/>
          <p:nvPr/>
        </p:nvSpPr>
        <p:spPr>
          <a:xfrm>
            <a:off x="4610664" y="1100931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/>
              <a:t>Delay Components</a:t>
            </a:r>
            <a:endParaRPr lang="ko-KR" altLang="en-US" sz="24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A1AA3F-B359-D652-A1E5-07A54399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87" y="2169000"/>
            <a:ext cx="4533890" cy="2520000"/>
          </a:xfrm>
          <a:prstGeom prst="rect">
            <a:avLst/>
          </a:prstGeom>
        </p:spPr>
      </p:pic>
      <p:pic>
        <p:nvPicPr>
          <p:cNvPr id="8" name="그림 7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459A1BEC-C2B9-8535-21BB-5022EC179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67" y="2169000"/>
            <a:ext cx="50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0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B7C3D-6F68-44D6-F5DE-036D25348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F53F-3C63-672A-FF99-D015887B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대표 그래프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674D7-252E-E74A-2AE8-CF7C113F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36F6-D977-4A75-9C7C-4F3D069AF825}" type="slidenum">
              <a:rPr lang="ko-KR" altLang="en-US" smtClean="0"/>
              <a:pPr/>
              <a:t>8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4E40E21-3A40-B6D0-2B5D-7416F931200E}"/>
              </a:ext>
            </a:extLst>
          </p:cNvPr>
          <p:cNvCxnSpPr>
            <a:cxnSpLocks/>
          </p:cNvCxnSpPr>
          <p:nvPr/>
        </p:nvCxnSpPr>
        <p:spPr>
          <a:xfrm flipV="1">
            <a:off x="6095999" y="1882140"/>
            <a:ext cx="0" cy="4274820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2A2D53-7338-48F0-63C1-E0E62FC8CF77}"/>
              </a:ext>
            </a:extLst>
          </p:cNvPr>
          <p:cNvSpPr txBox="1"/>
          <p:nvPr/>
        </p:nvSpPr>
        <p:spPr>
          <a:xfrm>
            <a:off x="2746368" y="5625702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Orin</a:t>
            </a:r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BB1909-0550-36B5-88BF-FC27892876A6}"/>
              </a:ext>
            </a:extLst>
          </p:cNvPr>
          <p:cNvSpPr txBox="1"/>
          <p:nvPr/>
        </p:nvSpPr>
        <p:spPr>
          <a:xfrm>
            <a:off x="8725978" y="5625702"/>
            <a:ext cx="77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Nano</a:t>
            </a:r>
            <a:endParaRPr lang="ko-KR" alt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901429-1C8E-1ECA-2E36-65839D44203B}"/>
              </a:ext>
            </a:extLst>
          </p:cNvPr>
          <p:cNvSpPr txBox="1"/>
          <p:nvPr/>
        </p:nvSpPr>
        <p:spPr>
          <a:xfrm>
            <a:off x="4341297" y="1100931"/>
            <a:ext cx="35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/>
              <a:t>Throughput and Delay</a:t>
            </a:r>
            <a:endParaRPr lang="ko-KR" altLang="en-US" sz="2400" b="1"/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3145D73B-1DF6-8A09-2704-1D5C03B33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48"/>
          <a:stretch/>
        </p:blipFill>
        <p:spPr bwMode="auto">
          <a:xfrm>
            <a:off x="1188826" y="2169000"/>
            <a:ext cx="378389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E3C4039-A0BC-641A-ADF5-7F7F01C0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6458"/>
          <a:stretch/>
        </p:blipFill>
        <p:spPr>
          <a:xfrm>
            <a:off x="7219274" y="2169000"/>
            <a:ext cx="379118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3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AD626-CE55-CF3D-869E-041983407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7F606-8A87-6B28-972B-695F12CA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대표 그래프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DE7A4F-F11E-BC29-D94B-DA08E837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36F6-D977-4A75-9C7C-4F3D069AF825}" type="slidenum">
              <a:rPr lang="ko-KR" altLang="en-US" smtClean="0"/>
              <a:pPr/>
              <a:t>9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8FA107F-7BB9-6672-A744-A81709F3BB67}"/>
              </a:ext>
            </a:extLst>
          </p:cNvPr>
          <p:cNvCxnSpPr>
            <a:cxnSpLocks/>
          </p:cNvCxnSpPr>
          <p:nvPr/>
        </p:nvCxnSpPr>
        <p:spPr>
          <a:xfrm flipV="1">
            <a:off x="6095999" y="1882140"/>
            <a:ext cx="0" cy="4274820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32A1D9-827A-C37B-5E88-7FDC3386123A}"/>
              </a:ext>
            </a:extLst>
          </p:cNvPr>
          <p:cNvSpPr txBox="1"/>
          <p:nvPr/>
        </p:nvSpPr>
        <p:spPr>
          <a:xfrm>
            <a:off x="2746368" y="5625702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Orin</a:t>
            </a:r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459F33-EE2B-BA29-20FD-DDE51D6092B0}"/>
              </a:ext>
            </a:extLst>
          </p:cNvPr>
          <p:cNvSpPr txBox="1"/>
          <p:nvPr/>
        </p:nvSpPr>
        <p:spPr>
          <a:xfrm>
            <a:off x="8725978" y="5625702"/>
            <a:ext cx="77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Nano</a:t>
            </a:r>
            <a:endParaRPr lang="ko-KR" alt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DFC577-EA5B-86FB-8BE5-D6E6AB627066}"/>
              </a:ext>
            </a:extLst>
          </p:cNvPr>
          <p:cNvSpPr txBox="1"/>
          <p:nvPr/>
        </p:nvSpPr>
        <p:spPr>
          <a:xfrm>
            <a:off x="4902415" y="1100931"/>
            <a:ext cx="23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/>
              <a:t>Gains and Loss</a:t>
            </a:r>
            <a:endParaRPr lang="ko-KR" altLang="en-US" sz="2400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9FC7D3-0153-5524-9D50-C0734D62B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6"/>
          <a:stretch/>
        </p:blipFill>
        <p:spPr bwMode="auto">
          <a:xfrm>
            <a:off x="1737677" y="1845251"/>
            <a:ext cx="267890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8CBECA-57C3-4BD2-9FF5-949A1E2B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306"/>
          <a:stretch/>
        </p:blipFill>
        <p:spPr>
          <a:xfrm>
            <a:off x="7752937" y="1845251"/>
            <a:ext cx="272385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3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와이드스크린</PresentationFormat>
  <Paragraphs>187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Tahoma</vt:lpstr>
      <vt:lpstr>Wingdings</vt:lpstr>
      <vt:lpstr>Office 테마</vt:lpstr>
      <vt:lpstr>Weekly Meeting</vt:lpstr>
      <vt:lpstr>RAGE 2025</vt:lpstr>
      <vt:lpstr>체계화</vt:lpstr>
      <vt:lpstr>실험</vt:lpstr>
      <vt:lpstr>그래프</vt:lpstr>
      <vt:lpstr>대표 그래프</vt:lpstr>
      <vt:lpstr>대표 그래프</vt:lpstr>
      <vt:lpstr>대표 그래프</vt:lpstr>
      <vt:lpstr>대표 그래프</vt:lpstr>
      <vt:lpstr>계획</vt:lpstr>
      <vt:lpstr>EOF</vt:lpstr>
      <vt:lpstr>OP-TEE</vt:lpstr>
      <vt:lpstr>OP-TEE reference</vt:lpstr>
      <vt:lpstr>OP-TEE 개요</vt:lpstr>
      <vt:lpstr>1주차 환경 구경</vt:lpstr>
      <vt:lpstr>1주차 간단한 예제</vt:lpstr>
      <vt:lpstr>2주차 TA 구현</vt:lpstr>
      <vt:lpstr>2주차 암∙복호화 구현 </vt:lpstr>
      <vt:lpstr>3주차 실습</vt:lpstr>
      <vt:lpstr>EOF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2023-06-22T09:23:57Z</dcterms:created>
  <dcterms:modified xsi:type="dcterms:W3CDTF">2025-01-12T06:10:15Z</dcterms:modified>
</cp:coreProperties>
</file>