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1" r:id="rId5"/>
    <p:sldId id="263" r:id="rId6"/>
    <p:sldId id="301" r:id="rId7"/>
    <p:sldId id="297" r:id="rId8"/>
    <p:sldId id="289" r:id="rId9"/>
    <p:sldId id="316" r:id="rId10"/>
    <p:sldId id="282" r:id="rId11"/>
    <p:sldId id="317" r:id="rId12"/>
    <p:sldId id="273" r:id="rId13"/>
    <p:sldId id="262" r:id="rId14"/>
  </p:sldIdLst>
  <p:sldSz cx="9144000" cy="5143500" type="screen16x9"/>
  <p:notesSz cx="6858000" cy="9144000"/>
  <p:embeddedFontLst>
    <p:embeddedFont>
      <p:font typeface="Arial Unicode MS" pitchFamily="50" charset="-127"/>
      <p:regular r:id="rId17"/>
    </p:embeddedFont>
    <p:embeddedFont>
      <p:font typeface="배달의민족 한나는 열한살" pitchFamily="50" charset="-127"/>
      <p:regular r:id="rId18"/>
    </p:embeddedFont>
    <p:embeddedFont>
      <p:font typeface="배달의민족 도현" pitchFamily="50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배달의민족 주아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89559" autoAdjust="0"/>
  </p:normalViewPr>
  <p:slideViewPr>
    <p:cSldViewPr>
      <p:cViewPr>
        <p:scale>
          <a:sx n="90" d="100"/>
          <a:sy n="90" d="100"/>
        </p:scale>
        <p:origin x="-2244" y="-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TION:</a:t>
            </a:r>
            <a:r>
              <a:rPr lang="en-US" altLang="ko-KR" baseline="0" dirty="0" smtClean="0"/>
              <a:t> VR</a:t>
            </a:r>
            <a:r>
              <a:rPr lang="ko-KR" altLang="en-US" baseline="0" dirty="0" smtClean="0"/>
              <a:t>인지 치료  </a:t>
            </a:r>
            <a:r>
              <a:rPr lang="ko-KR" altLang="en-US" baseline="0" dirty="0" err="1" smtClean="0"/>
              <a:t>평과도구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훈련도구 </a:t>
            </a:r>
            <a:r>
              <a:rPr lang="en-US" altLang="ko-KR" baseline="0" dirty="0" smtClean="0"/>
              <a:t>41</a:t>
            </a:r>
            <a:r>
              <a:rPr lang="ko-KR" altLang="en-US" baseline="0" dirty="0" smtClean="0"/>
              <a:t>개 총 </a:t>
            </a:r>
            <a:r>
              <a:rPr lang="en-US" altLang="ko-KR" baseline="0" dirty="0" smtClean="0"/>
              <a:t>53</a:t>
            </a:r>
            <a:r>
              <a:rPr lang="ko-KR" altLang="en-US" baseline="0" dirty="0" smtClean="0"/>
              <a:t>종의 인지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일상생활 활동 능력 </a:t>
            </a:r>
            <a:r>
              <a:rPr lang="ko-KR" altLang="en-US" baseline="0" dirty="0" err="1" smtClean="0"/>
              <a:t>시지각</a:t>
            </a:r>
            <a:r>
              <a:rPr lang="ko-KR" altLang="en-US" baseline="0" dirty="0" smtClean="0"/>
              <a:t> 평가도구 구성 일반노인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만성기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뇌졸증</a:t>
            </a:r>
            <a:r>
              <a:rPr lang="ko-KR" altLang="en-US" baseline="0" dirty="0" smtClean="0"/>
              <a:t> 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치매 환자 대상 </a:t>
            </a:r>
            <a:r>
              <a:rPr lang="ko-KR" altLang="en-US" baseline="0" dirty="0" err="1" smtClean="0"/>
              <a:t>사용성</a:t>
            </a:r>
            <a:r>
              <a:rPr lang="ko-KR" altLang="en-US" baseline="0" dirty="0" smtClean="0"/>
              <a:t> 평가 검증 완료 결과 기억과 주의를 </a:t>
            </a:r>
            <a:r>
              <a:rPr lang="ko-KR" altLang="en-US" baseline="0" dirty="0" err="1" smtClean="0"/>
              <a:t>초함한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가지 치료연구에 긍정적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2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7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=""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=""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=""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=""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003798"/>
            <a:ext cx="9144000" cy="928485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ko-KR" altLang="en-US" sz="3800" b="1" dirty="0" err="1" smtClean="0">
                <a:latin typeface="배달의민족 도현" pitchFamily="50" charset="-127"/>
                <a:ea typeface="배달의민족 도현" pitchFamily="50" charset="-127"/>
              </a:rPr>
              <a:t>모바일</a:t>
            </a:r>
            <a:r>
              <a:rPr lang="ko-KR" altLang="en-US" sz="3800" b="1" dirty="0" smtClean="0">
                <a:latin typeface="배달의민족 도현" pitchFamily="50" charset="-127"/>
                <a:ea typeface="배달의민족 도현" pitchFamily="50" charset="-127"/>
              </a:rPr>
              <a:t> 융합 </a:t>
            </a:r>
            <a:r>
              <a:rPr lang="en-US" altLang="ko-KR" sz="3800" b="1" dirty="0" smtClean="0">
                <a:latin typeface="배달의민족 도현" pitchFamily="50" charset="-127"/>
                <a:ea typeface="배달의민족 도현" pitchFamily="50" charset="-127"/>
              </a:rPr>
              <a:t>&lt;</a:t>
            </a:r>
            <a:r>
              <a:rPr lang="ko-KR" altLang="en-US" sz="3800" b="1" dirty="0" smtClean="0">
                <a:latin typeface="배달의민족 도현" pitchFamily="50" charset="-127"/>
                <a:ea typeface="배달의민족 도현" pitchFamily="50" charset="-127"/>
              </a:rPr>
              <a:t>의료</a:t>
            </a:r>
            <a:r>
              <a:rPr lang="en-US" altLang="ko-KR" sz="3800" b="1" dirty="0" smtClean="0">
                <a:latin typeface="배달의민족 도현" pitchFamily="50" charset="-127"/>
                <a:ea typeface="배달의민족 도현" pitchFamily="50" charset="-127"/>
              </a:rPr>
              <a:t>&gt;</a:t>
            </a:r>
          </a:p>
          <a:p>
            <a:endParaRPr lang="en-US" altLang="ko-KR" sz="3800" b="1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437195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김윤지 김진형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임진현 정승욱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7704" y="51470"/>
            <a:ext cx="6912768" cy="576064"/>
          </a:xfrm>
        </p:spPr>
        <p:txBody>
          <a:bodyPr/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AR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스누젤렌의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solidFill>
                  <a:srgbClr val="FD2906"/>
                </a:solidFill>
                <a:latin typeface="배달의민족 도현" pitchFamily="50" charset="-127"/>
                <a:ea typeface="배달의민족 도현" pitchFamily="50" charset="-127"/>
              </a:rPr>
              <a:t>장</a:t>
            </a:r>
            <a:r>
              <a:rPr lang="ko-KR" altLang="en-US" dirty="0">
                <a:solidFill>
                  <a:srgbClr val="FD2906"/>
                </a:solidFill>
                <a:latin typeface="배달의민족 도현" pitchFamily="50" charset="-127"/>
                <a:ea typeface="배달의민족 도현" pitchFamily="50" charset="-127"/>
              </a:rPr>
              <a:t>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21010" y="1707654"/>
            <a:ext cx="28994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새로운 프로그램을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만들어 내기에 부담이 없을 것으로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예상되어 설치와 관리에 용이할 것이다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.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21010" y="1164689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AR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스누젤렌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1010" y="2752641"/>
            <a:ext cx="28994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AR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을 이용하여 제약을 줄일 수 있을 것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.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51720" y="1194886"/>
            <a:ext cx="2748842" cy="2817024"/>
            <a:chOff x="2145508" y="771550"/>
            <a:chExt cx="2748842" cy="2817024"/>
          </a:xfrm>
        </p:grpSpPr>
        <p:sp>
          <p:nvSpPr>
            <p:cNvPr id="20" name="TextBox 19"/>
            <p:cNvSpPr txBox="1"/>
            <p:nvPr/>
          </p:nvSpPr>
          <p:spPr>
            <a:xfrm>
              <a:off x="2158046" y="1347614"/>
              <a:ext cx="273630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사용하는 기기와 소도구가 전부 수입되고 있기 때문에 고장에 대한 수리 등 기기의 </a:t>
              </a:r>
              <a:r>
                <a:rPr lang="ko-KR" altLang="en-US" sz="1500" dirty="0" smtClean="0">
                  <a:solidFill>
                    <a:srgbClr val="FD2906"/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설치와 관리에 어려움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. 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179540" y="771550"/>
              <a:ext cx="17443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기존 </a:t>
              </a:r>
              <a:r>
                <a:rPr lang="ko-KR" altLang="en-US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스누젤렌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5508" y="2283718"/>
              <a:ext cx="2736304" cy="55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스누젤렌실을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 이용하는 </a:t>
              </a:r>
              <a:r>
                <a:rPr lang="ko-KR" altLang="en-US" sz="1500" dirty="0" smtClean="0">
                  <a:solidFill>
                    <a:srgbClr val="FD2906"/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공간</a:t>
              </a:r>
              <a:r>
                <a:rPr lang="en-US" altLang="ko-KR" sz="1500" dirty="0" smtClean="0">
                  <a:solidFill>
                    <a:srgbClr val="FD2906"/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, </a:t>
              </a:r>
              <a:r>
                <a:rPr lang="ko-KR" altLang="en-US" sz="1500" dirty="0" smtClean="0">
                  <a:solidFill>
                    <a:srgbClr val="FD2906"/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시간적 제약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이 있음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  <a:cs typeface="Arial" pitchFamily="34" charset="0"/>
                </a:rPr>
                <a:t>.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5508" y="3003798"/>
              <a:ext cx="273630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지체와 지적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중복</a:t>
              </a:r>
              <a:r>
                <a:rPr lang="ko-KR" altLang="en-US" sz="1600" dirty="0">
                  <a:solidFill>
                    <a:srgbClr val="FD2906"/>
                  </a:solidFill>
                  <a:latin typeface="배달의민족 주아" pitchFamily="18" charset="-127"/>
                  <a:ea typeface="배달의민족 주아" pitchFamily="18" charset="-127"/>
                </a:rPr>
                <a:t>장애가 있는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사람을 위한 치료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921010" y="3468945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치료를 위한 목적뿐 아니라 육체나 정신적으로 지친 </a:t>
            </a:r>
            <a:r>
              <a:rPr lang="ko-KR" altLang="en-US" sz="16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일반인 대상으로도 발전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시킬 수 있음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220072" y="1194886"/>
            <a:ext cx="0" cy="2817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배달의민족 도현" pitchFamily="50" charset="-127"/>
                <a:ea typeface="배달의민족 도현" pitchFamily="50" charset="-127"/>
              </a:rPr>
              <a:t>Q &amp; A</a:t>
            </a:r>
            <a:endParaRPr lang="ko-KR" altLang="en-US" sz="4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목차</a:t>
            </a:r>
            <a:r>
              <a:rPr lang="en-US" sz="3600" dirty="0" smtClean="0"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rPr>
              <a:t>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4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915816" y="1205339"/>
            <a:ext cx="5688632" cy="646331"/>
            <a:chOff x="2915816" y="1444223"/>
            <a:chExt cx="568863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15816" y="1444223"/>
              <a:ext cx="862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01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7904" y="1600313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기업 소개</a:t>
              </a:r>
              <a:endParaRPr lang="en-US" altLang="ko-KR" sz="1900" dirty="0" smtClean="0">
                <a:solidFill>
                  <a:schemeClr val="accent1"/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915816" y="1997427"/>
            <a:ext cx="5688632" cy="646331"/>
            <a:chOff x="2915816" y="2092295"/>
            <a:chExt cx="568863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915816" y="2092295"/>
              <a:ext cx="862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02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2243987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기업 선정 이유</a:t>
              </a:r>
              <a:r>
                <a:rPr lang="en-US" altLang="ko-KR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 </a:t>
              </a:r>
              <a:endPara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915816" y="2789515"/>
            <a:ext cx="5688632" cy="646331"/>
            <a:chOff x="2915816" y="2092295"/>
            <a:chExt cx="5688632" cy="646331"/>
          </a:xfrm>
        </p:grpSpPr>
        <p:sp>
          <p:nvSpPr>
            <p:cNvPr id="36" name="TextBox 35"/>
            <p:cNvSpPr txBox="1"/>
            <p:nvPr/>
          </p:nvSpPr>
          <p:spPr>
            <a:xfrm>
              <a:off x="2915816" y="2092295"/>
              <a:ext cx="862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03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07904" y="2243987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제안 아이디어</a:t>
              </a:r>
              <a:endPara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915816" y="3653611"/>
            <a:ext cx="5688632" cy="646331"/>
            <a:chOff x="2915816" y="2092295"/>
            <a:chExt cx="5688632" cy="646331"/>
          </a:xfrm>
        </p:grpSpPr>
        <p:sp>
          <p:nvSpPr>
            <p:cNvPr id="39" name="TextBox 38"/>
            <p:cNvSpPr txBox="1"/>
            <p:nvPr/>
          </p:nvSpPr>
          <p:spPr>
            <a:xfrm>
              <a:off x="2915816" y="2092295"/>
              <a:ext cx="862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04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07904" y="2243987"/>
              <a:ext cx="48965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itchFamily="50" charset="-127"/>
                  <a:ea typeface="배달의민족 한나는 열한살" pitchFamily="50" charset="-127"/>
                  <a:cs typeface="Arial" pitchFamily="34" charset="0"/>
                </a:rPr>
                <a:t>Q &amp; A</a:t>
              </a:r>
              <a:endPara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1.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기업소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개</a:t>
            </a:r>
            <a:endParaRPr lang="ko-KR" altLang="en-US" dirty="0">
              <a:solidFill>
                <a:srgbClr val="FF0000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59632" y="729734"/>
            <a:ext cx="7272808" cy="4002255"/>
            <a:chOff x="1475656" y="817270"/>
            <a:chExt cx="7056784" cy="391472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129388" y="817270"/>
              <a:ext cx="640305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23728" y="855752"/>
            <a:ext cx="583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“IT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하나된 휴머니즘을 실현시키는 기업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”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이란 경영이념을 가진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IT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전문 기업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1907704" y="123478"/>
            <a:ext cx="5401423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기업소개 </a:t>
            </a:r>
            <a:r>
              <a:rPr lang="ko-KR" altLang="en-US" dirty="0" err="1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휴먼아이티솔루션</a:t>
            </a:r>
            <a:r>
              <a:rPr lang="ko-KR" altLang="en-US" dirty="0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lang="ko-KR" altLang="en-US" dirty="0">
              <a:solidFill>
                <a:srgbClr val="FD2906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5703" y="1708815"/>
            <a:ext cx="15792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VR/AR</a:t>
            </a:r>
            <a:r>
              <a:rPr lang="ko-KR" altLang="en-US" sz="2200" b="1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제품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</a:t>
            </a:r>
            <a:endParaRPr lang="ko-KR" altLang="en-US" sz="2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23728" y="2141443"/>
            <a:ext cx="583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모션센서를 이용하여 </a:t>
            </a:r>
            <a:r>
              <a:rPr lang="ko-KR" altLang="en-US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가상현실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을 통한 </a:t>
            </a:r>
            <a:r>
              <a:rPr lang="ko-KR" altLang="en-US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치매 예방</a:t>
            </a:r>
            <a:r>
              <a:rPr lang="en-US" altLang="ko-KR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인지 장애 예방과 재활운동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을 한번에 할 수 있는 시스템인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TION(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티온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4341" y="2787774"/>
            <a:ext cx="583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근처의 가장 가까운 곳의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무인민원발급기의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위치정보를 </a:t>
            </a:r>
            <a:r>
              <a:rPr lang="en-US" altLang="ko-KR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360</a:t>
            </a:r>
            <a:r>
              <a:rPr lang="ko-KR" altLang="en-US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도 </a:t>
            </a:r>
            <a:r>
              <a:rPr lang="en-US" altLang="ko-KR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VR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을 통해 제공하는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무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인민원발급기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APP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4341" y="3500303"/>
            <a:ext cx="5834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증강현실을 이용해 </a:t>
            </a:r>
            <a:r>
              <a:rPr lang="en-US" altLang="ko-KR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e-book</a:t>
            </a:r>
            <a:r>
              <a:rPr lang="ko-KR" altLang="en-US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동화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로</a:t>
            </a:r>
            <a:r>
              <a:rPr lang="ko-KR" altLang="en-US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어린이들이 갯벌에 대한 동화를 통해 다양한 생물들을 만나 정보를 얻으며 미션을 해결하여 갯벌에 대해 쉽게 공부할 수 있는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라나의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갯벌여행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4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2.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기업선정이유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3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기업선정이유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7703" y="1203598"/>
            <a:ext cx="5944630" cy="309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dirty="0" err="1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휴먼아이티솔루션</a:t>
            </a:r>
            <a:r>
              <a:rPr lang="ko-KR" alt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은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 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IT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와 사람이 서로 공존하여 비젼을 실현시키면서 공익기여를 위해 노력하고 있다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.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따라서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제안 아이디어에 대한 이해도가 다른 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IT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기업보다 높을 것이다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. 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itchFamily="34" charset="0"/>
              </a:rPr>
              <a:t>아이디어의 대상이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지체와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지적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중복장애가 있는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사람이라는 점을 앞선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Tion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을 출시하며 축적된 역량을 기반으로 제품을 만드는데 용이할 것으로 보인다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 descr="C:\Users\Windows 10\Desktop\휴먼아이티솔루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8211"/>
            <a:ext cx="2232248" cy="10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제안 아이디어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8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AR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을 이용한 </a:t>
            </a:r>
            <a:r>
              <a:rPr lang="ko-KR" altLang="en-US" dirty="0" err="1" smtClean="0">
                <a:solidFill>
                  <a:srgbClr val="FD290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스누젤렌</a:t>
            </a:r>
            <a:endParaRPr lang="ko-KR" altLang="en-US" dirty="0">
              <a:solidFill>
                <a:srgbClr val="FD2906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1385357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스누젤렌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제작된 방에서 다양한 빛과 소리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향기 그리고 음악을 사용해 인간의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지각영역을 자극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자극을 조절하여 제공함으로써 대상이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편안함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을 느끼도록 유도하고자 하는 의도를 가지고 있다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지체와 지적</a:t>
            </a:r>
            <a:r>
              <a:rPr lang="en-US" altLang="ko-KR" sz="2000" dirty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중복장애가 있는 </a:t>
            </a:r>
            <a:r>
              <a:rPr lang="ko-KR" altLang="en-US" sz="20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사람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에게 주로 사용된다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32813560" descr="EMB0000385c2d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7614"/>
            <a:ext cx="4577445" cy="309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83674" y="1347614"/>
            <a:ext cx="6480720" cy="258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한국과학기술기획평가원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(KISTEP)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에 따르면 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AR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은 가상의 물체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정보 등 컴퓨터가 </a:t>
            </a:r>
            <a:r>
              <a:rPr lang="ko-KR" alt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모델링한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것들을 눈앞에 띄워주는 기술로 시야 전체를 영상으로 채우는 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VR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보다 </a:t>
            </a:r>
            <a:r>
              <a:rPr lang="ko-KR" altLang="en-US" sz="22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실생활에 활용할 여지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가 많고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en-US" altLang="ko-KR" sz="22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AR</a:t>
            </a:r>
            <a:r>
              <a:rPr lang="ko-KR" altLang="en-US" sz="22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시장의 성장성이 </a:t>
            </a:r>
            <a:r>
              <a:rPr lang="en-US" altLang="ko-KR" sz="22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VR</a:t>
            </a:r>
            <a:r>
              <a:rPr lang="ko-KR" altLang="en-US" sz="2200" dirty="0" smtClean="0">
                <a:solidFill>
                  <a:srgbClr val="FD2906"/>
                </a:solidFill>
                <a:latin typeface="배달의민족 주아" pitchFamily="18" charset="-127"/>
                <a:ea typeface="배달의민족 주아" pitchFamily="18" charset="-127"/>
              </a:rPr>
              <a:t>보다 훨씬 크기 때문에 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AR</a:t>
            </a: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을 활용하기로 했다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200" dirty="0"/>
          </a:p>
        </p:txBody>
      </p:sp>
      <p:sp>
        <p:nvSpPr>
          <p:cNvPr id="3" name="직사각형 2"/>
          <p:cNvSpPr/>
          <p:nvPr/>
        </p:nvSpPr>
        <p:spPr>
          <a:xfrm>
            <a:off x="1979712" y="208840"/>
            <a:ext cx="5436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3600" dirty="0">
                <a:solidFill>
                  <a:srgbClr val="FD2906"/>
                </a:solidFill>
                <a:latin typeface="배달의민족 도현" pitchFamily="50" charset="-127"/>
                <a:ea typeface="배달의민족 도현" pitchFamily="50" charset="-127"/>
              </a:rPr>
              <a:t>VR</a:t>
            </a:r>
            <a:r>
              <a:rPr lang="ko-KR" altLang="en-US" sz="3600" dirty="0">
                <a:solidFill>
                  <a:srgbClr val="FD2906"/>
                </a:solidFill>
                <a:latin typeface="배달의민족 도현" pitchFamily="50" charset="-127"/>
                <a:ea typeface="배달의민족 도현" pitchFamily="50" charset="-127"/>
              </a:rPr>
              <a:t>대신 </a:t>
            </a:r>
            <a:r>
              <a:rPr lang="en-US" altLang="ko-KR" sz="3600" dirty="0">
                <a:solidFill>
                  <a:srgbClr val="FD2906"/>
                </a:solidFill>
                <a:latin typeface="배달의민족 도현" pitchFamily="50" charset="-127"/>
                <a:ea typeface="배달의민족 도현" pitchFamily="50" charset="-127"/>
              </a:rPr>
              <a:t>AR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을 선택한 이유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375</Words>
  <Application>Microsoft Office PowerPoint</Application>
  <PresentationFormat>화면 슬라이드 쇼(16:9)</PresentationFormat>
  <Paragraphs>41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Arial Unicode MS</vt:lpstr>
      <vt:lpstr>배달의민족 한나는 열한살</vt:lpstr>
      <vt:lpstr>배달의민족 도현</vt:lpstr>
      <vt:lpstr>맑은 고딕</vt:lpstr>
      <vt:lpstr>배달의민족 주아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10</cp:lastModifiedBy>
  <cp:revision>205</cp:revision>
  <dcterms:created xsi:type="dcterms:W3CDTF">2016-12-05T23:26:54Z</dcterms:created>
  <dcterms:modified xsi:type="dcterms:W3CDTF">2018-11-19T07:10:12Z</dcterms:modified>
</cp:coreProperties>
</file>