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embedTrueTypeFonts="1" saveSubsetFonts="1">
  <p:sldMasterIdLst>
    <p:sldMasterId id="2147483739" r:id="rId1"/>
    <p:sldMasterId id="2147483740" r:id="rId2"/>
    <p:sldMasterId id="2147483741" r:id="rId3"/>
  </p:sldMasterIdLst>
  <p:notesMasterIdLst>
    <p:notesMasterId r:id="rId4"/>
  </p:notesMasterIdLst>
  <p:handoutMasterIdLst>
    <p:handoutMasterId r:id="rId5"/>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lastView="sldThumbnailView">
  <p:normalViewPr vertBarState="maximized">
    <p:restoredLeft sz="16807"/>
    <p:restoredTop sz="89639"/>
  </p:normalViewPr>
  <p:slideViewPr>
    <p:cSldViewPr>
      <p:cViewPr>
        <p:scale>
          <a:sx n="90" d="100"/>
          <a:sy n="90" d="100"/>
        </p:scale>
        <p:origin x="-2244" y="-876"/>
      </p:cViewPr>
      <p:guideLst>
        <p:guide orient="horz" pos="1619"/>
        <p:guide pos="2879"/>
      </p:guideLst>
    </p:cSldViewPr>
  </p:slideViewPr>
  <p:notesTextViewPr>
    <p:cViewPr>
      <p:scale>
        <a:sx n="100" d="100"/>
        <a:sy n="100" d="100"/>
      </p:scale>
      <p:origin x="0" y="0"/>
    </p:cViewPr>
  </p:notesTextViewPr>
  <p:notesViewPr>
    <p:cSldViewPr showGuides="1">
      <p:cViewPr varScale="1">
        <p:scale>
          <a:sx n="83" d="100"/>
          <a:sy n="83" d="100"/>
        </p:scale>
        <p:origin x="-3192" y="-72"/>
      </p:cViewPr>
      <p:guideLst>
        <p:guide orient="horz" pos="2879"/>
        <p:guide pos="2159"/>
      </p:guideLst>
    </p:cSldViewPr>
  </p:notes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slideMaster" Target="slideMasters/slideMaster2.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Master" Target="slideMasters/slideMaster3.xml"  /><Relationship Id="rId4" Type="http://schemas.openxmlformats.org/officeDocument/2006/relationships/notesMaster" Target="notesMasters/notesMaster1.xml"  /><Relationship Id="rId5" Type="http://schemas.openxmlformats.org/officeDocument/2006/relationships/handoutMaster" Target="handoutMasters/handout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DCA0D974-0561-4F94-B707-428AB29B216A}" type="datetime1">
              <a:rPr lang="ko-KR" altLang="en-US"/>
              <a:pPr lvl="0">
                <a:defRPr lang="ko-KR" altLang="en-US"/>
              </a:pPr>
              <a:t>2018-12-02</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A6C1FE7E-1921-4EFD-A381-47CA5A5D26F2}"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lang="ko-KR" altLang="en-US"/>
            </a:pPr>
            <a:fld id="{4DC0B810-6FB8-4958-ACEA-EED1FE35CBDF}" type="datetime1">
              <a:rPr lang="ko-KR" altLang="en-US"/>
              <a:pPr lvl="0">
                <a:defRPr lang="ko-KR" altLang="en-US"/>
              </a:pPr>
              <a:t>2018-12-02</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lang="ko-KR" altLang="en-US"/>
            </a:pPr>
            <a:r>
              <a:rPr lang="ko-KR" altLang="en-US"/>
              <a:t>마스터 텍스트 스타일 편집</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lang="ko-KR" altLang="en-US"/>
            </a:pPr>
            <a:fld id="{E92C2A06-9CFC-4017-A78E-791E0662E31D}"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lang="ko-KR" altLang="en-US"/>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E92C2A06-9CFC-4017-A78E-791E0662E31D}" type="slidenum">
              <a:rPr lang="en-US" altLang="en-US"/>
              <a:pPr lvl="0">
                <a:defRPr lang="ko-KR" altLang="en-US"/>
              </a:pPr>
              <a:t>1</a:t>
            </a:fld>
            <a:endParaRPr lang="en-US" altLang="en-US"/>
          </a:p>
        </p:txBody>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lang="ko-KR" altLang="en-US"/>
            </a:pPr>
            <a:r>
              <a:rPr lang="en-US" altLang="ko-KR"/>
              <a:t>TION: VR</a:t>
            </a:r>
            <a:r>
              <a:rPr lang="ko-KR" altLang="en-US"/>
              <a:t>인지 치료  평과도구 </a:t>
            </a:r>
            <a:r>
              <a:rPr lang="en-US" altLang="ko-KR"/>
              <a:t>12</a:t>
            </a:r>
            <a:r>
              <a:rPr lang="ko-KR" altLang="en-US"/>
              <a:t>개</a:t>
            </a:r>
            <a:r>
              <a:rPr lang="en-US" altLang="ko-KR"/>
              <a:t>, </a:t>
            </a:r>
            <a:r>
              <a:rPr lang="ko-KR" altLang="en-US"/>
              <a:t>훈련도구 </a:t>
            </a:r>
            <a:r>
              <a:rPr lang="en-US" altLang="ko-KR"/>
              <a:t>41</a:t>
            </a:r>
            <a:r>
              <a:rPr lang="ko-KR" altLang="en-US"/>
              <a:t>개 총 </a:t>
            </a:r>
            <a:r>
              <a:rPr lang="en-US" altLang="ko-KR"/>
              <a:t>53</a:t>
            </a:r>
            <a:r>
              <a:rPr lang="ko-KR" altLang="en-US"/>
              <a:t>종의 인지</a:t>
            </a:r>
            <a:r>
              <a:rPr lang="en-US" altLang="ko-KR"/>
              <a:t>,</a:t>
            </a:r>
            <a:r>
              <a:rPr lang="ko-KR" altLang="en-US"/>
              <a:t>일상생활 활동 능력 시지각 평가도구 구성 일반노인</a:t>
            </a:r>
            <a:r>
              <a:rPr lang="en-US" altLang="ko-KR"/>
              <a:t>, </a:t>
            </a:r>
            <a:r>
              <a:rPr lang="ko-KR" altLang="en-US"/>
              <a:t>만성기 뇌졸증 환 환자</a:t>
            </a:r>
            <a:r>
              <a:rPr lang="en-US" altLang="ko-KR"/>
              <a:t>, </a:t>
            </a:r>
            <a:r>
              <a:rPr lang="ko-KR" altLang="en-US"/>
              <a:t>치매 환자 대상 사용성 평가 검증 완료 결과 기억과 주의를 초함한 </a:t>
            </a:r>
            <a:r>
              <a:rPr lang="en-US" altLang="ko-KR"/>
              <a:t>5</a:t>
            </a:r>
            <a:r>
              <a:rPr lang="ko-KR" altLang="en-US"/>
              <a:t>가지 치료연구에 긍정적 효과</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E92C2A06-9CFC-4017-A78E-791E0662E31D}" type="slidenum">
              <a:rPr lang="en-US" altLang="en-US"/>
              <a:pPr lvl="0">
                <a:defRPr lang="ko-KR" altLang="en-US"/>
              </a:pPr>
              <a:t>4</a:t>
            </a:fld>
            <a:endParaRPr lang="en-US" altLang="en-US"/>
          </a:p>
        </p:txBody>
      </p:sp>
    </p:spTree>
  </p:cSld>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lang="ko-KR" altLang="en-US"/>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E92C2A06-9CFC-4017-A78E-791E0662E31D}" type="slidenum">
              <a:rPr lang="en-US" altLang="en-US"/>
              <a:pPr lvl="0">
                <a:defRPr lang="ko-KR" altLang="en-US"/>
              </a:pPr>
              <a:t>8</a:t>
            </a:fld>
            <a:endParaRPr lang="en-US"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2.jpeg"  /><Relationship Id="rId3" Type="http://schemas.openxmlformats.org/officeDocument/2006/relationships/image" Target="../media/image3.png"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4.jpeg"  /><Relationship Id="rId3" Type="http://schemas.openxmlformats.org/officeDocument/2006/relationships/image" Target="../media/image7.png"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7.png"  /><Relationship Id="rId3" Type="http://schemas.openxmlformats.org/officeDocument/2006/relationships/image" Target="../media/image3.png"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8.png"  /><Relationship Id="rId3" Type="http://schemas.openxmlformats.org/officeDocument/2006/relationships/image" Target="../media/image3.png"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9.png"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3.png"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3.png"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10.jpe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  /><Relationship Id="rId2" Type="http://schemas.openxmlformats.org/officeDocument/2006/relationships/image" Target="../media/image1.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2.jpeg"  /><Relationship Id="rId3"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4.jpeg"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5.jpeg"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3.png"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6.png"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 Id="rId2" Type="http://schemas.openxmlformats.org/officeDocument/2006/relationships/image" Target="../media/image5.jpeg"  /><Relationship Id="rId3" Type="http://schemas.openxmlformats.org/officeDocument/2006/relationships/image" Target="../media/image3.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3600" b="0" baseline="0">
                <a:solidFill>
                  <a:schemeClr val="tx1">
                    <a:lumMod val="75000"/>
                    <a:lumOff val="25000"/>
                  </a:schemeClr>
                </a:solidFill>
                <a:latin typeface="+mj-lt"/>
                <a:cs typeface="Arial" pitchFamily="34" charset="0"/>
              </a:defRPr>
            </a:lvl1pPr>
          </a:lstStyle>
          <a:p>
            <a:pPr lvl="0"/>
            <a:r>
              <a:rPr lang="en-US" altLang="ko-KR" dirty="0"/>
              <a:t>Your Presentation Name Here</a:t>
            </a:r>
          </a:p>
        </p:txBody>
      </p:sp>
      <p:sp>
        <p:nvSpPr>
          <p:cNvPr id="11" name="Text Placeholder 9"/>
          <p:cNvSpPr>
            <a:spLocks noGrp="1"/>
          </p:cNvSpPr>
          <p:nvPr>
            <p:ph type="body" sz="quarter" idx="11" hasCustomPrompt="1"/>
          </p:nvPr>
        </p:nvSpPr>
        <p:spPr>
          <a:xfrm>
            <a:off x="-148" y="3856846"/>
            <a:ext cx="9144000" cy="432048"/>
          </a:xfrm>
          <a:prstGeom prst="rect">
            <a:avLst/>
          </a:prstGeom>
        </p:spPr>
        <p:txBody>
          <a:bodyPr anchor="ctr"/>
          <a:lstStyle>
            <a:lvl1pPr marL="0" indent="0" algn="ctr">
              <a:buNone/>
              <a:defRPr sz="1400" b="0" baseline="0">
                <a:solidFill>
                  <a:schemeClr val="tx1">
                    <a:lumMod val="75000"/>
                    <a:lumOff val="25000"/>
                  </a:schemeClr>
                </a:solidFill>
                <a:effectLst/>
                <a:latin typeface="+mn-lt"/>
                <a:ea typeface="+mj-ea"/>
                <a:cs typeface="Arial" pitchFamily="34" charset="0"/>
              </a:defRPr>
            </a:lvl1pPr>
          </a:lstStyle>
          <a:p>
            <a:pPr lvl="0"/>
            <a:r>
              <a:rPr lang="en-US" altLang="ko-KR" dirty="0"/>
              <a:t>Insert the title </a:t>
            </a:r>
          </a:p>
          <a:p>
            <a:pPr lvl="0"/>
            <a:r>
              <a:rPr lang="en-US" altLang="ko-KR" dirty="0"/>
              <a:t>of your subtitle Here</a:t>
            </a:r>
          </a:p>
        </p:txBody>
      </p:sp>
      <p:pic>
        <p:nvPicPr>
          <p:cNvPr id="1026"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9832" y="570538"/>
            <a:ext cx="3024336" cy="224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932040"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E:\002-KIMS BUSINESS\007-02-Fullslidesppt-Contents\20161216\Stethoscope as symbol of medicine PowerPoint Templates\main-item-01.png">
            <a:extLst>
              <a:ext uri="{FF2B5EF4-FFF2-40B4-BE49-F238E27FC236}">
                <a16:creationId xmlns="" xmlns:a16="http://schemas.microsoft.com/office/drawing/2014/main" id="{2B3A4CC3-A1A4-42DB-A940-EBD20187FA2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4">
            <a:extLst>
              <a:ext uri="{FF2B5EF4-FFF2-40B4-BE49-F238E27FC236}">
                <a16:creationId xmlns="" xmlns:a16="http://schemas.microsoft.com/office/drawing/2014/main" id="{1A83409A-F47A-4922-AEBE-AE222BBF71BF}"/>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051720" y="0"/>
            <a:ext cx="2286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798" y="1561376"/>
            <a:ext cx="983526" cy="7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1013222"/>
            <a:ext cx="2016224" cy="149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000" y="3867894"/>
            <a:ext cx="1265664" cy="93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  /><Relationship Id="rId10" Type="http://schemas.openxmlformats.org/officeDocument/2006/relationships/slideLayout" Target="../slideLayouts/slideLayout12.xml"  /><Relationship Id="rId11" Type="http://schemas.openxmlformats.org/officeDocument/2006/relationships/slideLayout" Target="../slideLayouts/slideLayout13.xml"  /><Relationship Id="rId12" Type="http://schemas.openxmlformats.org/officeDocument/2006/relationships/slideLayout" Target="../slideLayouts/slideLayout14.xml"  /><Relationship Id="rId13" Type="http://schemas.openxmlformats.org/officeDocument/2006/relationships/slideLayout" Target="../slideLayouts/slideLayout15.xml"  /><Relationship Id="rId14" Type="http://schemas.openxmlformats.org/officeDocument/2006/relationships/slideLayout" Target="../slideLayouts/slideLayout16.xml"  /><Relationship Id="rId15" Type="http://schemas.openxmlformats.org/officeDocument/2006/relationships/slideLayout" Target="../slideLayouts/slideLayout17.xml"  /><Relationship Id="rId16" Type="http://schemas.openxmlformats.org/officeDocument/2006/relationships/slideLayout" Target="../slideLayouts/slideLayout18.xml"  /><Relationship Id="rId17" Type="http://schemas.openxmlformats.org/officeDocument/2006/relationships/slideLayout" Target="../slideLayouts/slideLayout19.xml"  /><Relationship Id="rId18" Type="http://schemas.openxmlformats.org/officeDocument/2006/relationships/slideLayout" Target="../slideLayouts/slideLayout20.xml"  /><Relationship Id="rId19" Type="http://schemas.openxmlformats.org/officeDocument/2006/relationships/theme" Target="../theme/theme2.xml"  /><Relationship Id="rId2" Type="http://schemas.openxmlformats.org/officeDocument/2006/relationships/slideLayout" Target="../slideLayouts/slideLayout4.xml"  /><Relationship Id="rId3" Type="http://schemas.openxmlformats.org/officeDocument/2006/relationships/slideLayout" Target="../slideLayouts/slideLayout5.xml"  /><Relationship Id="rId4" Type="http://schemas.openxmlformats.org/officeDocument/2006/relationships/slideLayout" Target="../slideLayouts/slideLayout6.xml"  /><Relationship Id="rId5" Type="http://schemas.openxmlformats.org/officeDocument/2006/relationships/slideLayout" Target="../slideLayouts/slideLayout7.xml"  /><Relationship Id="rId6" Type="http://schemas.openxmlformats.org/officeDocument/2006/relationships/slideLayout" Target="../slideLayouts/slideLayout8.xml"  /><Relationship Id="rId7" Type="http://schemas.openxmlformats.org/officeDocument/2006/relationships/slideLayout" Target="../slideLayouts/slideLayout9.xml"  /><Relationship Id="rId8" Type="http://schemas.openxmlformats.org/officeDocument/2006/relationships/slideLayout" Target="../slideLayouts/slideLayout10.xml"  /><Relationship Id="rId9" Type="http://schemas.openxmlformats.org/officeDocument/2006/relationships/slideLayout" Target="../slideLayouts/slideLayout11.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  /><Relationship Id="rId2"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17.xml"  /><Relationship Id="rId3" Type="http://schemas.openxmlformats.org/officeDocument/2006/relationships/image" Target="../media/image13.jpeg"  /><Relationship Id="rId4"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003798"/>
            <a:ext cx="9144000" cy="928485"/>
          </a:xfrm>
        </p:spPr>
        <p:txBody>
          <a:bodyPr/>
          <a:lstStyle/>
          <a:p>
            <a:pPr>
              <a:lnSpc>
                <a:spcPct val="300000"/>
              </a:lnSpc>
            </a:pPr>
            <a:r>
              <a:rPr lang="ko-KR" altLang="en-US" sz="3800" b="1" dirty="0" err="1" smtClean="0">
                <a:latin typeface="배달의민족 도현" pitchFamily="50" charset="-127"/>
                <a:ea typeface="배달의민족 도현" pitchFamily="50" charset="-127"/>
              </a:rPr>
              <a:t>모바일</a:t>
            </a:r>
            <a:r>
              <a:rPr lang="ko-KR" altLang="en-US" sz="3800" b="1" dirty="0" smtClean="0">
                <a:latin typeface="배달의민족 도현" pitchFamily="50" charset="-127"/>
                <a:ea typeface="배달의민족 도현" pitchFamily="50" charset="-127"/>
              </a:rPr>
              <a:t> 융합 </a:t>
            </a:r>
            <a:r>
              <a:rPr lang="en-US" altLang="ko-KR" sz="3800" b="1" dirty="0" smtClean="0">
                <a:latin typeface="배달의민족 도현" pitchFamily="50" charset="-127"/>
                <a:ea typeface="배달의민족 도현" pitchFamily="50" charset="-127"/>
              </a:rPr>
              <a:t>&lt;</a:t>
            </a:r>
            <a:r>
              <a:rPr lang="ko-KR" altLang="en-US" sz="3800" b="1" dirty="0" smtClean="0">
                <a:latin typeface="배달의민족 도현" pitchFamily="50" charset="-127"/>
                <a:ea typeface="배달의민족 도현" pitchFamily="50" charset="-127"/>
              </a:rPr>
              <a:t>의료</a:t>
            </a:r>
            <a:r>
              <a:rPr lang="en-US" altLang="ko-KR" sz="3800" b="1" dirty="0" smtClean="0">
                <a:latin typeface="배달의민족 도현" pitchFamily="50" charset="-127"/>
                <a:ea typeface="배달의민족 도현" pitchFamily="50" charset="-127"/>
              </a:rPr>
              <a:t>&gt;</a:t>
            </a:r>
          </a:p>
          <a:p>
            <a:endParaRPr lang="en-US" altLang="ko-KR" sz="3800" b="1" dirty="0">
              <a:latin typeface="배달의민족 도현" pitchFamily="50" charset="-127"/>
              <a:ea typeface="배달의민족 도현" pitchFamily="50" charset="-127"/>
            </a:endParaRPr>
          </a:p>
        </p:txBody>
      </p:sp>
      <p:sp>
        <p:nvSpPr>
          <p:cNvPr id="5" name="TextBox 4"/>
          <p:cNvSpPr txBox="1"/>
          <p:nvPr/>
        </p:nvSpPr>
        <p:spPr>
          <a:xfrm>
            <a:off x="6732240" y="4371950"/>
            <a:ext cx="2232248" cy="646331"/>
          </a:xfrm>
          <a:prstGeom prst="rect">
            <a:avLst/>
          </a:prstGeom>
          <a:noFill/>
        </p:spPr>
        <p:txBody>
          <a:bodyPr wrap="square" rtlCol="0">
            <a:spAutoFit/>
          </a:bodyPr>
          <a:lstStyle/>
          <a:p>
            <a:pPr algn="ctr"/>
            <a:r>
              <a:rPr lang="ko-KR" altLang="en-US"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김윤지 김진형</a:t>
            </a:r>
            <a:endParaRPr lang="en-US" altLang="ko-KR"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a:p>
            <a:pPr algn="ctr"/>
            <a:r>
              <a:rPr lang="ko-KR" altLang="en-US"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임진현 정승욱</a:t>
            </a:r>
            <a:endParaRPr lang="ko-KR" altLang="en-US"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955540" y="980728"/>
            <a:ext cx="6480720" cy="3741767"/>
          </a:xfrm>
          <a:prstGeom prst="rect">
            <a:avLst/>
          </a:prstGeom>
        </p:spPr>
        <p:txBody>
          <a:bodyPr wrap="square">
            <a:spAutoFit/>
          </a:bodyPr>
          <a:lstStyle/>
          <a:p>
            <a:pPr algn="just">
              <a:lnSpc>
                <a:spcPct val="150000"/>
              </a:lnSpc>
              <a:defRPr lang="ko-KR" altLang="en-US"/>
            </a:pPr>
            <a:r>
              <a:rPr lang="ko-KR" altLang="en-US" sz="2000">
                <a:solidFill>
                  <a:schemeClr val="tx1">
                    <a:lumMod val="75000"/>
                    <a:lumOff val="25000"/>
                  </a:schemeClr>
                </a:solidFill>
                <a:latin typeface="배달의민족 주아"/>
                <a:ea typeface="배달의민족 주아"/>
              </a:rPr>
              <a:t>증강현실의 끝판왕인 홀로 렌즈 !</a:t>
            </a:r>
            <a:endParaRPr lang="ko-KR" altLang="en-US" sz="2000">
              <a:solidFill>
                <a:schemeClr val="tx1">
                  <a:lumMod val="75000"/>
                  <a:lumOff val="25000"/>
                </a:schemeClr>
              </a:solidFill>
              <a:latin typeface="배달의민족 주아"/>
              <a:ea typeface="배달의민족 주아"/>
            </a:endParaRPr>
          </a:p>
          <a:p>
            <a:pPr algn="just">
              <a:lnSpc>
                <a:spcPct val="150000"/>
              </a:lnSpc>
              <a:defRPr lang="ko-KR" altLang="en-US"/>
            </a:pPr>
            <a:r>
              <a:rPr lang="ko-KR" altLang="en-US" sz="2000">
                <a:solidFill>
                  <a:schemeClr val="tx1">
                    <a:lumMod val="75000"/>
                    <a:lumOff val="25000"/>
                  </a:schemeClr>
                </a:solidFill>
                <a:latin typeface="배달의민족 주아"/>
                <a:ea typeface="배달의민족 주아"/>
              </a:rPr>
              <a:t>오큘러스 리프트와 갤럭시 기어, 구글 탱고 등의 가상현실 기기들은, 앞이 막혀있고, 스크린을 봐야 하는 가상현실 기기인 반면, 홀로 렌즈의 경우는 투명한 렌즈를 통해서 눈앞의 현실과 가상의 홀로그램을 자연스럽게 결합시켜주는 형태입니다. 또한 </a:t>
            </a:r>
            <a:r>
              <a:rPr lang="en-US" altLang="ko-KR" sz="2000">
                <a:solidFill>
                  <a:schemeClr val="tx1">
                    <a:lumMod val="75000"/>
                    <a:lumOff val="25000"/>
                  </a:schemeClr>
                </a:solidFill>
                <a:latin typeface="배달의민족 주아"/>
                <a:ea typeface="배달의민족 주아"/>
              </a:rPr>
              <a:t>VR</a:t>
            </a:r>
            <a:r>
              <a:rPr lang="ko-KR" altLang="en-US" sz="2000">
                <a:solidFill>
                  <a:schemeClr val="tx1">
                    <a:lumMod val="75000"/>
                    <a:lumOff val="25000"/>
                  </a:schemeClr>
                </a:solidFill>
                <a:latin typeface="배달의민족 주아"/>
                <a:ea typeface="배달의민족 주아"/>
              </a:rPr>
              <a:t>은</a:t>
            </a:r>
            <a:r>
              <a:rPr lang="en-US" altLang="ko-KR" sz="2000">
                <a:solidFill>
                  <a:schemeClr val="tx1">
                    <a:lumMod val="75000"/>
                    <a:lumOff val="25000"/>
                  </a:schemeClr>
                </a:solidFill>
                <a:latin typeface="배달의민족 주아"/>
                <a:ea typeface="배달의민족 주아"/>
              </a:rPr>
              <a:t> </a:t>
            </a:r>
            <a:r>
              <a:rPr lang="ko-KR" altLang="en-US" sz="2000">
                <a:solidFill>
                  <a:schemeClr val="tx1">
                    <a:lumMod val="75000"/>
                    <a:lumOff val="25000"/>
                  </a:schemeClr>
                </a:solidFill>
                <a:latin typeface="배달의민족 주아"/>
                <a:ea typeface="배달의민족 주아"/>
              </a:rPr>
              <a:t>가상현실로서 모든 것을 구현하기 때문에 현실감이 떨어지지만  홀로렌즈는 실제세상에 기반하여 영상을 보여줌으로써 현실감을 높힐 수 있습니다.</a:t>
            </a:r>
            <a:endParaRPr lang="ko-KR" altLang="en-US" sz="2000">
              <a:solidFill>
                <a:schemeClr val="tx1">
                  <a:lumMod val="75000"/>
                  <a:lumOff val="25000"/>
                </a:schemeClr>
              </a:solidFill>
              <a:latin typeface="배달의민족 주아"/>
              <a:ea typeface="배달의민족 주아"/>
            </a:endParaRPr>
          </a:p>
        </p:txBody>
      </p:sp>
      <p:sp>
        <p:nvSpPr>
          <p:cNvPr id="3" name="직사각형 2"/>
          <p:cNvSpPr/>
          <p:nvPr/>
        </p:nvSpPr>
        <p:spPr>
          <a:xfrm>
            <a:off x="1979712" y="208840"/>
            <a:ext cx="6522303" cy="646331"/>
          </a:xfrm>
          <a:prstGeom prst="rect">
            <a:avLst/>
          </a:prstGeom>
        </p:spPr>
        <p:txBody>
          <a:bodyPr wrap="none">
            <a:spAutoFit/>
          </a:bodyPr>
          <a:lstStyle/>
          <a:p>
            <a:pPr algn="just">
              <a:defRPr lang="ko-KR" altLang="en-US"/>
            </a:pPr>
            <a:r>
              <a:rPr lang="en-US" altLang="ko-KR" sz="3600">
                <a:solidFill>
                  <a:srgbClr val="fd2906"/>
                </a:solidFill>
                <a:latin typeface="배달의민족 도현"/>
                <a:ea typeface="배달의민족 도현"/>
              </a:rPr>
              <a:t>VR</a:t>
            </a:r>
            <a:r>
              <a:rPr lang="ko-KR" altLang="en-US" sz="3600">
                <a:solidFill>
                  <a:srgbClr val="fd2906"/>
                </a:solidFill>
                <a:latin typeface="배달의민족 도현"/>
                <a:ea typeface="배달의민족 도현"/>
              </a:rPr>
              <a:t>대신 홀로렌즈</a:t>
            </a:r>
            <a:r>
              <a:rPr lang="ko-KR" altLang="en-US" sz="3600">
                <a:solidFill>
                  <a:schemeClr val="tx1">
                    <a:lumMod val="75000"/>
                    <a:lumOff val="25000"/>
                  </a:schemeClr>
                </a:solidFill>
                <a:latin typeface="배달의민족 도현"/>
                <a:ea typeface="배달의민족 도현"/>
              </a:rPr>
              <a:t>를 선택한 이유</a:t>
            </a:r>
            <a:endParaRPr lang="ko-KR" altLang="en-US" sz="3600">
              <a:solidFill>
                <a:schemeClr val="tx1">
                  <a:lumMod val="75000"/>
                  <a:lumOff val="25000"/>
                </a:schemeClr>
              </a:solidFill>
              <a:latin typeface="배달의민족 도현"/>
              <a:ea typeface="배달의민족 도현"/>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9536" y="188640"/>
            <a:ext cx="6912768" cy="576064"/>
          </a:xfrm>
        </p:spPr>
        <p:txBody>
          <a:bodyPr/>
          <a:lstStyle/>
          <a:p>
            <a:pPr lvl="0">
              <a:defRPr lang="ko-KR" altLang="en-US"/>
            </a:pPr>
            <a:r>
              <a:rPr lang="ko-KR" altLang="en-US" sz="3200">
                <a:latin typeface="배달의민족 도현"/>
                <a:ea typeface="배달의민족 도현"/>
              </a:rPr>
              <a:t>인지 홀로렌즈 재활 프로그램의 </a:t>
            </a:r>
            <a:r>
              <a:rPr lang="ko-KR" altLang="en-US" sz="3200">
                <a:solidFill>
                  <a:srgbClr val="fd2906"/>
                </a:solidFill>
                <a:latin typeface="배달의민족 도현"/>
                <a:ea typeface="배달의민족 도현"/>
              </a:rPr>
              <a:t>단점</a:t>
            </a:r>
            <a:endParaRPr lang="ko-KR" altLang="en-US" sz="3200">
              <a:solidFill>
                <a:srgbClr val="fd2906"/>
              </a:solidFill>
              <a:latin typeface="배달의민족 도현"/>
              <a:ea typeface="배달의민족 도현"/>
            </a:endParaRPr>
          </a:p>
        </p:txBody>
      </p:sp>
      <p:sp>
        <p:nvSpPr>
          <p:cNvPr id="23" name="TextBox 22"/>
          <p:cNvSpPr txBox="1"/>
          <p:nvPr/>
        </p:nvSpPr>
        <p:spPr>
          <a:xfrm>
            <a:off x="5483932" y="1268760"/>
            <a:ext cx="2899462" cy="777210"/>
          </a:xfrm>
          <a:prstGeom prst="rect">
            <a:avLst/>
          </a:prstGeom>
          <a:noFill/>
        </p:spPr>
        <p:txBody>
          <a:bodyPr wrap="square">
            <a:spAutoFit/>
          </a:bodyPr>
          <a:lstStyle/>
          <a:p>
            <a:pPr algn="just">
              <a:defRPr lang="ko-KR" altLang="en-US"/>
            </a:pPr>
            <a:r>
              <a:rPr lang="ko-KR" altLang="en-US" sz="1500">
                <a:solidFill>
                  <a:schemeClr val="tx1">
                    <a:lumMod val="75000"/>
                    <a:lumOff val="25000"/>
                  </a:schemeClr>
                </a:solidFill>
                <a:latin typeface="배달의민족 주아"/>
                <a:ea typeface="배달의민족 주아"/>
                <a:cs typeface="Arial"/>
              </a:rPr>
              <a:t>3. 홀로렌즈의 모든 부품들이 수입이 되고 있기 때문에 </a:t>
            </a:r>
            <a:r>
              <a:rPr lang="en-US" altLang="ko-KR" sz="1500">
                <a:solidFill>
                  <a:schemeClr val="tx1">
                    <a:lumMod val="75000"/>
                    <a:lumOff val="25000"/>
                  </a:schemeClr>
                </a:solidFill>
                <a:latin typeface="배달의민족 주아"/>
                <a:ea typeface="배달의민족 주아"/>
                <a:cs typeface="Arial"/>
              </a:rPr>
              <a:t>A/S</a:t>
            </a:r>
            <a:r>
              <a:rPr lang="ko-KR" altLang="en-US" sz="1500">
                <a:solidFill>
                  <a:schemeClr val="tx1">
                    <a:lumMod val="75000"/>
                    <a:lumOff val="25000"/>
                  </a:schemeClr>
                </a:solidFill>
                <a:latin typeface="배달의민족 주아"/>
                <a:ea typeface="배달의민족 주아"/>
                <a:cs typeface="Arial"/>
              </a:rPr>
              <a:t>같은 유지보수가 어렵다.</a:t>
            </a:r>
            <a:endParaRPr lang="ko-KR" altLang="en-US" sz="1500">
              <a:solidFill>
                <a:schemeClr val="tx1">
                  <a:lumMod val="75000"/>
                  <a:lumOff val="25000"/>
                </a:schemeClr>
              </a:solidFill>
              <a:latin typeface="배달의민족 주아"/>
              <a:ea typeface="배달의민족 주아"/>
              <a:cs typeface="Arial"/>
            </a:endParaRPr>
          </a:p>
        </p:txBody>
      </p:sp>
      <p:grpSp>
        <p:nvGrpSpPr>
          <p:cNvPr id="3" name="그룹 2"/>
          <p:cNvGrpSpPr/>
          <p:nvPr/>
        </p:nvGrpSpPr>
        <p:grpSpPr>
          <a:xfrm rot="0">
            <a:off x="2039864" y="1160743"/>
            <a:ext cx="2687984" cy="3228376"/>
            <a:chOff x="2158045" y="1347610"/>
            <a:chExt cx="2736304" cy="1883530"/>
          </a:xfrm>
        </p:grpSpPr>
        <p:sp>
          <p:nvSpPr>
            <p:cNvPr id="20" name="TextBox 19"/>
            <p:cNvSpPr txBox="1"/>
            <p:nvPr/>
          </p:nvSpPr>
          <p:spPr>
            <a:xfrm>
              <a:off x="2158046" y="1347610"/>
              <a:ext cx="2736304" cy="983269"/>
            </a:xfrm>
            <a:prstGeom prst="rect">
              <a:avLst/>
            </a:prstGeom>
            <a:noFill/>
          </p:spPr>
          <p:txBody>
            <a:bodyPr wrap="square">
              <a:spAutoFit/>
            </a:bodyPr>
            <a:lstStyle/>
            <a:p>
              <a:pPr algn="just">
                <a:defRPr lang="ko-KR" altLang="en-US"/>
              </a:pPr>
              <a:r>
                <a:rPr lang="ko-KR" altLang="en-US" sz="1500">
                  <a:solidFill>
                    <a:schemeClr val="tx1">
                      <a:lumMod val="75000"/>
                      <a:lumOff val="25000"/>
                    </a:schemeClr>
                  </a:solidFill>
                  <a:latin typeface="배달의민족 주아"/>
                  <a:ea typeface="배달의민족 주아"/>
                  <a:cs typeface="Arial"/>
                </a:rPr>
                <a:t>1. 홀로렌즈가 아직 우리나라에 정식으로 수입되지 않았고, 판매시기도 미정인 상태입니다. 그 이유는 미국, 유럽과 달리 AR 관련 기술자들이 적은 한국은 본사에서 상품성이 없다고 판단했기 때문입니다.</a:t>
              </a:r>
              <a:endParaRPr lang="ko-KR" altLang="en-US" sz="1500">
                <a:solidFill>
                  <a:schemeClr val="tx1">
                    <a:lumMod val="75000"/>
                    <a:lumOff val="25000"/>
                  </a:schemeClr>
                </a:solidFill>
                <a:latin typeface="배달의민족 주아"/>
                <a:ea typeface="배달의민족 주아"/>
                <a:cs typeface="Arial"/>
              </a:endParaRPr>
            </a:p>
          </p:txBody>
        </p:sp>
        <p:sp>
          <p:nvSpPr>
            <p:cNvPr id="18" name="TextBox 17"/>
            <p:cNvSpPr txBox="1"/>
            <p:nvPr/>
          </p:nvSpPr>
          <p:spPr>
            <a:xfrm>
              <a:off x="2158046" y="2510969"/>
              <a:ext cx="2736304" cy="720170"/>
            </a:xfrm>
            <a:prstGeom prst="rect">
              <a:avLst/>
            </a:prstGeom>
            <a:noFill/>
          </p:spPr>
          <p:txBody>
            <a:bodyPr wrap="square">
              <a:spAutoFit/>
            </a:bodyPr>
            <a:lstStyle/>
            <a:p>
              <a:pPr algn="just">
                <a:defRPr lang="ko-KR" altLang="en-US"/>
              </a:pPr>
              <a:r>
                <a:rPr lang="ko-KR" altLang="en-US" sz="1500">
                  <a:solidFill>
                    <a:schemeClr val="tx1">
                      <a:lumMod val="75000"/>
                      <a:lumOff val="25000"/>
                    </a:schemeClr>
                  </a:solidFill>
                  <a:latin typeface="배달의민족 주아"/>
                  <a:ea typeface="배달의민족 주아"/>
                  <a:cs typeface="Arial"/>
                </a:rPr>
                <a:t>2. 홀로렌즈가  미국 및 캐나다 내에서만 신청을 통해서 구매가 가능하며 가격은 개발자용 3000달러, 소비자용 5000달러에 판매가 되고 있다.</a:t>
              </a:r>
              <a:endParaRPr lang="ko-KR" altLang="en-US" sz="1500">
                <a:solidFill>
                  <a:schemeClr val="tx1">
                    <a:lumMod val="75000"/>
                    <a:lumOff val="25000"/>
                  </a:schemeClr>
                </a:solidFill>
                <a:latin typeface="배달의민족 주아"/>
                <a:ea typeface="배달의민족 주아"/>
                <a:cs typeface="Arial"/>
              </a:endParaRPr>
            </a:p>
          </p:txBody>
        </p:sp>
      </p:grpSp>
      <p:sp>
        <p:nvSpPr>
          <p:cNvPr id="22" name="TextBox 21"/>
          <p:cNvSpPr txBox="1"/>
          <p:nvPr/>
        </p:nvSpPr>
        <p:spPr>
          <a:xfrm>
            <a:off x="5519936" y="2204864"/>
            <a:ext cx="3420380" cy="2165206"/>
          </a:xfrm>
          <a:prstGeom prst="rect">
            <a:avLst/>
          </a:prstGeom>
          <a:noFill/>
        </p:spPr>
        <p:txBody>
          <a:bodyPr wrap="square">
            <a:spAutoFit/>
          </a:bodyPr>
          <a:lstStyle/>
          <a:p>
            <a:pPr algn="just">
              <a:defRPr lang="ko-KR" altLang="en-US"/>
            </a:pPr>
            <a:r>
              <a:rPr lang="en-US" altLang="ko-KR" sz="3600">
                <a:solidFill>
                  <a:schemeClr val="accent1"/>
                </a:solidFill>
                <a:latin typeface="배달의민족 주아"/>
                <a:ea typeface="배달의민족 주아"/>
              </a:rPr>
              <a:t>BUT </a:t>
            </a:r>
            <a:r>
              <a:rPr lang="en-US" altLang="ko-KR" sz="2000">
                <a:solidFill>
                  <a:schemeClr val="tx1"/>
                </a:solidFill>
                <a:latin typeface="배달의민족 주아"/>
                <a:ea typeface="배달의민족 주아"/>
              </a:rPr>
              <a:t>현실을 그대로 투영해 가상 데이터를 3D로 씌어버리는 방식인 만큼 상당히 직관적이라는 점은 상당히 매력적인 부분</a:t>
            </a:r>
            <a:r>
              <a:rPr lang="ko-KR" altLang="en-US" sz="2000">
                <a:solidFill>
                  <a:schemeClr val="tx1"/>
                </a:solidFill>
                <a:latin typeface="배달의민족 주아"/>
                <a:ea typeface="배달의민족 주아"/>
              </a:rPr>
              <a:t>이며 발전 가능성이 높다.</a:t>
            </a:r>
            <a:endParaRPr lang="ko-KR" altLang="en-US" sz="2000">
              <a:solidFill>
                <a:schemeClr val="tx1"/>
              </a:solidFill>
              <a:latin typeface="배달의민족 주아"/>
              <a:ea typeface="배달의민족 주아"/>
            </a:endParaRPr>
          </a:p>
        </p:txBody>
      </p:sp>
      <p:cxnSp>
        <p:nvCxnSpPr>
          <p:cNvPr id="8" name="직선 연결선 7"/>
          <p:cNvCxnSpPr/>
          <p:nvPr/>
        </p:nvCxnSpPr>
        <p:spPr>
          <a:xfrm rot="16200000" flipH="1">
            <a:off x="3391344" y="2632556"/>
            <a:ext cx="3393088"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4000" dirty="0" smtClean="0">
                <a:latin typeface="배달의민족 도현" pitchFamily="50" charset="-127"/>
                <a:ea typeface="배달의민족 도현" pitchFamily="50" charset="-127"/>
              </a:rPr>
              <a:t>Q &amp; A</a:t>
            </a:r>
            <a:endParaRPr lang="ko-KR" altLang="en-US" sz="4000" dirty="0">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1458571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581814"/>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600" dirty="0" smtClean="0">
                <a:solidFill>
                  <a:schemeClr val="accent1"/>
                </a:solidFill>
                <a:latin typeface="배달의민족 한나는 열한살" pitchFamily="50" charset="-127"/>
                <a:ea typeface="배달의민족 한나는 열한살" pitchFamily="50" charset="-127"/>
                <a:cs typeface="Arial" pitchFamily="34" charset="0"/>
              </a:rPr>
              <a:t>목차</a:t>
            </a:r>
            <a:r>
              <a:rPr lang="en-US" sz="3600" dirty="0" smtClean="0">
                <a:latin typeface="배달의민족 한나는 열한살" pitchFamily="50" charset="-127"/>
                <a:ea typeface="배달의민족 한나는 열한살" pitchFamily="50" charset="-127"/>
                <a:cs typeface="Arial" pitchFamily="34" charset="0"/>
              </a:rPr>
              <a:t> </a:t>
            </a:r>
            <a:endParaRPr lang="en-US"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pic>
        <p:nvPicPr>
          <p:cNvPr id="4" name="Picture 2" descr="E:\002-KIMS BUSINESS\007-02-Fullslidesppt-Contents\20161216\Stethoscope as symbol of medicine PowerPoint Templates\main-item-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7494"/>
            <a:ext cx="1816547" cy="134822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1"/>
          <p:cNvSpPr/>
          <p:nvPr/>
        </p:nvSpPr>
        <p:spPr>
          <a:xfrm>
            <a:off x="1943100" y="259080"/>
            <a:ext cx="365760" cy="4610100"/>
          </a:xfrm>
          <a:custGeom>
            <a:avLst/>
            <a:gdLst>
              <a:gd name="connsiteX0" fmla="*/ 0 w 365760"/>
              <a:gd name="connsiteY0" fmla="*/ 0 h 5013960"/>
              <a:gd name="connsiteX1" fmla="*/ 0 w 365760"/>
              <a:gd name="connsiteY1" fmla="*/ 502920 h 5013960"/>
              <a:gd name="connsiteX2" fmla="*/ 365760 w 365760"/>
              <a:gd name="connsiteY2" fmla="*/ 502920 h 5013960"/>
              <a:gd name="connsiteX3" fmla="*/ 365760 w 365760"/>
              <a:gd name="connsiteY3" fmla="*/ 1249680 h 5013960"/>
              <a:gd name="connsiteX4" fmla="*/ 7620 w 365760"/>
              <a:gd name="connsiteY4" fmla="*/ 1249680 h 5013960"/>
              <a:gd name="connsiteX5" fmla="*/ 7620 w 365760"/>
              <a:gd name="connsiteY5" fmla="*/ 5013960 h 5013960"/>
              <a:gd name="connsiteX0" fmla="*/ 0 w 365760"/>
              <a:gd name="connsiteY0" fmla="*/ 0 h 4762500"/>
              <a:gd name="connsiteX1" fmla="*/ 0 w 365760"/>
              <a:gd name="connsiteY1" fmla="*/ 251460 h 4762500"/>
              <a:gd name="connsiteX2" fmla="*/ 365760 w 365760"/>
              <a:gd name="connsiteY2" fmla="*/ 251460 h 4762500"/>
              <a:gd name="connsiteX3" fmla="*/ 365760 w 365760"/>
              <a:gd name="connsiteY3" fmla="*/ 998220 h 4762500"/>
              <a:gd name="connsiteX4" fmla="*/ 7620 w 365760"/>
              <a:gd name="connsiteY4" fmla="*/ 998220 h 4762500"/>
              <a:gd name="connsiteX5" fmla="*/ 7620 w 365760"/>
              <a:gd name="connsiteY5" fmla="*/ 4762500 h 4762500"/>
              <a:gd name="connsiteX0" fmla="*/ 0 w 365760"/>
              <a:gd name="connsiteY0" fmla="*/ 0 h 4610100"/>
              <a:gd name="connsiteX1" fmla="*/ 0 w 365760"/>
              <a:gd name="connsiteY1" fmla="*/ 251460 h 4610100"/>
              <a:gd name="connsiteX2" fmla="*/ 365760 w 365760"/>
              <a:gd name="connsiteY2" fmla="*/ 251460 h 4610100"/>
              <a:gd name="connsiteX3" fmla="*/ 365760 w 365760"/>
              <a:gd name="connsiteY3" fmla="*/ 998220 h 4610100"/>
              <a:gd name="connsiteX4" fmla="*/ 7620 w 365760"/>
              <a:gd name="connsiteY4" fmla="*/ 998220 h 4610100"/>
              <a:gd name="connsiteX5" fmla="*/ 7620 w 365760"/>
              <a:gd name="connsiteY5" fmla="*/ 461010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4610100">
                <a:moveTo>
                  <a:pt x="0" y="0"/>
                </a:moveTo>
                <a:lnTo>
                  <a:pt x="0" y="251460"/>
                </a:lnTo>
                <a:lnTo>
                  <a:pt x="365760" y="251460"/>
                </a:lnTo>
                <a:lnTo>
                  <a:pt x="365760" y="998220"/>
                </a:lnTo>
                <a:lnTo>
                  <a:pt x="7620" y="998220"/>
                </a:lnTo>
                <a:lnTo>
                  <a:pt x="7620" y="4610100"/>
                </a:lnTo>
              </a:path>
            </a:pathLst>
          </a:custGeom>
          <a:ln w="349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5" name="Rectangle 4"/>
          <p:cNvSpPr/>
          <p:nvPr/>
        </p:nvSpPr>
        <p:spPr>
          <a:xfrm>
            <a:off x="2627784" y="244634"/>
            <a:ext cx="6516216"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627784" y="316104"/>
            <a:ext cx="6516216" cy="720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p:cNvGrpSpPr/>
          <p:nvPr/>
        </p:nvGrpSpPr>
        <p:grpSpPr>
          <a:xfrm>
            <a:off x="2915816" y="1205339"/>
            <a:ext cx="5688632" cy="646331"/>
            <a:chOff x="2915816" y="1444223"/>
            <a:chExt cx="5688632" cy="646331"/>
          </a:xfrm>
        </p:grpSpPr>
        <p:sp>
          <p:nvSpPr>
            <p:cNvPr id="7" name="TextBox 6"/>
            <p:cNvSpPr txBox="1"/>
            <p:nvPr/>
          </p:nvSpPr>
          <p:spPr>
            <a:xfrm>
              <a:off x="2915816" y="1444223"/>
              <a:ext cx="862528" cy="646331"/>
            </a:xfrm>
            <a:prstGeom prst="rect">
              <a:avLst/>
            </a:prstGeom>
            <a:noFill/>
          </p:spPr>
          <p:txBody>
            <a:bodyPr wrap="square" rtlCol="0">
              <a:spAutoFit/>
            </a:bodyPr>
            <a:lstStyle/>
            <a:p>
              <a:pPr algn="ctr"/>
              <a:r>
                <a:rPr lang="en-US" altLang="ko-KR"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01</a:t>
              </a:r>
              <a:endParaRPr lang="ko-KR" altLang="en-US"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sp>
          <p:nvSpPr>
            <p:cNvPr id="12" name="TextBox 11"/>
            <p:cNvSpPr txBox="1"/>
            <p:nvPr/>
          </p:nvSpPr>
          <p:spPr>
            <a:xfrm>
              <a:off x="3707904" y="1600313"/>
              <a:ext cx="4896544" cy="384721"/>
            </a:xfrm>
            <a:prstGeom prst="rect">
              <a:avLst/>
            </a:prstGeom>
            <a:noFill/>
          </p:spPr>
          <p:txBody>
            <a:bodyPr wrap="square" rtlCol="0">
              <a:spAutoFit/>
            </a:bodyPr>
            <a:lstStyle/>
            <a:p>
              <a:r>
                <a:rPr lang="ko-KR" altLang="en-US" sz="19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기업 소개</a:t>
              </a:r>
              <a:endParaRPr lang="en-US" altLang="ko-KR" sz="1900" dirty="0" smtClean="0">
                <a:solidFill>
                  <a:schemeClr val="accent1"/>
                </a:solidFill>
                <a:latin typeface="배달의민족 한나는 열한살" pitchFamily="50" charset="-127"/>
                <a:ea typeface="배달의민족 한나는 열한살" pitchFamily="50" charset="-127"/>
                <a:cs typeface="Arial" pitchFamily="34" charset="0"/>
              </a:endParaRPr>
            </a:p>
          </p:txBody>
        </p:sp>
      </p:grpSp>
      <p:grpSp>
        <p:nvGrpSpPr>
          <p:cNvPr id="17" name="그룹 16"/>
          <p:cNvGrpSpPr/>
          <p:nvPr/>
        </p:nvGrpSpPr>
        <p:grpSpPr>
          <a:xfrm>
            <a:off x="2915816" y="1997427"/>
            <a:ext cx="5688632" cy="646331"/>
            <a:chOff x="2915816" y="2092295"/>
            <a:chExt cx="5688632" cy="646331"/>
          </a:xfrm>
        </p:grpSpPr>
        <p:sp>
          <p:nvSpPr>
            <p:cNvPr id="8" name="TextBox 7"/>
            <p:cNvSpPr txBox="1"/>
            <p:nvPr/>
          </p:nvSpPr>
          <p:spPr>
            <a:xfrm>
              <a:off x="2915816" y="2092295"/>
              <a:ext cx="862528" cy="646331"/>
            </a:xfrm>
            <a:prstGeom prst="rect">
              <a:avLst/>
            </a:prstGeom>
            <a:noFill/>
          </p:spPr>
          <p:txBody>
            <a:bodyPr wrap="square" rtlCol="0">
              <a:spAutoFit/>
            </a:bodyPr>
            <a:lstStyle/>
            <a:p>
              <a:pPr algn="ctr"/>
              <a:r>
                <a:rPr lang="en-US" altLang="ko-KR"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02</a:t>
              </a:r>
              <a:endParaRPr lang="ko-KR" altLang="en-US"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sp>
          <p:nvSpPr>
            <p:cNvPr id="13" name="TextBox 12"/>
            <p:cNvSpPr txBox="1"/>
            <p:nvPr/>
          </p:nvSpPr>
          <p:spPr>
            <a:xfrm>
              <a:off x="3707904" y="2243987"/>
              <a:ext cx="4896544" cy="384721"/>
            </a:xfrm>
            <a:prstGeom prst="rect">
              <a:avLst/>
            </a:prstGeom>
            <a:noFill/>
          </p:spPr>
          <p:txBody>
            <a:bodyPr wrap="square" rtlCol="0">
              <a:spAutoFit/>
            </a:bodyPr>
            <a:lstStyle/>
            <a:p>
              <a:r>
                <a:rPr lang="ko-KR" altLang="en-US" sz="19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기업 선정 이유</a:t>
              </a:r>
              <a:r>
                <a:rPr lang="en-US" altLang="ko-KR" sz="19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 </a:t>
              </a:r>
              <a:endParaRPr lang="en-US" altLang="ko-KR" sz="19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grpSp>
      <p:grpSp>
        <p:nvGrpSpPr>
          <p:cNvPr id="35" name="그룹 34"/>
          <p:cNvGrpSpPr/>
          <p:nvPr/>
        </p:nvGrpSpPr>
        <p:grpSpPr>
          <a:xfrm>
            <a:off x="2915816" y="2789515"/>
            <a:ext cx="5688632" cy="646331"/>
            <a:chOff x="2915816" y="2092295"/>
            <a:chExt cx="5688632" cy="646331"/>
          </a:xfrm>
        </p:grpSpPr>
        <p:sp>
          <p:nvSpPr>
            <p:cNvPr id="36" name="TextBox 35"/>
            <p:cNvSpPr txBox="1"/>
            <p:nvPr/>
          </p:nvSpPr>
          <p:spPr>
            <a:xfrm>
              <a:off x="2915816" y="2092295"/>
              <a:ext cx="862528" cy="646331"/>
            </a:xfrm>
            <a:prstGeom prst="rect">
              <a:avLst/>
            </a:prstGeom>
            <a:noFill/>
          </p:spPr>
          <p:txBody>
            <a:bodyPr wrap="square" rtlCol="0">
              <a:spAutoFit/>
            </a:bodyPr>
            <a:lstStyle/>
            <a:p>
              <a:pPr algn="ctr"/>
              <a:r>
                <a:rPr lang="en-US" altLang="ko-KR" sz="36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03</a:t>
              </a:r>
              <a:endParaRPr lang="ko-KR" altLang="en-US"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sp>
          <p:nvSpPr>
            <p:cNvPr id="37" name="TextBox 36"/>
            <p:cNvSpPr txBox="1"/>
            <p:nvPr/>
          </p:nvSpPr>
          <p:spPr>
            <a:xfrm>
              <a:off x="3707904" y="2243987"/>
              <a:ext cx="4896544" cy="384721"/>
            </a:xfrm>
            <a:prstGeom prst="rect">
              <a:avLst/>
            </a:prstGeom>
            <a:noFill/>
          </p:spPr>
          <p:txBody>
            <a:bodyPr wrap="square" rtlCol="0">
              <a:spAutoFit/>
            </a:bodyPr>
            <a:lstStyle/>
            <a:p>
              <a:r>
                <a:rPr lang="ko-KR" altLang="en-US" sz="19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제안 아이디어</a:t>
              </a:r>
              <a:endParaRPr lang="en-US" altLang="ko-KR" sz="19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grpSp>
      <p:grpSp>
        <p:nvGrpSpPr>
          <p:cNvPr id="38" name="그룹 37"/>
          <p:cNvGrpSpPr/>
          <p:nvPr/>
        </p:nvGrpSpPr>
        <p:grpSpPr>
          <a:xfrm>
            <a:off x="2915816" y="3653611"/>
            <a:ext cx="5688632" cy="646331"/>
            <a:chOff x="2915816" y="2092295"/>
            <a:chExt cx="5688632" cy="646331"/>
          </a:xfrm>
        </p:grpSpPr>
        <p:sp>
          <p:nvSpPr>
            <p:cNvPr id="39" name="TextBox 38"/>
            <p:cNvSpPr txBox="1"/>
            <p:nvPr/>
          </p:nvSpPr>
          <p:spPr>
            <a:xfrm>
              <a:off x="2915816" y="2092295"/>
              <a:ext cx="862528" cy="646331"/>
            </a:xfrm>
            <a:prstGeom prst="rect">
              <a:avLst/>
            </a:prstGeom>
            <a:noFill/>
          </p:spPr>
          <p:txBody>
            <a:bodyPr wrap="square" rtlCol="0">
              <a:spAutoFit/>
            </a:bodyPr>
            <a:lstStyle/>
            <a:p>
              <a:pPr algn="ctr"/>
              <a:r>
                <a:rPr lang="en-US" altLang="ko-KR" sz="36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04</a:t>
              </a:r>
              <a:endParaRPr lang="ko-KR" altLang="en-US" sz="36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sp>
          <p:nvSpPr>
            <p:cNvPr id="40" name="TextBox 39"/>
            <p:cNvSpPr txBox="1"/>
            <p:nvPr/>
          </p:nvSpPr>
          <p:spPr>
            <a:xfrm>
              <a:off x="3707904" y="2243987"/>
              <a:ext cx="4896544" cy="384721"/>
            </a:xfrm>
            <a:prstGeom prst="rect">
              <a:avLst/>
            </a:prstGeom>
            <a:noFill/>
          </p:spPr>
          <p:txBody>
            <a:bodyPr wrap="square" rtlCol="0">
              <a:spAutoFit/>
            </a:bodyPr>
            <a:lstStyle/>
            <a:p>
              <a:r>
                <a:rPr lang="en-US" altLang="ko-KR" sz="1900" dirty="0" smtClean="0">
                  <a:solidFill>
                    <a:schemeClr val="tx1">
                      <a:lumMod val="75000"/>
                      <a:lumOff val="25000"/>
                    </a:schemeClr>
                  </a:solidFill>
                  <a:latin typeface="배달의민족 한나는 열한살" pitchFamily="50" charset="-127"/>
                  <a:ea typeface="배달의민족 한나는 열한살" pitchFamily="50" charset="-127"/>
                  <a:cs typeface="Arial" pitchFamily="34" charset="0"/>
                </a:rPr>
                <a:t>Q &amp; A</a:t>
              </a:r>
              <a:endParaRPr lang="en-US" altLang="ko-KR" sz="1900" dirty="0">
                <a:solidFill>
                  <a:schemeClr val="tx1">
                    <a:lumMod val="75000"/>
                    <a:lumOff val="25000"/>
                  </a:schemeClr>
                </a:solidFill>
                <a:latin typeface="배달의민족 한나는 열한살" pitchFamily="50" charset="-127"/>
                <a:ea typeface="배달의민족 한나는 열한살" pitchFamily="50" charset="-127"/>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83718"/>
            <a:ext cx="5436096" cy="576064"/>
          </a:xfrm>
        </p:spPr>
        <p:txBody>
          <a:bodyPr/>
          <a:lstStyle/>
          <a:p>
            <a:r>
              <a:rPr lang="en-US" altLang="ko-KR" dirty="0" smtClean="0">
                <a:solidFill>
                  <a:schemeClr val="accent1"/>
                </a:solidFill>
                <a:latin typeface="배달의민족 도현" pitchFamily="50" charset="-127"/>
                <a:ea typeface="배달의민족 도현" pitchFamily="50" charset="-127"/>
              </a:rPr>
              <a:t>1.</a:t>
            </a:r>
            <a:r>
              <a:rPr lang="en-US" altLang="ko-KR" dirty="0" smtClean="0">
                <a:latin typeface="배달의민족 도현" pitchFamily="50" charset="-127"/>
                <a:ea typeface="배달의민족 도현" pitchFamily="50" charset="-127"/>
              </a:rPr>
              <a:t> </a:t>
            </a:r>
            <a:r>
              <a:rPr lang="ko-KR" altLang="en-US" dirty="0" smtClean="0">
                <a:latin typeface="배달의민족 도현" pitchFamily="50" charset="-127"/>
                <a:ea typeface="배달의민족 도현" pitchFamily="50" charset="-127"/>
              </a:rPr>
              <a:t>기업소</a:t>
            </a:r>
            <a:r>
              <a:rPr lang="ko-KR" altLang="en-US" dirty="0">
                <a:latin typeface="배달의민족 도현" pitchFamily="50" charset="-127"/>
                <a:ea typeface="배달의민족 도현" pitchFamily="50" charset="-127"/>
              </a:rPr>
              <a:t>개</a:t>
            </a:r>
            <a:endParaRPr lang="ko-KR" altLang="en-US" dirty="0">
              <a:solidFill>
                <a:srgbClr val="FF0000"/>
              </a:solidFill>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3191084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259632" y="729734"/>
            <a:ext cx="7272808" cy="4002255"/>
            <a:chOff x="1475656" y="817270"/>
            <a:chExt cx="7056784" cy="3914720"/>
          </a:xfrm>
        </p:grpSpPr>
        <p:cxnSp>
          <p:nvCxnSpPr>
            <p:cNvPr id="3" name="Straight Connector 2"/>
            <p:cNvCxnSpPr/>
            <p:nvPr/>
          </p:nvCxnSpPr>
          <p:spPr>
            <a:xfrm>
              <a:off x="2129388" y="817270"/>
              <a:ext cx="640305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29388" y="8172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057380" y="2283718"/>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1992394" y="2226352"/>
              <a:ext cx="273988" cy="273988"/>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p:cNvSpPr txBox="1"/>
          <p:nvPr/>
        </p:nvSpPr>
        <p:spPr>
          <a:xfrm>
            <a:off x="2123728" y="855752"/>
            <a:ext cx="5834010" cy="830997"/>
          </a:xfrm>
          <a:prstGeom prst="rect">
            <a:avLst/>
          </a:prstGeom>
          <a:noFill/>
        </p:spPr>
        <p:txBody>
          <a:bodyPr wrap="square" rtlCol="0">
            <a:spAutoFit/>
          </a:bodyPr>
          <a:lstStyle/>
          <a:p>
            <a:pPr algn="just"/>
            <a:r>
              <a:rPr lang="en-US" altLang="ko-KR" sz="2400" dirty="0" smtClean="0">
                <a:solidFill>
                  <a:schemeClr val="tx1">
                    <a:lumMod val="75000"/>
                    <a:lumOff val="25000"/>
                  </a:schemeClr>
                </a:solidFill>
                <a:latin typeface="배달의민족 주아" pitchFamily="18" charset="-127"/>
                <a:ea typeface="배달의민족 주아" pitchFamily="18" charset="-127"/>
              </a:rPr>
              <a:t>“IT</a:t>
            </a:r>
            <a:r>
              <a:rPr lang="ko-KR" altLang="en-US" sz="2400" dirty="0" smtClean="0">
                <a:solidFill>
                  <a:schemeClr val="tx1">
                    <a:lumMod val="75000"/>
                    <a:lumOff val="25000"/>
                  </a:schemeClr>
                </a:solidFill>
                <a:latin typeface="배달의민족 주아" pitchFamily="18" charset="-127"/>
                <a:ea typeface="배달의민족 주아" pitchFamily="18" charset="-127"/>
              </a:rPr>
              <a:t>와</a:t>
            </a:r>
            <a:r>
              <a:rPr lang="en-US" altLang="ko-KR" sz="2400" dirty="0">
                <a:solidFill>
                  <a:schemeClr val="tx1">
                    <a:lumMod val="75000"/>
                    <a:lumOff val="25000"/>
                  </a:schemeClr>
                </a:solidFill>
                <a:latin typeface="배달의민족 주아" pitchFamily="18" charset="-127"/>
                <a:ea typeface="배달의민족 주아" pitchFamily="18" charset="-127"/>
              </a:rPr>
              <a:t> </a:t>
            </a:r>
            <a:r>
              <a:rPr lang="ko-KR" altLang="en-US" sz="2400" dirty="0" smtClean="0">
                <a:solidFill>
                  <a:schemeClr val="tx1">
                    <a:lumMod val="75000"/>
                    <a:lumOff val="25000"/>
                  </a:schemeClr>
                </a:solidFill>
                <a:latin typeface="배달의민족 주아" pitchFamily="18" charset="-127"/>
                <a:ea typeface="배달의민족 주아" pitchFamily="18" charset="-127"/>
              </a:rPr>
              <a:t>하나된 휴머니즘을 실현시키는 기업</a:t>
            </a:r>
            <a:r>
              <a:rPr lang="en-US" altLang="ko-KR" sz="2400" dirty="0" smtClean="0">
                <a:solidFill>
                  <a:schemeClr val="tx1">
                    <a:lumMod val="75000"/>
                    <a:lumOff val="25000"/>
                  </a:schemeClr>
                </a:solidFill>
                <a:latin typeface="배달의민족 주아" pitchFamily="18" charset="-127"/>
                <a:ea typeface="배달의민족 주아" pitchFamily="18" charset="-127"/>
              </a:rPr>
              <a:t>”</a:t>
            </a:r>
            <a:r>
              <a:rPr lang="ko-KR" altLang="en-US" sz="2400" dirty="0" smtClean="0">
                <a:solidFill>
                  <a:schemeClr val="tx1">
                    <a:lumMod val="75000"/>
                    <a:lumOff val="25000"/>
                  </a:schemeClr>
                </a:solidFill>
                <a:latin typeface="배달의민족 주아" pitchFamily="18" charset="-127"/>
                <a:ea typeface="배달의민족 주아" pitchFamily="18" charset="-127"/>
              </a:rPr>
              <a:t>이란 경영이념을 가진 </a:t>
            </a:r>
            <a:r>
              <a:rPr lang="en-US" altLang="ko-KR" sz="2400" dirty="0" smtClean="0">
                <a:solidFill>
                  <a:schemeClr val="tx1">
                    <a:lumMod val="75000"/>
                    <a:lumOff val="25000"/>
                  </a:schemeClr>
                </a:solidFill>
                <a:latin typeface="배달의민족 주아" pitchFamily="18" charset="-127"/>
                <a:ea typeface="배달의민족 주아" pitchFamily="18" charset="-127"/>
              </a:rPr>
              <a:t>IT </a:t>
            </a:r>
            <a:r>
              <a:rPr lang="ko-KR" altLang="en-US" sz="2400" dirty="0" smtClean="0">
                <a:solidFill>
                  <a:schemeClr val="tx1">
                    <a:lumMod val="75000"/>
                    <a:lumOff val="25000"/>
                  </a:schemeClr>
                </a:solidFill>
                <a:latin typeface="배달의민족 주아" pitchFamily="18" charset="-127"/>
                <a:ea typeface="배달의민족 주아" pitchFamily="18" charset="-127"/>
              </a:rPr>
              <a:t>전문 기업</a:t>
            </a:r>
            <a:endParaRPr lang="en-US" altLang="ko-KR" sz="2400" dirty="0" smtClean="0">
              <a:solidFill>
                <a:schemeClr val="tx1">
                  <a:lumMod val="75000"/>
                  <a:lumOff val="25000"/>
                </a:schemeClr>
              </a:solidFill>
              <a:latin typeface="배달의민족 주아" pitchFamily="18" charset="-127"/>
              <a:ea typeface="배달의민족 주아" pitchFamily="18" charset="-127"/>
            </a:endParaRPr>
          </a:p>
        </p:txBody>
      </p:sp>
      <p:sp>
        <p:nvSpPr>
          <p:cNvPr id="14" name="Text Placeholder 1"/>
          <p:cNvSpPr txBox="1">
            <a:spLocks/>
          </p:cNvSpPr>
          <p:nvPr/>
        </p:nvSpPr>
        <p:spPr>
          <a:xfrm>
            <a:off x="1907704" y="123478"/>
            <a:ext cx="5401423"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smtClean="0">
                <a:latin typeface="배달의민족 한나는 열한살" pitchFamily="50" charset="-127"/>
                <a:ea typeface="배달의민족 한나는 열한살" pitchFamily="50" charset="-127"/>
              </a:rPr>
              <a:t>기업소개 </a:t>
            </a:r>
            <a:r>
              <a:rPr lang="ko-KR" altLang="en-US" dirty="0" err="1" smtClean="0">
                <a:solidFill>
                  <a:srgbClr val="FD2906"/>
                </a:solidFill>
                <a:latin typeface="배달의민족 한나는 열한살" pitchFamily="50" charset="-127"/>
                <a:ea typeface="배달의민족 한나는 열한살" pitchFamily="50" charset="-127"/>
              </a:rPr>
              <a:t>휴먼아이티솔루션</a:t>
            </a:r>
            <a:r>
              <a:rPr lang="ko-KR" altLang="en-US" dirty="0" smtClean="0">
                <a:solidFill>
                  <a:srgbClr val="FD2906"/>
                </a:solidFill>
                <a:latin typeface="배달의민족 한나는 열한살" pitchFamily="50" charset="-127"/>
                <a:ea typeface="배달의민족 한나는 열한살" pitchFamily="50" charset="-127"/>
              </a:rPr>
              <a:t> </a:t>
            </a:r>
            <a:endParaRPr lang="ko-KR" altLang="en-US" dirty="0">
              <a:solidFill>
                <a:srgbClr val="FD2906"/>
              </a:solidFill>
              <a:latin typeface="배달의민족 한나는 열한살" pitchFamily="50" charset="-127"/>
              <a:ea typeface="배달의민족 한나는 열한살" pitchFamily="50" charset="-127"/>
            </a:endParaRPr>
          </a:p>
        </p:txBody>
      </p:sp>
      <p:sp>
        <p:nvSpPr>
          <p:cNvPr id="7" name="직사각형 6"/>
          <p:cNvSpPr/>
          <p:nvPr/>
        </p:nvSpPr>
        <p:spPr>
          <a:xfrm>
            <a:off x="2145703" y="1708815"/>
            <a:ext cx="1579278" cy="430887"/>
          </a:xfrm>
          <a:prstGeom prst="rect">
            <a:avLst/>
          </a:prstGeom>
        </p:spPr>
        <p:txBody>
          <a:bodyPr wrap="none">
            <a:spAutoFit/>
          </a:bodyPr>
          <a:lstStyle/>
          <a:p>
            <a:r>
              <a:rPr lang="en-US" altLang="ko-KR" sz="2200" b="1" dirty="0">
                <a:solidFill>
                  <a:srgbClr val="FD2906"/>
                </a:solidFill>
                <a:latin typeface="배달의민족 주아" pitchFamily="18" charset="-127"/>
                <a:ea typeface="배달의민족 주아" pitchFamily="18" charset="-127"/>
                <a:cs typeface="Arial" pitchFamily="34" charset="0"/>
              </a:rPr>
              <a:t>VR/AR</a:t>
            </a:r>
            <a:r>
              <a:rPr lang="ko-KR" altLang="en-US" sz="2200" b="1" dirty="0" smtClean="0">
                <a:solidFill>
                  <a:srgbClr val="FD2906"/>
                </a:solidFill>
                <a:latin typeface="배달의민족 주아" pitchFamily="18" charset="-127"/>
                <a:ea typeface="배달의민족 주아" pitchFamily="18" charset="-127"/>
                <a:cs typeface="Arial" pitchFamily="34" charset="0"/>
              </a:rPr>
              <a:t>제품</a:t>
            </a:r>
            <a:r>
              <a:rPr lang="ko-KR" altLang="en-US" sz="2200" b="1" dirty="0" smtClean="0">
                <a:solidFill>
                  <a:schemeClr val="tx1">
                    <a:lumMod val="75000"/>
                    <a:lumOff val="25000"/>
                  </a:schemeClr>
                </a:solidFill>
                <a:latin typeface="배달의민족 주아" pitchFamily="18" charset="-127"/>
                <a:ea typeface="배달의민족 주아" pitchFamily="18" charset="-127"/>
                <a:cs typeface="Arial" pitchFamily="34" charset="0"/>
              </a:rPr>
              <a:t> </a:t>
            </a:r>
            <a:endParaRPr lang="ko-KR" altLang="en-US" sz="2200" b="1" dirty="0"/>
          </a:p>
        </p:txBody>
      </p:sp>
      <p:sp>
        <p:nvSpPr>
          <p:cNvPr id="18" name="TextBox 17"/>
          <p:cNvSpPr txBox="1"/>
          <p:nvPr/>
        </p:nvSpPr>
        <p:spPr>
          <a:xfrm>
            <a:off x="2123728" y="2141443"/>
            <a:ext cx="5834010" cy="646331"/>
          </a:xfrm>
          <a:prstGeom prst="rect">
            <a:avLst/>
          </a:prstGeom>
          <a:noFill/>
        </p:spPr>
        <p:txBody>
          <a:bodyPr wrap="square" rtlCol="0">
            <a:spAutoFit/>
          </a:bodyPr>
          <a:lstStyle/>
          <a:p>
            <a:pPr algn="just"/>
            <a:r>
              <a:rPr lang="ko-KR" altLang="en-US" dirty="0" smtClean="0">
                <a:solidFill>
                  <a:schemeClr val="tx1">
                    <a:lumMod val="75000"/>
                    <a:lumOff val="25000"/>
                  </a:schemeClr>
                </a:solidFill>
                <a:latin typeface="배달의민족 주아" pitchFamily="18" charset="-127"/>
                <a:ea typeface="배달의민족 주아" pitchFamily="18" charset="-127"/>
              </a:rPr>
              <a:t>모션센서를 이용하여 </a:t>
            </a:r>
            <a:r>
              <a:rPr lang="ko-KR" altLang="en-US" dirty="0" smtClean="0">
                <a:solidFill>
                  <a:srgbClr val="FD2906"/>
                </a:solidFill>
                <a:latin typeface="배달의민족 주아" pitchFamily="18" charset="-127"/>
                <a:ea typeface="배달의민족 주아" pitchFamily="18" charset="-127"/>
              </a:rPr>
              <a:t>가상현실</a:t>
            </a:r>
            <a:r>
              <a:rPr lang="ko-KR" altLang="en-US" dirty="0" smtClean="0">
                <a:solidFill>
                  <a:schemeClr val="tx1">
                    <a:lumMod val="75000"/>
                    <a:lumOff val="25000"/>
                  </a:schemeClr>
                </a:solidFill>
                <a:latin typeface="배달의민족 주아" pitchFamily="18" charset="-127"/>
                <a:ea typeface="배달의민족 주아" pitchFamily="18" charset="-127"/>
              </a:rPr>
              <a:t>을 통한 </a:t>
            </a:r>
            <a:r>
              <a:rPr lang="ko-KR" altLang="en-US" dirty="0" smtClean="0">
                <a:solidFill>
                  <a:srgbClr val="FD2906"/>
                </a:solidFill>
                <a:latin typeface="배달의민족 주아" pitchFamily="18" charset="-127"/>
                <a:ea typeface="배달의민족 주아" pitchFamily="18" charset="-127"/>
              </a:rPr>
              <a:t>치매 예방</a:t>
            </a:r>
            <a:r>
              <a:rPr lang="en-US" altLang="ko-KR" dirty="0" smtClean="0">
                <a:solidFill>
                  <a:srgbClr val="FD2906"/>
                </a:solidFill>
                <a:latin typeface="배달의민족 주아" pitchFamily="18" charset="-127"/>
                <a:ea typeface="배달의민족 주아" pitchFamily="18" charset="-127"/>
              </a:rPr>
              <a:t>, </a:t>
            </a:r>
            <a:r>
              <a:rPr lang="ko-KR" altLang="en-US" dirty="0" smtClean="0">
                <a:solidFill>
                  <a:srgbClr val="FD2906"/>
                </a:solidFill>
                <a:latin typeface="배달의민족 주아" pitchFamily="18" charset="-127"/>
                <a:ea typeface="배달의민족 주아" pitchFamily="18" charset="-127"/>
              </a:rPr>
              <a:t>인지 장애 예방과 재활운동</a:t>
            </a:r>
            <a:r>
              <a:rPr lang="ko-KR" altLang="en-US" dirty="0" smtClean="0">
                <a:solidFill>
                  <a:schemeClr val="tx1">
                    <a:lumMod val="75000"/>
                    <a:lumOff val="25000"/>
                  </a:schemeClr>
                </a:solidFill>
                <a:latin typeface="배달의민족 주아" pitchFamily="18" charset="-127"/>
                <a:ea typeface="배달의민족 주아" pitchFamily="18" charset="-127"/>
              </a:rPr>
              <a:t>을 한번에 할 수 있는 시스템인 </a:t>
            </a:r>
            <a:r>
              <a:rPr lang="en-US" altLang="ko-KR" b="1" dirty="0" smtClean="0">
                <a:solidFill>
                  <a:schemeClr val="tx1">
                    <a:lumMod val="75000"/>
                    <a:lumOff val="25000"/>
                  </a:schemeClr>
                </a:solidFill>
                <a:latin typeface="배달의민족 주아" pitchFamily="18" charset="-127"/>
                <a:ea typeface="배달의민족 주아" pitchFamily="18" charset="-127"/>
              </a:rPr>
              <a:t>TION(</a:t>
            </a:r>
            <a:r>
              <a:rPr lang="ko-KR" altLang="en-US" b="1" dirty="0" smtClean="0">
                <a:solidFill>
                  <a:schemeClr val="tx1">
                    <a:lumMod val="75000"/>
                    <a:lumOff val="25000"/>
                  </a:schemeClr>
                </a:solidFill>
                <a:latin typeface="배달의민족 주아" pitchFamily="18" charset="-127"/>
                <a:ea typeface="배달의민족 주아" pitchFamily="18" charset="-127"/>
              </a:rPr>
              <a:t>티온</a:t>
            </a:r>
            <a:r>
              <a:rPr lang="en-US" altLang="ko-KR" b="1" dirty="0" smtClean="0">
                <a:solidFill>
                  <a:schemeClr val="tx1">
                    <a:lumMod val="75000"/>
                    <a:lumOff val="25000"/>
                  </a:schemeClr>
                </a:solidFill>
                <a:latin typeface="배달의민족 주아" pitchFamily="18" charset="-127"/>
                <a:ea typeface="배달의민족 주아" pitchFamily="18" charset="-127"/>
              </a:rPr>
              <a:t>)</a:t>
            </a:r>
          </a:p>
        </p:txBody>
      </p:sp>
      <p:sp>
        <p:nvSpPr>
          <p:cNvPr id="19" name="TextBox 18"/>
          <p:cNvSpPr txBox="1"/>
          <p:nvPr/>
        </p:nvSpPr>
        <p:spPr>
          <a:xfrm>
            <a:off x="2144341" y="2787774"/>
            <a:ext cx="5834010" cy="646331"/>
          </a:xfrm>
          <a:prstGeom prst="rect">
            <a:avLst/>
          </a:prstGeom>
          <a:noFill/>
        </p:spPr>
        <p:txBody>
          <a:bodyPr wrap="square" rtlCol="0">
            <a:spAutoFit/>
          </a:bodyPr>
          <a:lstStyle/>
          <a:p>
            <a:pPr algn="just"/>
            <a:r>
              <a:rPr lang="ko-KR" altLang="en-US" dirty="0" smtClean="0">
                <a:solidFill>
                  <a:schemeClr val="tx1">
                    <a:lumMod val="75000"/>
                    <a:lumOff val="25000"/>
                  </a:schemeClr>
                </a:solidFill>
                <a:latin typeface="배달의민족 주아" pitchFamily="18" charset="-127"/>
                <a:ea typeface="배달의민족 주아" pitchFamily="18" charset="-127"/>
              </a:rPr>
              <a:t>근처의 가장 가까운 곳의 </a:t>
            </a:r>
            <a:r>
              <a:rPr lang="ko-KR" altLang="en-US" dirty="0" err="1" smtClean="0">
                <a:solidFill>
                  <a:schemeClr val="tx1">
                    <a:lumMod val="75000"/>
                    <a:lumOff val="25000"/>
                  </a:schemeClr>
                </a:solidFill>
                <a:latin typeface="배달의민족 주아" pitchFamily="18" charset="-127"/>
                <a:ea typeface="배달의민족 주아" pitchFamily="18" charset="-127"/>
              </a:rPr>
              <a:t>무인민원발급기의</a:t>
            </a:r>
            <a:r>
              <a:rPr lang="ko-KR" altLang="en-US" dirty="0" smtClean="0">
                <a:solidFill>
                  <a:schemeClr val="tx1">
                    <a:lumMod val="75000"/>
                    <a:lumOff val="25000"/>
                  </a:schemeClr>
                </a:solidFill>
                <a:latin typeface="배달의민족 주아" pitchFamily="18" charset="-127"/>
                <a:ea typeface="배달의민족 주아" pitchFamily="18" charset="-127"/>
              </a:rPr>
              <a:t> 위치정보를 </a:t>
            </a:r>
            <a:r>
              <a:rPr lang="en-US" altLang="ko-KR" dirty="0" smtClean="0">
                <a:solidFill>
                  <a:srgbClr val="FD2906"/>
                </a:solidFill>
                <a:latin typeface="배달의민족 주아" pitchFamily="18" charset="-127"/>
                <a:ea typeface="배달의민족 주아" pitchFamily="18" charset="-127"/>
              </a:rPr>
              <a:t>360</a:t>
            </a:r>
            <a:r>
              <a:rPr lang="ko-KR" altLang="en-US" dirty="0" smtClean="0">
                <a:solidFill>
                  <a:srgbClr val="FD2906"/>
                </a:solidFill>
                <a:latin typeface="배달의민족 주아" pitchFamily="18" charset="-127"/>
                <a:ea typeface="배달의민족 주아" pitchFamily="18" charset="-127"/>
              </a:rPr>
              <a:t>도 </a:t>
            </a:r>
            <a:r>
              <a:rPr lang="en-US" altLang="ko-KR" dirty="0" smtClean="0">
                <a:solidFill>
                  <a:srgbClr val="FD2906"/>
                </a:solidFill>
                <a:latin typeface="배달의민족 주아" pitchFamily="18" charset="-127"/>
                <a:ea typeface="배달의민족 주아" pitchFamily="18" charset="-127"/>
              </a:rPr>
              <a:t>VR</a:t>
            </a:r>
            <a:r>
              <a:rPr lang="ko-KR" altLang="en-US" dirty="0" smtClean="0">
                <a:solidFill>
                  <a:schemeClr val="tx1">
                    <a:lumMod val="75000"/>
                    <a:lumOff val="25000"/>
                  </a:schemeClr>
                </a:solidFill>
                <a:latin typeface="배달의민족 주아" pitchFamily="18" charset="-127"/>
                <a:ea typeface="배달의민족 주아" pitchFamily="18" charset="-127"/>
              </a:rPr>
              <a:t>을 통해 제공하는 </a:t>
            </a:r>
            <a:r>
              <a:rPr lang="ko-KR" altLang="en-US" b="1" dirty="0" err="1">
                <a:solidFill>
                  <a:schemeClr val="tx1">
                    <a:lumMod val="75000"/>
                    <a:lumOff val="25000"/>
                  </a:schemeClr>
                </a:solidFill>
                <a:latin typeface="배달의민족 주아" pitchFamily="18" charset="-127"/>
                <a:ea typeface="배달의민족 주아" pitchFamily="18" charset="-127"/>
              </a:rPr>
              <a:t>무</a:t>
            </a:r>
            <a:r>
              <a:rPr lang="ko-KR" altLang="en-US" b="1" dirty="0" err="1" smtClean="0">
                <a:solidFill>
                  <a:schemeClr val="tx1">
                    <a:lumMod val="75000"/>
                    <a:lumOff val="25000"/>
                  </a:schemeClr>
                </a:solidFill>
                <a:latin typeface="배달의민족 주아" pitchFamily="18" charset="-127"/>
                <a:ea typeface="배달의민족 주아" pitchFamily="18" charset="-127"/>
              </a:rPr>
              <a:t>인민원발급기</a:t>
            </a:r>
            <a:r>
              <a:rPr lang="ko-KR" altLang="en-US" b="1" dirty="0" smtClean="0">
                <a:solidFill>
                  <a:schemeClr val="tx1">
                    <a:lumMod val="75000"/>
                    <a:lumOff val="25000"/>
                  </a:schemeClr>
                </a:solidFill>
                <a:latin typeface="배달의민족 주아" pitchFamily="18" charset="-127"/>
                <a:ea typeface="배달의민족 주아" pitchFamily="18" charset="-127"/>
              </a:rPr>
              <a:t> </a:t>
            </a:r>
            <a:r>
              <a:rPr lang="en-US" altLang="ko-KR" b="1" dirty="0" smtClean="0">
                <a:solidFill>
                  <a:schemeClr val="tx1">
                    <a:lumMod val="75000"/>
                    <a:lumOff val="25000"/>
                  </a:schemeClr>
                </a:solidFill>
                <a:latin typeface="배달의민족 주아" pitchFamily="18" charset="-127"/>
                <a:ea typeface="배달의민족 주아" pitchFamily="18" charset="-127"/>
              </a:rPr>
              <a:t>APP</a:t>
            </a:r>
          </a:p>
        </p:txBody>
      </p:sp>
      <p:sp>
        <p:nvSpPr>
          <p:cNvPr id="20" name="TextBox 19"/>
          <p:cNvSpPr txBox="1"/>
          <p:nvPr/>
        </p:nvSpPr>
        <p:spPr>
          <a:xfrm>
            <a:off x="2144341" y="3500303"/>
            <a:ext cx="5834010" cy="923330"/>
          </a:xfrm>
          <a:prstGeom prst="rect">
            <a:avLst/>
          </a:prstGeom>
          <a:noFill/>
        </p:spPr>
        <p:txBody>
          <a:bodyPr wrap="square" rtlCol="0">
            <a:spAutoFit/>
          </a:bodyPr>
          <a:lstStyle/>
          <a:p>
            <a:pPr algn="just"/>
            <a:r>
              <a:rPr lang="ko-KR" altLang="en-US" dirty="0" smtClean="0">
                <a:solidFill>
                  <a:srgbClr val="FD2906"/>
                </a:solidFill>
                <a:latin typeface="배달의민족 주아" pitchFamily="18" charset="-127"/>
                <a:ea typeface="배달의민족 주아" pitchFamily="18" charset="-127"/>
              </a:rPr>
              <a:t>증강현실을 이용해 </a:t>
            </a:r>
            <a:r>
              <a:rPr lang="en-US" altLang="ko-KR" dirty="0" smtClean="0">
                <a:solidFill>
                  <a:srgbClr val="FD2906"/>
                </a:solidFill>
                <a:latin typeface="배달의민족 주아" pitchFamily="18" charset="-127"/>
                <a:ea typeface="배달의민족 주아" pitchFamily="18" charset="-127"/>
              </a:rPr>
              <a:t>e-book</a:t>
            </a:r>
            <a:r>
              <a:rPr lang="ko-KR" altLang="en-US" dirty="0" smtClean="0">
                <a:solidFill>
                  <a:srgbClr val="FD2906"/>
                </a:solidFill>
                <a:latin typeface="배달의민족 주아" pitchFamily="18" charset="-127"/>
                <a:ea typeface="배달의민족 주아" pitchFamily="18" charset="-127"/>
              </a:rPr>
              <a:t>동화</a:t>
            </a:r>
            <a:r>
              <a:rPr lang="ko-KR" altLang="en-US" dirty="0" smtClean="0">
                <a:solidFill>
                  <a:schemeClr val="tx1">
                    <a:lumMod val="75000"/>
                    <a:lumOff val="25000"/>
                  </a:schemeClr>
                </a:solidFill>
                <a:latin typeface="배달의민족 주아" pitchFamily="18" charset="-127"/>
                <a:ea typeface="배달의민족 주아" pitchFamily="18" charset="-127"/>
              </a:rPr>
              <a:t>로</a:t>
            </a:r>
            <a:r>
              <a:rPr lang="ko-KR" altLang="en-US" dirty="0" smtClean="0">
                <a:solidFill>
                  <a:srgbClr val="FD2906"/>
                </a:solidFill>
                <a:latin typeface="배달의민족 주아" pitchFamily="18" charset="-127"/>
                <a:ea typeface="배달의민족 주아" pitchFamily="18" charset="-127"/>
              </a:rPr>
              <a:t> </a:t>
            </a:r>
            <a:r>
              <a:rPr lang="ko-KR" altLang="en-US" dirty="0" smtClean="0">
                <a:solidFill>
                  <a:schemeClr val="tx1">
                    <a:lumMod val="75000"/>
                    <a:lumOff val="25000"/>
                  </a:schemeClr>
                </a:solidFill>
                <a:latin typeface="배달의민족 주아" pitchFamily="18" charset="-127"/>
                <a:ea typeface="배달의민족 주아" pitchFamily="18" charset="-127"/>
              </a:rPr>
              <a:t>어린이들이 갯벌에 대한 동화를 통해 다양한 생물들을 만나 정보를 얻으며 미션을 해결하여 갯벌에 대해 쉽게 공부할 수 있는 </a:t>
            </a:r>
            <a:r>
              <a:rPr lang="ko-KR" altLang="en-US" b="1" dirty="0" err="1" smtClean="0">
                <a:solidFill>
                  <a:schemeClr val="tx1">
                    <a:lumMod val="75000"/>
                    <a:lumOff val="25000"/>
                  </a:schemeClr>
                </a:solidFill>
                <a:latin typeface="배달의민족 주아" pitchFamily="18" charset="-127"/>
                <a:ea typeface="배달의민족 주아" pitchFamily="18" charset="-127"/>
              </a:rPr>
              <a:t>라나의</a:t>
            </a:r>
            <a:r>
              <a:rPr lang="ko-KR" altLang="en-US" b="1" dirty="0" smtClean="0">
                <a:solidFill>
                  <a:schemeClr val="tx1">
                    <a:lumMod val="75000"/>
                    <a:lumOff val="25000"/>
                  </a:schemeClr>
                </a:solidFill>
                <a:latin typeface="배달의민족 주아" pitchFamily="18" charset="-127"/>
                <a:ea typeface="배달의민족 주아" pitchFamily="18" charset="-127"/>
              </a:rPr>
              <a:t> 갯벌여행 </a:t>
            </a:r>
            <a:r>
              <a:rPr lang="en-US" altLang="ko-KR" b="1" dirty="0" smtClean="0">
                <a:solidFill>
                  <a:schemeClr val="tx1">
                    <a:lumMod val="75000"/>
                    <a:lumOff val="25000"/>
                  </a:schemeClr>
                </a:solidFill>
                <a:latin typeface="배달의민족 주아" pitchFamily="18" charset="-127"/>
                <a:ea typeface="배달의민족 주아" pitchFamily="18" charset="-127"/>
              </a:rPr>
              <a:t>APP</a:t>
            </a:r>
          </a:p>
        </p:txBody>
      </p:sp>
    </p:spTree>
    <p:extLst>
      <p:ext uri="{BB962C8B-B14F-4D97-AF65-F5344CB8AC3E}">
        <p14:creationId xmlns:p14="http://schemas.microsoft.com/office/powerpoint/2010/main" val="356490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83718"/>
            <a:ext cx="5436096" cy="576064"/>
          </a:xfrm>
        </p:spPr>
        <p:txBody>
          <a:bodyPr/>
          <a:lstStyle/>
          <a:p>
            <a:r>
              <a:rPr lang="en-US" altLang="ko-KR" dirty="0" smtClean="0">
                <a:solidFill>
                  <a:schemeClr val="accent1"/>
                </a:solidFill>
                <a:latin typeface="배달의민족 도현" pitchFamily="50" charset="-127"/>
                <a:ea typeface="배달의민족 도현" pitchFamily="50" charset="-127"/>
              </a:rPr>
              <a:t>2.</a:t>
            </a:r>
            <a:r>
              <a:rPr lang="en-US" altLang="ko-KR" dirty="0" smtClean="0">
                <a:latin typeface="배달의민족 도현" pitchFamily="50" charset="-127"/>
                <a:ea typeface="배달의민족 도현" pitchFamily="50" charset="-127"/>
              </a:rPr>
              <a:t> </a:t>
            </a:r>
            <a:r>
              <a:rPr lang="ko-KR" altLang="en-US" dirty="0" smtClean="0">
                <a:latin typeface="배달의민족 도현" pitchFamily="50" charset="-127"/>
                <a:ea typeface="배달의민족 도현" pitchFamily="50" charset="-127"/>
              </a:rPr>
              <a:t>기업선정이유</a:t>
            </a:r>
            <a:endParaRPr lang="ko-KR" altLang="en-US" dirty="0">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1221375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ko-KR" altLang="en-US" dirty="0" smtClean="0">
                <a:solidFill>
                  <a:schemeClr val="tx1">
                    <a:lumMod val="75000"/>
                    <a:lumOff val="25000"/>
                  </a:schemeClr>
                </a:solidFill>
                <a:latin typeface="배달의민족 도현" pitchFamily="50" charset="-127"/>
                <a:ea typeface="배달의민족 도현" pitchFamily="50" charset="-127"/>
              </a:rPr>
              <a:t>기업선정이유</a:t>
            </a:r>
            <a:endParaRPr lang="ko-KR" altLang="en-US" dirty="0">
              <a:solidFill>
                <a:schemeClr val="tx1">
                  <a:lumMod val="75000"/>
                  <a:lumOff val="25000"/>
                </a:schemeClr>
              </a:solidFill>
              <a:latin typeface="배달의민족 도현" pitchFamily="50" charset="-127"/>
              <a:ea typeface="배달의민족 도현" pitchFamily="50" charset="-127"/>
            </a:endParaRPr>
          </a:p>
        </p:txBody>
      </p:sp>
      <p:sp>
        <p:nvSpPr>
          <p:cNvPr id="5" name="직사각형 4"/>
          <p:cNvSpPr/>
          <p:nvPr/>
        </p:nvSpPr>
        <p:spPr>
          <a:xfrm>
            <a:off x="2817703" y="1203598"/>
            <a:ext cx="5944630" cy="3097002"/>
          </a:xfrm>
          <a:prstGeom prst="rect">
            <a:avLst/>
          </a:prstGeom>
        </p:spPr>
        <p:txBody>
          <a:bodyPr wrap="square">
            <a:spAutoFit/>
          </a:bodyPr>
          <a:lstStyle/>
          <a:p>
            <a:pPr algn="just">
              <a:lnSpc>
                <a:spcPct val="150000"/>
              </a:lnSpc>
            </a:pPr>
            <a:r>
              <a:rPr lang="ko-KR" altLang="en-US" sz="2200" dirty="0" err="1" smtClean="0">
                <a:solidFill>
                  <a:srgbClr val="FD2906"/>
                </a:solidFill>
                <a:latin typeface="배달의민족 주아" pitchFamily="18" charset="-127"/>
                <a:ea typeface="배달의민족 주아" pitchFamily="18" charset="-127"/>
                <a:cs typeface="Arial" pitchFamily="34" charset="0"/>
              </a:rPr>
              <a:t>휴먼아이티솔루션</a:t>
            </a:r>
            <a:r>
              <a:rPr lang="ko-KR" altLang="en-US" sz="2200" dirty="0" err="1" smtClean="0">
                <a:solidFill>
                  <a:schemeClr val="tx1">
                    <a:lumMod val="75000"/>
                    <a:lumOff val="25000"/>
                  </a:schemeClr>
                </a:solidFill>
                <a:latin typeface="배달의민족 주아" pitchFamily="18" charset="-127"/>
                <a:ea typeface="배달의민족 주아" pitchFamily="18" charset="-127"/>
                <a:cs typeface="Arial" pitchFamily="34" charset="0"/>
              </a:rPr>
              <a:t>은</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 </a:t>
            </a:r>
            <a:r>
              <a:rPr lang="en-US" altLang="ko-KR"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IT</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와 사람이 서로 공존하여 비젼을 실현시키면서 공익기여를 위해 노력하고 있다</a:t>
            </a:r>
            <a:r>
              <a:rPr lang="en-US" altLang="ko-KR"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 </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따라서</a:t>
            </a:r>
            <a:r>
              <a:rPr lang="en-US" altLang="ko-KR"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 </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제안 아이디어에 대한 이해도가 다른 </a:t>
            </a:r>
            <a:r>
              <a:rPr lang="en-US" altLang="ko-KR"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IT</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기업보다 높을 것이다</a:t>
            </a:r>
            <a:r>
              <a:rPr lang="en-US" altLang="ko-KR"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  </a:t>
            </a:r>
            <a:r>
              <a:rPr lang="ko-KR" altLang="en-US" sz="2200" dirty="0" smtClean="0">
                <a:solidFill>
                  <a:schemeClr val="tx1">
                    <a:lumMod val="75000"/>
                    <a:lumOff val="25000"/>
                  </a:schemeClr>
                </a:solidFill>
                <a:latin typeface="배달의민족 주아" pitchFamily="18" charset="-127"/>
                <a:ea typeface="배달의민족 주아" pitchFamily="18" charset="-127"/>
                <a:cs typeface="Arial" pitchFamily="34" charset="0"/>
              </a:rPr>
              <a:t>아이디어의 대상이 </a:t>
            </a:r>
            <a:r>
              <a:rPr lang="ko-KR" altLang="en-US" sz="2200" dirty="0" smtClean="0">
                <a:solidFill>
                  <a:schemeClr val="tx1">
                    <a:lumMod val="75000"/>
                    <a:lumOff val="25000"/>
                  </a:schemeClr>
                </a:solidFill>
                <a:latin typeface="배달의민족 주아" pitchFamily="18" charset="-127"/>
                <a:ea typeface="배달의민족 주아" pitchFamily="18" charset="-127"/>
              </a:rPr>
              <a:t>지체와 </a:t>
            </a:r>
            <a:r>
              <a:rPr lang="ko-KR" altLang="en-US" sz="2200" dirty="0">
                <a:solidFill>
                  <a:schemeClr val="tx1">
                    <a:lumMod val="75000"/>
                    <a:lumOff val="25000"/>
                  </a:schemeClr>
                </a:solidFill>
                <a:latin typeface="배달의민족 주아" pitchFamily="18" charset="-127"/>
                <a:ea typeface="배달의민족 주아" pitchFamily="18" charset="-127"/>
              </a:rPr>
              <a:t>지적</a:t>
            </a:r>
            <a:r>
              <a:rPr lang="en-US" altLang="ko-KR" sz="2200" dirty="0">
                <a:solidFill>
                  <a:schemeClr val="tx1">
                    <a:lumMod val="75000"/>
                    <a:lumOff val="25000"/>
                  </a:schemeClr>
                </a:solidFill>
                <a:latin typeface="배달의민족 주아" pitchFamily="18" charset="-127"/>
                <a:ea typeface="배달의민족 주아" pitchFamily="18" charset="-127"/>
              </a:rPr>
              <a:t>, </a:t>
            </a:r>
            <a:r>
              <a:rPr lang="ko-KR" altLang="en-US" sz="2200" dirty="0">
                <a:solidFill>
                  <a:schemeClr val="tx1">
                    <a:lumMod val="75000"/>
                    <a:lumOff val="25000"/>
                  </a:schemeClr>
                </a:solidFill>
                <a:latin typeface="배달의민족 주아" pitchFamily="18" charset="-127"/>
                <a:ea typeface="배달의민족 주아" pitchFamily="18" charset="-127"/>
              </a:rPr>
              <a:t>중복장애가 있는 </a:t>
            </a:r>
            <a:r>
              <a:rPr lang="ko-KR" altLang="en-US" sz="2200" dirty="0" smtClean="0">
                <a:solidFill>
                  <a:schemeClr val="tx1">
                    <a:lumMod val="75000"/>
                    <a:lumOff val="25000"/>
                  </a:schemeClr>
                </a:solidFill>
                <a:latin typeface="배달의민족 주아" pitchFamily="18" charset="-127"/>
                <a:ea typeface="배달의민족 주아" pitchFamily="18" charset="-127"/>
              </a:rPr>
              <a:t>사람이라는 점을 앞선 </a:t>
            </a:r>
            <a:r>
              <a:rPr lang="en-US" altLang="ko-KR" sz="2200" dirty="0" err="1" smtClean="0">
                <a:solidFill>
                  <a:schemeClr val="tx1">
                    <a:lumMod val="75000"/>
                    <a:lumOff val="25000"/>
                  </a:schemeClr>
                </a:solidFill>
                <a:latin typeface="배달의민족 주아" pitchFamily="18" charset="-127"/>
                <a:ea typeface="배달의민족 주아" pitchFamily="18" charset="-127"/>
              </a:rPr>
              <a:t>Tion</a:t>
            </a:r>
            <a:r>
              <a:rPr lang="ko-KR" altLang="en-US" sz="2200" dirty="0" smtClean="0">
                <a:solidFill>
                  <a:schemeClr val="tx1">
                    <a:lumMod val="75000"/>
                    <a:lumOff val="25000"/>
                  </a:schemeClr>
                </a:solidFill>
                <a:latin typeface="배달의민족 주아" pitchFamily="18" charset="-127"/>
                <a:ea typeface="배달의민족 주아" pitchFamily="18" charset="-127"/>
              </a:rPr>
              <a:t>을 출시하며 축적된 역량을 기반으로 제품을 만드는데 용이할 것으로 보인다</a:t>
            </a:r>
            <a:r>
              <a:rPr lang="en-US" altLang="ko-KR" sz="2200" dirty="0" smtClean="0">
                <a:solidFill>
                  <a:schemeClr val="tx1">
                    <a:lumMod val="75000"/>
                    <a:lumOff val="25000"/>
                  </a:schemeClr>
                </a:solidFill>
                <a:latin typeface="배달의민족 주아" pitchFamily="18" charset="-127"/>
                <a:ea typeface="배달의민족 주아" pitchFamily="18" charset="-127"/>
              </a:rPr>
              <a:t>.</a:t>
            </a:r>
            <a:endParaRPr lang="ko-KR" altLang="en-US" sz="2200" dirty="0">
              <a:solidFill>
                <a:schemeClr val="tx1">
                  <a:lumMod val="75000"/>
                  <a:lumOff val="25000"/>
                </a:schemeClr>
              </a:solidFill>
              <a:latin typeface="배달의민족 주아" pitchFamily="18" charset="-127"/>
              <a:ea typeface="배달의민족 주아" pitchFamily="18" charset="-127"/>
            </a:endParaRPr>
          </a:p>
        </p:txBody>
      </p:sp>
      <p:pic>
        <p:nvPicPr>
          <p:cNvPr id="2050" name="Picture 2" descr="C:\Users\Windows 10\Desktop\휴먼아이티솔루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68211"/>
            <a:ext cx="2232248" cy="106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335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7904" y="2283718"/>
            <a:ext cx="5436096" cy="576064"/>
          </a:xfrm>
        </p:spPr>
        <p:txBody>
          <a:bodyPr/>
          <a:lstStyle/>
          <a:p>
            <a:r>
              <a:rPr lang="en-US" altLang="ko-KR" dirty="0">
                <a:solidFill>
                  <a:schemeClr val="accent1"/>
                </a:solidFill>
                <a:latin typeface="배달의민족 도현" pitchFamily="50" charset="-127"/>
                <a:ea typeface="배달의민족 도현" pitchFamily="50" charset="-127"/>
              </a:rPr>
              <a:t>3</a:t>
            </a:r>
            <a:r>
              <a:rPr lang="en-US" altLang="ko-KR" dirty="0" smtClean="0">
                <a:solidFill>
                  <a:schemeClr val="accent1"/>
                </a:solidFill>
                <a:latin typeface="배달의민족 도현" pitchFamily="50" charset="-127"/>
                <a:ea typeface="배달의민족 도현" pitchFamily="50" charset="-127"/>
              </a:rPr>
              <a:t>.</a:t>
            </a:r>
            <a:r>
              <a:rPr lang="en-US" altLang="ko-KR" dirty="0" smtClean="0">
                <a:latin typeface="배달의민족 도현" pitchFamily="50" charset="-127"/>
                <a:ea typeface="배달의민족 도현" pitchFamily="50" charset="-127"/>
              </a:rPr>
              <a:t> </a:t>
            </a:r>
            <a:r>
              <a:rPr lang="ko-KR" altLang="en-US" dirty="0" smtClean="0">
                <a:latin typeface="배달의민족 도현" pitchFamily="50" charset="-127"/>
                <a:ea typeface="배달의민족 도현" pitchFamily="50" charset="-127"/>
              </a:rPr>
              <a:t>제안 아이디어</a:t>
            </a:r>
            <a:endParaRPr lang="ko-KR" altLang="en-US" dirty="0">
              <a:latin typeface="배달의민족 도현" pitchFamily="50" charset="-127"/>
              <a:ea typeface="배달의민족 도현" pitchFamily="50" charset="-127"/>
            </a:endParaRPr>
          </a:p>
        </p:txBody>
      </p:sp>
    </p:spTree>
    <p:extLst>
      <p:ext uri="{BB962C8B-B14F-4D97-AF65-F5344CB8AC3E}">
        <p14:creationId xmlns:p14="http://schemas.microsoft.com/office/powerpoint/2010/main" val="2018833176"/>
      </p:ext>
    </p:extLst>
  </p:cSld>
  <p:clrMapOvr>
    <a:masterClrMapping/>
  </p:clrMapOvr>
  <p:timing>
    <p:tnLst>
      <p:par>
        <p:cTn id="1" dur="indefinite" restart="never" nodeType="tmRoot"/>
      </p:par>
    </p:tn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47664" y="406569"/>
            <a:ext cx="7176628" cy="574159"/>
          </a:xfrm>
        </p:spPr>
        <p:txBody>
          <a:bodyPr/>
          <a:lstStyle/>
          <a:p>
            <a:pPr lvl="0">
              <a:defRPr lang="ko-KR" altLang="en-US"/>
            </a:pPr>
            <a:r>
              <a:rPr lang="ko-KR" altLang="en-US">
                <a:solidFill>
                  <a:schemeClr val="tx1">
                    <a:lumMod val="75000"/>
                    <a:lumOff val="25000"/>
                  </a:schemeClr>
                </a:solidFill>
                <a:latin typeface="배달의민족 한나는 열한살"/>
                <a:ea typeface="배달의민족 한나는 열한살"/>
              </a:rPr>
              <a:t>인지 홀로렌즈</a:t>
            </a:r>
            <a:r>
              <a:rPr lang="en-US" altLang="ko-KR">
                <a:solidFill>
                  <a:schemeClr val="tx1">
                    <a:lumMod val="75000"/>
                    <a:lumOff val="25000"/>
                  </a:schemeClr>
                </a:solidFill>
                <a:latin typeface="배달의민족 한나는 열한살"/>
                <a:ea typeface="배달의민족 한나는 열한살"/>
              </a:rPr>
              <a:t> </a:t>
            </a:r>
            <a:r>
              <a:rPr lang="ko-KR" altLang="en-US">
                <a:solidFill>
                  <a:schemeClr val="tx1">
                    <a:lumMod val="75000"/>
                    <a:lumOff val="25000"/>
                  </a:schemeClr>
                </a:solidFill>
                <a:latin typeface="배달의민족 한나는 열한살"/>
                <a:ea typeface="배달의민족 한나는 열한살"/>
              </a:rPr>
              <a:t>재활 프로그램 </a:t>
            </a:r>
            <a:endParaRPr lang="ko-KR" altLang="en-US">
              <a:solidFill>
                <a:schemeClr val="tx1">
                  <a:lumMod val="75000"/>
                  <a:lumOff val="25000"/>
                </a:schemeClr>
              </a:solidFill>
              <a:latin typeface="배달의민족 한나는 열한살"/>
              <a:ea typeface="배달의민족 한나는 열한살"/>
            </a:endParaRPr>
          </a:p>
        </p:txBody>
      </p:sp>
      <p:sp>
        <p:nvSpPr>
          <p:cNvPr id="3" name="TextBox 2"/>
          <p:cNvSpPr txBox="1"/>
          <p:nvPr/>
        </p:nvSpPr>
        <p:spPr>
          <a:xfrm>
            <a:off x="5148064" y="1385357"/>
            <a:ext cx="3528392" cy="393912"/>
          </a:xfrm>
          <a:prstGeom prst="rect">
            <a:avLst/>
          </a:prstGeom>
          <a:noFill/>
        </p:spPr>
        <p:txBody>
          <a:bodyPr wrap="square">
            <a:spAutoFit/>
          </a:bodyPr>
          <a:lstStyle/>
          <a:p>
            <a:pPr algn="just">
              <a:defRPr lang="ko-KR" altLang="en-US"/>
            </a:pPr>
            <a:endParaRPr lang="ko-KR" altLang="en-US" sz="2000">
              <a:solidFill>
                <a:schemeClr val="tx1">
                  <a:lumMod val="75000"/>
                  <a:lumOff val="25000"/>
                </a:schemeClr>
              </a:solidFill>
              <a:latin typeface="배달의민족 주아"/>
              <a:ea typeface="배달의민족 주아"/>
            </a:endParaRPr>
          </a:p>
        </p:txBody>
      </p:sp>
      <p:sp>
        <p:nvSpPr>
          <p:cNvPr id="4" name="Rectangle 2"/>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prstTxWarp prst="textNoShape">
              <a:avLst/>
            </a:prstTxWarp>
            <a:spAutoFit/>
          </a:bodyPr>
          <a:lstStyle/>
          <a:p>
            <a:pPr lvl="0">
              <a:defRPr lang="ko-KR" altLang="en-US"/>
            </a:pPr>
            <a:endParaRPr lang="ko-KR" altLang="en-US"/>
          </a:p>
        </p:txBody>
      </p:sp>
      <p:pic>
        <p:nvPicPr>
          <p:cNvPr id="3074" name=""/>
          <p:cNvPicPr>
            <a:picLocks noChangeAspect="1"/>
          </p:cNvPicPr>
          <p:nvPr/>
        </p:nvPicPr>
        <p:blipFill rotWithShape="1">
          <a:blip r:embed="rId3"/>
          <a:stretch>
            <a:fillRect/>
          </a:stretch>
        </p:blipFill>
        <p:spPr>
          <a:xfrm>
            <a:off x="587388" y="1196752"/>
            <a:ext cx="1775520" cy="1775520"/>
          </a:xfrm>
          <a:prstGeom prst="rect">
            <a:avLst/>
          </a:prstGeom>
        </p:spPr>
      </p:pic>
      <p:pic>
        <p:nvPicPr>
          <p:cNvPr id="3075" name=""/>
          <p:cNvPicPr>
            <a:picLocks noChangeAspect="1"/>
          </p:cNvPicPr>
          <p:nvPr/>
        </p:nvPicPr>
        <p:blipFill rotWithShape="1">
          <a:blip r:embed="rId4"/>
          <a:stretch>
            <a:fillRect/>
          </a:stretch>
        </p:blipFill>
        <p:spPr>
          <a:xfrm>
            <a:off x="515380" y="3212976"/>
            <a:ext cx="2369040" cy="1772816"/>
          </a:xfrm>
          <a:prstGeom prst="rect">
            <a:avLst/>
          </a:prstGeom>
        </p:spPr>
      </p:pic>
      <p:sp>
        <p:nvSpPr>
          <p:cNvPr id="3076" name=""/>
          <p:cNvSpPr txBox="1"/>
          <p:nvPr/>
        </p:nvSpPr>
        <p:spPr>
          <a:xfrm>
            <a:off x="2891643" y="1160748"/>
            <a:ext cx="6048672" cy="3348372"/>
          </a:xfrm>
          <a:prstGeom prst="rect">
            <a:avLst/>
          </a:prstGeom>
        </p:spPr>
        <p:txBody>
          <a:bodyPr wrap="square"/>
          <a:p>
            <a:pPr lvl="0">
              <a:defRPr lang="ko-KR" altLang="en-US"/>
            </a:pPr>
            <a:r>
              <a:rPr lang="ko-KR" altLang="en-US" sz="2400">
                <a:solidFill>
                  <a:schemeClr val="tx1">
                    <a:lumMod val="75000"/>
                    <a:lumOff val="25000"/>
                  </a:schemeClr>
                </a:solidFill>
                <a:latin typeface="배달의민족 한나는 열한살"/>
                <a:ea typeface="배달의민족 한나는 열한살"/>
              </a:rPr>
              <a:t>기존의 인지재활 프로그램이였던 티온의 시지각 평가도구들과 테마등은 그대로 적용을 하고 하드웨어적인 부분에 마이크로소프트사의 홀로렌즈 기술을 사용하여 실제세상을 보고있는 사용자의 머리에 홀로렌즈가 덧입혀진 증강현실재활프로그램으로 사용하는 것입니다. 그렇게 함으로써 현실감도 높히고 인지치료에 있어 보다 효과적인 치료가 가능 할 것 입니다.</a:t>
            </a:r>
            <a:endParaRPr lang="ko-KR" altLang="en-US" sz="2400">
              <a:solidFill>
                <a:schemeClr val="tx1">
                  <a:lumMod val="75000"/>
                  <a:lumOff val="25000"/>
                </a:schemeClr>
              </a:solidFill>
              <a:latin typeface="배달의민족 한나는 열한살"/>
              <a:ea typeface="배달의민족 한나는 열한살"/>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135560" y="1539274"/>
            <a:ext cx="6480720" cy="593581"/>
          </a:xfrm>
          <a:prstGeom prst="rect">
            <a:avLst/>
          </a:prstGeom>
        </p:spPr>
        <p:txBody>
          <a:bodyPr wrap="square">
            <a:spAutoFit/>
          </a:bodyPr>
          <a:lstStyle/>
          <a:p>
            <a:pPr algn="just">
              <a:lnSpc>
                <a:spcPct val="150000"/>
              </a:lnSpc>
              <a:defRPr lang="ko-KR" altLang="en-US"/>
            </a:pPr>
            <a:endParaRPr lang="ko-KR" altLang="en-US" sz="2200">
              <a:solidFill>
                <a:schemeClr val="tx1">
                  <a:lumMod val="75000"/>
                  <a:lumOff val="25000"/>
                </a:schemeClr>
              </a:solidFill>
              <a:latin typeface="배달의민족 주아"/>
              <a:ea typeface="배달의민족 주아"/>
            </a:endParaRPr>
          </a:p>
        </p:txBody>
      </p:sp>
      <p:sp>
        <p:nvSpPr>
          <p:cNvPr id="3" name="직사각형 2"/>
          <p:cNvSpPr/>
          <p:nvPr/>
        </p:nvSpPr>
        <p:spPr>
          <a:xfrm>
            <a:off x="1979712" y="208840"/>
            <a:ext cx="2655153" cy="646331"/>
          </a:xfrm>
          <a:prstGeom prst="rect">
            <a:avLst/>
          </a:prstGeom>
        </p:spPr>
        <p:txBody>
          <a:bodyPr wrap="none">
            <a:spAutoFit/>
          </a:bodyPr>
          <a:lstStyle/>
          <a:p>
            <a:pPr algn="just">
              <a:defRPr lang="ko-KR" altLang="en-US"/>
            </a:pPr>
            <a:r>
              <a:rPr lang="ko-KR" altLang="en-US" sz="3600">
                <a:solidFill>
                  <a:srgbClr val="fd2906"/>
                </a:solidFill>
                <a:latin typeface="배달의민족 도현"/>
                <a:ea typeface="배달의민족 도현"/>
              </a:rPr>
              <a:t>홀로렌즈란?</a:t>
            </a:r>
            <a:endParaRPr lang="ko-KR" altLang="en-US" sz="3600">
              <a:solidFill>
                <a:srgbClr val="fd2906"/>
              </a:solidFill>
              <a:latin typeface="배달의민족 도현"/>
              <a:ea typeface="배달의민족 도현"/>
            </a:endParaRPr>
          </a:p>
        </p:txBody>
      </p:sp>
      <p:sp>
        <p:nvSpPr>
          <p:cNvPr id="6" name="직사각형 4"/>
          <p:cNvSpPr/>
          <p:nvPr/>
        </p:nvSpPr>
        <p:spPr>
          <a:xfrm>
            <a:off x="2136074" y="1500014"/>
            <a:ext cx="6480720" cy="593581"/>
          </a:xfrm>
          <a:prstGeom prst="rect">
            <a:avLst/>
          </a:prstGeom>
        </p:spPr>
        <p:txBody>
          <a:bodyPr wrap="square">
            <a:spAutoFit/>
          </a:bodyPr>
          <a:lstStyle/>
          <a:p>
            <a:pPr algn="just">
              <a:lnSpc>
                <a:spcPct val="150000"/>
              </a:lnSpc>
              <a:defRPr lang="ko-KR" altLang="en-US"/>
            </a:pPr>
            <a:endParaRPr lang="ko-KR" altLang="en-US" sz="2200">
              <a:solidFill>
                <a:schemeClr val="tx1">
                  <a:lumMod val="75000"/>
                  <a:lumOff val="25000"/>
                </a:schemeClr>
              </a:solidFill>
              <a:latin typeface="배달의민족 주아"/>
              <a:ea typeface="배달의민족 주아"/>
            </a:endParaRPr>
          </a:p>
        </p:txBody>
      </p:sp>
      <p:sp>
        <p:nvSpPr>
          <p:cNvPr id="7" name="직사각형 4"/>
          <p:cNvSpPr/>
          <p:nvPr/>
        </p:nvSpPr>
        <p:spPr>
          <a:xfrm>
            <a:off x="2063551" y="872716"/>
            <a:ext cx="6588733" cy="3745004"/>
          </a:xfrm>
          <a:prstGeom prst="rect">
            <a:avLst/>
          </a:prstGeom>
        </p:spPr>
        <p:txBody>
          <a:bodyPr wrap="square">
            <a:spAutoFit/>
          </a:bodyPr>
          <a:lstStyle/>
          <a:p>
            <a:pPr algn="just">
              <a:lnSpc>
                <a:spcPct val="150000"/>
              </a:lnSpc>
              <a:defRPr lang="ko-KR" altLang="en-US"/>
            </a:pPr>
            <a:r>
              <a:rPr lang="ko-KR" altLang="en-US" sz="2000">
                <a:solidFill>
                  <a:schemeClr val="tx1">
                    <a:lumMod val="75000"/>
                    <a:lumOff val="25000"/>
                  </a:schemeClr>
                </a:solidFill>
                <a:latin typeface="배달의민족 주아"/>
                <a:ea typeface="배달의민족 주아"/>
              </a:rPr>
              <a:t>홀로렌즈는 적외선을 뿌리는 강원, 돌아오는 적외선을 인지하는 센서, 깊이 인식 카메라, 보조 적외선 내개의 적외선 센서를 가지고 있고 또한 위치센서를 달아놓아 사용자의 정확한 위치를 파악할 수 있습니다. 이런 센서들을 통해 가상의 스크린을 만들고 가전제품을 컨트롤할 수 있으며, 손가락 만으로 3차원 오토바이 형태를 볼 수 있습니다. 이렇게 사용자들은 다른 부가 장치 없이도 현실과 가상의 세계를 결합할 수 있습니다.</a:t>
            </a:r>
            <a:endParaRPr lang="ko-KR" altLang="en-US" sz="2000">
              <a:solidFill>
                <a:schemeClr val="tx1">
                  <a:lumMod val="75000"/>
                  <a:lumOff val="25000"/>
                </a:schemeClr>
              </a:solidFill>
              <a:latin typeface="배달의민족 주아"/>
              <a:ea typeface="배달의민족 주아"/>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Microsoft</ep:Company>
  <ep:Words>477</ep:Words>
  <ep:PresentationFormat>화면 슬라이드 쇼(16:9)</ep:PresentationFormat>
  <ep:Paragraphs>43</ep:Paragraphs>
  <ep:Slides>12</ep:Slides>
  <ep:Notes>3</ep:Notes>
  <ep:TotalTime>0</ep:TotalTime>
  <ep:HiddenSlides>0</ep:HiddenSlides>
  <ep:MMClips>0</ep:MMClips>
  <ep:HeadingPairs>
    <vt:vector size="4" baseType="variant">
      <vt:variant>
        <vt:lpstr>테마</vt:lpstr>
      </vt:variant>
      <vt:variant>
        <vt:i4>3</vt:i4>
      </vt:variant>
      <vt:variant>
        <vt:lpstr>슬라이드 제목</vt:lpstr>
      </vt:variant>
      <vt:variant>
        <vt:i4>12</vt:i4>
      </vt:variant>
    </vt:vector>
  </ep:HeadingPairs>
  <ep:TitlesOfParts>
    <vt:vector size="15" baseType="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슬라이드 8</vt:lpstr>
      <vt:lpstr>슬라이드 9</vt:lpstr>
      <vt:lpstr>슬라이드 10</vt:lpstr>
      <vt:lpstr>슬라이드 11</vt:lpstr>
      <vt:lpstr>슬라이드 12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2016-12-05T23:26:54.000</dcterms:created>
  <dc:creator>googleslidesppt.com;allppt.com</dc:creator>
  <cp:lastModifiedBy>gtasa</cp:lastModifiedBy>
  <dcterms:modified xsi:type="dcterms:W3CDTF">2018-12-02T17:19:06.067</dcterms:modified>
  <cp:revision>225</cp:revision>
  <dc:title>PowerPoint Presentation</dc:title>
  <cp:version>0906.0100.01</cp:version>
</cp:coreProperties>
</file>