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08"/>
    <p:restoredTop sz="94807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2C64AE3-DFF4-46E7-B32E-209FED48899E}" type="datetime1">
              <a:rPr lang="ko-KR" altLang="en-US"/>
              <a:pPr lvl="0">
                <a:defRPr/>
              </a:pPr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971576-F7DE-4720-9A0B-3B59D3DBF5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0971576-F7DE-4720-9A0B-3B59D3DBF59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논리합 73"/>
          <p:cNvSpPr/>
          <p:nvPr/>
        </p:nvSpPr>
        <p:spPr>
          <a:xfrm>
            <a:off x="119335" y="3742430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순서도: 논리합 74"/>
          <p:cNvSpPr/>
          <p:nvPr/>
        </p:nvSpPr>
        <p:spPr>
          <a:xfrm>
            <a:off x="8688288" y="375767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1" name="직선 연결선 80"/>
          <p:cNvCxnSpPr>
            <a:stCxn id="74" idx="6"/>
          </p:cNvCxnSpPr>
          <p:nvPr/>
        </p:nvCxnSpPr>
        <p:spPr>
          <a:xfrm>
            <a:off x="335359" y="3850442"/>
            <a:ext cx="2448272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84032" y="3861628"/>
            <a:ext cx="2314416" cy="10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 rot="0">
            <a:off x="2639616" y="4005064"/>
            <a:ext cx="3744416" cy="432048"/>
            <a:chOff x="2699792" y="2852936"/>
            <a:chExt cx="3744416" cy="504056"/>
          </a:xfrm>
        </p:grpSpPr>
        <p:grpSp>
          <p:nvGrpSpPr>
            <p:cNvPr id="86" name="그룹 85"/>
            <p:cNvGrpSpPr/>
            <p:nvPr/>
          </p:nvGrpSpPr>
          <p:grpSpPr>
            <a:xfrm rot="0"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99592" y="2060848"/>
                <a:ext cx="324036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51920" y="2060848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/>
            <p:cNvSpPr/>
            <p:nvPr/>
          </p:nvSpPr>
          <p:spPr>
            <a:xfrm>
              <a:off x="2699792" y="285293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27648" y="3975447"/>
            <a:ext cx="3168352" cy="45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spc="-150">
                <a:solidFill>
                  <a:schemeClr val="tx2"/>
                </a:solidFill>
              </a:rPr>
              <a:t>BitCamp 4</a:t>
            </a:r>
            <a:r>
              <a:rPr lang="ko-KR" altLang="en-US" sz="2400" b="1" spc="-150">
                <a:solidFill>
                  <a:schemeClr val="tx2"/>
                </a:solidFill>
              </a:rPr>
              <a:t> </a:t>
            </a:r>
            <a:r>
              <a:rPr lang="en-US" altLang="ko-KR" sz="2400" b="1" spc="-150">
                <a:solidFill>
                  <a:schemeClr val="tx2"/>
                </a:solidFill>
              </a:rPr>
              <a:t>Mini Project</a:t>
            </a:r>
            <a:endParaRPr lang="en-US" altLang="ko-KR" sz="2400" b="1" spc="-150">
              <a:solidFill>
                <a:schemeClr val="tx2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795464" y="4581128"/>
            <a:ext cx="3600400" cy="46832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cs typeface="맑은 고딕"/>
              </a:rPr>
              <a:t>정승욱</a:t>
            </a:r>
            <a:endParaRPr lang="ko-KR" altLang="en-US" sz="2500" b="1">
              <a:solidFill>
                <a:schemeClr val="bg1"/>
              </a:solidFill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839416" y="476672"/>
            <a:ext cx="72008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300" b="1">
                <a:solidFill>
                  <a:schemeClr val="bg1"/>
                </a:solidFill>
              </a:rPr>
              <a:t>OpenCV Sharp + Unity + Android</a:t>
            </a:r>
            <a:endParaRPr lang="en-US" altLang="ko-KR" sz="43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(OPENCV AR </a:t>
            </a:r>
            <a:r>
              <a:rPr lang="ko-KR" altLang="en-US" sz="2300" b="1">
                <a:solidFill>
                  <a:schemeClr val="bg1"/>
                </a:solidFill>
              </a:rPr>
              <a:t>기반 건물모형 세우기</a:t>
            </a:r>
            <a:r>
              <a:rPr lang="en-US" altLang="ko-KR" sz="2300" b="1">
                <a:solidFill>
                  <a:schemeClr val="bg1"/>
                </a:solidFill>
              </a:rPr>
              <a:t>)</a:t>
            </a:r>
            <a:endParaRPr lang="en-US" altLang="ko-KR" sz="2300" b="1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27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1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63352" y="3959660"/>
            <a:ext cx="8208913" cy="696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Unity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Assets</a:t>
            </a:r>
            <a:r>
              <a:rPr lang="ko-KR" altLang="en-US" sz="2000" b="1">
                <a:solidFill>
                  <a:schemeClr val="bg1"/>
                </a:solidFill>
              </a:rPr>
              <a:t> 폴더 밑에 </a:t>
            </a:r>
            <a:r>
              <a:rPr lang="en-US" altLang="ko-KR" sz="2000" b="1">
                <a:solidFill>
                  <a:schemeClr val="bg1"/>
                </a:solidFill>
              </a:rPr>
              <a:t>Plugins</a:t>
            </a:r>
            <a:r>
              <a:rPr lang="ko-KR" altLang="en-US" sz="2000" b="1">
                <a:solidFill>
                  <a:schemeClr val="bg1"/>
                </a:solidFill>
              </a:rPr>
              <a:t> 파일 안에 </a:t>
            </a:r>
            <a:r>
              <a:rPr lang="en-US" altLang="ko-KR" sz="2000" b="1">
                <a:solidFill>
                  <a:schemeClr val="bg1"/>
                </a:solidFill>
              </a:rPr>
              <a:t>dll,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core411d</a:t>
            </a:r>
            <a:r>
              <a:rPr lang="ko-KR" altLang="en-US" sz="2000" b="1">
                <a:solidFill>
                  <a:schemeClr val="bg1"/>
                </a:solidFill>
              </a:rPr>
              <a:t> 파일을 추가시켜 사용한다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360" y="1916832"/>
            <a:ext cx="4459767" cy="1221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761239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35360" y="4077072"/>
            <a:ext cx="8208913" cy="9978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 앞에서 말한 방식은 </a:t>
            </a:r>
            <a:r>
              <a:rPr lang="en-US" altLang="ko-KR" sz="2000" b="1">
                <a:solidFill>
                  <a:schemeClr val="bg1"/>
                </a:solidFill>
              </a:rPr>
              <a:t>c++</a:t>
            </a:r>
            <a:r>
              <a:rPr lang="ko-KR" altLang="en-US" sz="2000" b="1">
                <a:solidFill>
                  <a:schemeClr val="bg1"/>
                </a:solidFill>
              </a:rPr>
              <a:t>로 기능이 구현이 되어있어 </a:t>
            </a:r>
            <a:r>
              <a:rPr lang="en-US" altLang="ko-KR" sz="2000" b="1">
                <a:solidFill>
                  <a:schemeClr val="bg1"/>
                </a:solidFill>
              </a:rPr>
              <a:t>c#</a:t>
            </a:r>
            <a:r>
              <a:rPr lang="ko-KR" altLang="en-US" sz="2000" b="1">
                <a:solidFill>
                  <a:schemeClr val="bg1"/>
                </a:solidFill>
              </a:rPr>
              <a:t>을 사용하는 유니티에서는 일일이 만들어 줘야하는 번거로움이 있어서 고민하던 도중 </a:t>
            </a:r>
            <a:r>
              <a:rPr lang="en-US" altLang="ko-KR" sz="2000" b="1">
                <a:solidFill>
                  <a:schemeClr val="bg1"/>
                </a:solidFill>
              </a:rPr>
              <a:t>OpenCV Sharp </a:t>
            </a:r>
            <a:r>
              <a:rPr lang="ko-KR" altLang="en-US" sz="2000" b="1">
                <a:solidFill>
                  <a:schemeClr val="bg1"/>
                </a:solidFill>
              </a:rPr>
              <a:t>라는 무료 에셋이 있어 해당 에셋을 임포트 시켜 사용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641" y="1196752"/>
            <a:ext cx="3867150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2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7368" y="4879424"/>
            <a:ext cx="8208913" cy="700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Unity </a:t>
            </a:r>
            <a:r>
              <a:rPr lang="ko-KR" altLang="en-US" sz="2000" b="1">
                <a:solidFill>
                  <a:schemeClr val="bg1"/>
                </a:solidFill>
              </a:rPr>
              <a:t>에서 제공하는 웹캠 영상을 </a:t>
            </a:r>
            <a:r>
              <a:rPr lang="en-US" altLang="ko-KR" sz="2000" b="1">
                <a:solidFill>
                  <a:schemeClr val="bg1"/>
                </a:solidFill>
              </a:rPr>
              <a:t>320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x 160, 60fps</a:t>
            </a:r>
            <a:r>
              <a:rPr lang="ko-KR" altLang="en-US" sz="2000" b="1">
                <a:solidFill>
                  <a:schemeClr val="bg1"/>
                </a:solidFill>
              </a:rPr>
              <a:t> 으로 만들어서 스크립트 시작전 제작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스크립트 시작시 영상 플레이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1472" y="1340768"/>
            <a:ext cx="4178424" cy="2581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3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7368" y="4879424"/>
            <a:ext cx="8208913" cy="10051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웹캠 텍스트 영상을 </a:t>
            </a:r>
            <a:r>
              <a:rPr lang="en-US" altLang="ko-KR" sz="2000" b="1">
                <a:solidFill>
                  <a:schemeClr val="bg1"/>
                </a:solidFill>
              </a:rPr>
              <a:t>Mat</a:t>
            </a:r>
            <a:r>
              <a:rPr lang="ko-KR" altLang="en-US" sz="2000" b="1">
                <a:solidFill>
                  <a:schemeClr val="bg1"/>
                </a:solidFill>
              </a:rPr>
              <a:t> 형식에 저장 후 깊은 복사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opencv</a:t>
            </a:r>
            <a:r>
              <a:rPr lang="ko-KR" altLang="en-US" sz="2000" b="1">
                <a:solidFill>
                  <a:schemeClr val="bg1"/>
                </a:solidFill>
              </a:rPr>
              <a:t> 에서 제공하는 특징점 코너 검출을 하는 </a:t>
            </a:r>
            <a:r>
              <a:rPr lang="en-US" altLang="ko-KR" sz="2000" b="1">
                <a:solidFill>
                  <a:schemeClr val="bg1"/>
                </a:solidFill>
              </a:rPr>
              <a:t>Gftt</a:t>
            </a:r>
            <a:r>
              <a:rPr lang="ko-KR" altLang="en-US" sz="2000" b="1">
                <a:solidFill>
                  <a:schemeClr val="bg1"/>
                </a:solidFill>
              </a:rPr>
              <a:t> 방식으로 특징점 개수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품질 레벨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최소거리 등 을 선정해 생성 </a:t>
            </a:r>
            <a:r>
              <a:rPr lang="en-US" altLang="ko-KR" sz="2000" b="1">
                <a:solidFill>
                  <a:schemeClr val="bg1"/>
                </a:solidFill>
              </a:rPr>
              <a:t>kepoint </a:t>
            </a:r>
            <a:r>
              <a:rPr lang="ko-KR" altLang="en-US" sz="2000" b="1">
                <a:solidFill>
                  <a:schemeClr val="bg1"/>
                </a:solidFill>
              </a:rPr>
              <a:t>배열에 검출점 삽입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368" y="1264915"/>
            <a:ext cx="6192688" cy="2962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4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7368" y="4879424"/>
            <a:ext cx="8208913" cy="700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texture 2d </a:t>
            </a:r>
            <a:r>
              <a:rPr lang="ko-KR" altLang="en-US" sz="2000" b="1">
                <a:solidFill>
                  <a:schemeClr val="bg1"/>
                </a:solidFill>
              </a:rPr>
              <a:t>형식의 텍스쳐에 </a:t>
            </a:r>
            <a:r>
              <a:rPr lang="en-US" altLang="ko-KR" sz="2000" b="1">
                <a:solidFill>
                  <a:schemeClr val="bg1"/>
                </a:solidFill>
              </a:rPr>
              <a:t>mat</a:t>
            </a:r>
            <a:r>
              <a:rPr lang="ko-KR" altLang="en-US" sz="2000" b="1">
                <a:solidFill>
                  <a:schemeClr val="bg1"/>
                </a:solidFill>
              </a:rPr>
              <a:t> 형식의 텍스쳐를 변환 저장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Unity</a:t>
            </a:r>
            <a:r>
              <a:rPr lang="ko-KR" altLang="en-US" sz="2000" b="1">
                <a:solidFill>
                  <a:schemeClr val="bg1"/>
                </a:solidFill>
              </a:rPr>
              <a:t>에 만들어져 있는 </a:t>
            </a:r>
            <a:r>
              <a:rPr lang="en-US" altLang="ko-KR" sz="2000" b="1">
                <a:solidFill>
                  <a:schemeClr val="bg1"/>
                </a:solidFill>
              </a:rPr>
              <a:t>RawImage</a:t>
            </a:r>
            <a:r>
              <a:rPr lang="ko-KR" altLang="en-US" sz="2000" b="1">
                <a:solidFill>
                  <a:schemeClr val="bg1"/>
                </a:solidFill>
              </a:rPr>
              <a:t> 텍스쳐 적용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432" y="1374811"/>
            <a:ext cx="5199484" cy="2342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5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7368" y="4879424"/>
            <a:ext cx="8208913" cy="10051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두개의 특징점을 기준으로 </a:t>
            </a:r>
            <a:r>
              <a:rPr lang="en-US" altLang="ko-KR" sz="2000" b="1">
                <a:solidFill>
                  <a:schemeClr val="bg1"/>
                </a:solidFill>
              </a:rPr>
              <a:t>mat </a:t>
            </a:r>
            <a:r>
              <a:rPr lang="ko-KR" altLang="en-US" sz="2000" b="1">
                <a:solidFill>
                  <a:schemeClr val="bg1"/>
                </a:solidFill>
              </a:rPr>
              <a:t>텍스쳐 위에 사각형을 그려준다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하지만 </a:t>
            </a:r>
            <a:r>
              <a:rPr lang="en-US" altLang="ko-KR" sz="2000" b="1">
                <a:solidFill>
                  <a:schemeClr val="bg1"/>
                </a:solidFill>
              </a:rPr>
              <a:t>unity rect</a:t>
            </a:r>
            <a:r>
              <a:rPr lang="ko-KR" altLang="en-US" sz="2000" b="1">
                <a:solidFill>
                  <a:schemeClr val="bg1"/>
                </a:solidFill>
              </a:rPr>
              <a:t> 함수에서 사이즈 오류 때문에 영상처리 속도 등이 느려짐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9896" y="1700808"/>
            <a:ext cx="3600400" cy="2092003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068" y="2053605"/>
            <a:ext cx="4454787" cy="367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Unity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Sharp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6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7368" y="5373216"/>
            <a:ext cx="8208913" cy="6923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그리하여 해상도 조절 등 방법을 찾던 도중 사이즈 오버에 따른 예외처리를 해주면 오류도 사라지고 속도도 개선되는 방법을 찾음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8909" y="1113655"/>
            <a:ext cx="3840947" cy="4187552"/>
          </a:xfrm>
          <a:prstGeom prst="rect">
            <a:avLst/>
          </a:prstGeom>
        </p:spPr>
      </p:pic>
      <p:pic>
        <p:nvPicPr>
          <p:cNvPr id="10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85901" y="1109489"/>
            <a:ext cx="3802387" cy="1599431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79542" y="2835200"/>
            <a:ext cx="3808746" cy="2466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04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2"/>
                  </a:solidFill>
                </a:rPr>
                <a:t>보완점</a:t>
              </a:r>
              <a:endParaRPr lang="ko-KR" altLang="en-US" b="1">
                <a:solidFill>
                  <a:schemeClr val="tx2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63352" y="1706894"/>
            <a:ext cx="8208912" cy="4358626"/>
          </a:xfrm>
          <a:prstGeom prst="rect">
            <a:avLst/>
          </a:prstGeom>
        </p:spPr>
        <p:txBody>
          <a:bodyPr wrap="square">
            <a:spAutoFit/>
          </a:bodyPr>
          <a:p>
            <a:pPr marL="270033" indent="-270033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1.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c++ </a:t>
            </a:r>
            <a:r>
              <a:rPr lang="ko-KR" altLang="en-US" sz="2000" b="1">
                <a:solidFill>
                  <a:schemeClr val="bg1"/>
                </a:solidFill>
              </a:rPr>
              <a:t>기반의 </a:t>
            </a:r>
            <a:r>
              <a:rPr lang="en-US" altLang="ko-KR" sz="2000" b="1">
                <a:solidFill>
                  <a:schemeClr val="bg1"/>
                </a:solidFill>
              </a:rPr>
              <a:t>opencv </a:t>
            </a:r>
            <a:r>
              <a:rPr lang="ko-KR" altLang="en-US" sz="2000" b="1">
                <a:solidFill>
                  <a:schemeClr val="bg1"/>
                </a:solidFill>
              </a:rPr>
              <a:t>라이브러리를 다른 언어로 기능구현을 가능하게 만들 수 있는 능력이 없었던 것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2.</a:t>
            </a:r>
            <a:r>
              <a:rPr lang="ko-KR" altLang="en-US" sz="2000" b="1">
                <a:solidFill>
                  <a:schemeClr val="bg1"/>
                </a:solidFill>
              </a:rPr>
              <a:t> 중간의 주제변경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예상치 못한 오류발생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짧은 프로젝트 진행 기간 등 시간이 있었다면 조금더 좋은 결과물을 만들어 내지 못한점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3.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opencv</a:t>
            </a:r>
            <a:r>
              <a:rPr lang="ko-KR" altLang="en-US" sz="2000" b="1">
                <a:solidFill>
                  <a:schemeClr val="bg1"/>
                </a:solidFill>
              </a:rPr>
              <a:t>의 개념을 짧은 시간에 습득할수 없었던 점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4.</a:t>
            </a:r>
            <a:r>
              <a:rPr lang="ko-KR" altLang="en-US" sz="2000" b="1">
                <a:solidFill>
                  <a:schemeClr val="bg1"/>
                </a:solidFill>
              </a:rPr>
              <a:t> 환경 세팅에 시간을 너무 많이 쓴 점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5.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3</a:t>
            </a:r>
            <a:r>
              <a:rPr lang="ko-KR" altLang="en-US" sz="2000" b="1">
                <a:solidFill>
                  <a:schemeClr val="bg1"/>
                </a:solidFill>
              </a:rPr>
              <a:t>차원 공간에 대한 지식이 부족했던 점 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6.</a:t>
            </a:r>
            <a:r>
              <a:rPr lang="ko-KR" altLang="en-US" sz="2000" b="1">
                <a:solidFill>
                  <a:schemeClr val="bg1"/>
                </a:solidFill>
              </a:rPr>
              <a:t> 추출했던 결과물이 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r>
              <a:rPr lang="ko-KR" altLang="en-US" sz="2000" b="1">
                <a:solidFill>
                  <a:schemeClr val="bg1"/>
                </a:solidFill>
              </a:rPr>
              <a:t>차원 좌표라서 </a:t>
            </a:r>
            <a:r>
              <a:rPr lang="en-US" altLang="ko-KR" sz="2000" b="1">
                <a:solidFill>
                  <a:schemeClr val="bg1"/>
                </a:solidFill>
              </a:rPr>
              <a:t>3</a:t>
            </a:r>
            <a:r>
              <a:rPr lang="ko-KR" altLang="en-US" sz="2000" b="1">
                <a:solidFill>
                  <a:schemeClr val="bg1"/>
                </a:solidFill>
              </a:rPr>
              <a:t>차원 오브젝트에 적용할수 없었던 점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05</a:t>
            </a:r>
            <a:endParaRPr lang="ko-KR" altLang="en-US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71600" y="611063"/>
            <a:ext cx="2592290" cy="432048"/>
            <a:chOff x="1520659" y="2060848"/>
            <a:chExt cx="2835317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520659" y="2060848"/>
              <a:ext cx="261929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71600" y="630313"/>
            <a:ext cx="2376266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Q&amp;A</a:t>
            </a:r>
            <a:endParaRPr lang="en-US" altLang="ko-KR" sz="2000" b="1">
              <a:solidFill>
                <a:schemeClr val="tx2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79376" y="1340768"/>
            <a:ext cx="8208912" cy="4708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300" b="1">
                <a:solidFill>
                  <a:schemeClr val="bg1"/>
                </a:solidFill>
              </a:rPr>
              <a:t>?</a:t>
            </a:r>
            <a:endParaRPr lang="en-US" altLang="ko-KR" sz="303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spc="-150">
                <a:solidFill>
                  <a:schemeClr val="bg1"/>
                </a:solidFill>
              </a:rPr>
              <a:t>감사합니다</a:t>
            </a:r>
            <a:endParaRPr lang="en-US" altLang="ko-KR" sz="4800" b="1" spc="-150">
              <a:solidFill>
                <a:schemeClr val="bg1"/>
              </a:solidFill>
            </a:endParaRPr>
          </a:p>
        </p:txBody>
      </p:sp>
      <p:sp>
        <p:nvSpPr>
          <p:cNvPr id="74" name="순서도: 논리합 73"/>
          <p:cNvSpPr/>
          <p:nvPr/>
        </p:nvSpPr>
        <p:spPr>
          <a:xfrm>
            <a:off x="179512" y="259030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순서도: 논리합 74"/>
          <p:cNvSpPr/>
          <p:nvPr/>
        </p:nvSpPr>
        <p:spPr>
          <a:xfrm>
            <a:off x="8748464" y="26055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1" name="직선 연결선 80"/>
          <p:cNvCxnSpPr>
            <a:stCxn id="74" idx="6"/>
          </p:cNvCxnSpPr>
          <p:nvPr/>
        </p:nvCxnSpPr>
        <p:spPr>
          <a:xfrm>
            <a:off x="395536" y="2698314"/>
            <a:ext cx="2448272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444208" y="2709500"/>
            <a:ext cx="2314416" cy="10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89"/>
          <p:cNvGrpSpPr/>
          <p:nvPr/>
        </p:nvGrpSpPr>
        <p:grpSpPr>
          <a:xfrm rot="0">
            <a:off x="2699792" y="2852936"/>
            <a:ext cx="3744416" cy="432048"/>
            <a:chOff x="2699792" y="2852936"/>
            <a:chExt cx="3744416" cy="504056"/>
          </a:xfrm>
        </p:grpSpPr>
        <p:grpSp>
          <p:nvGrpSpPr>
            <p:cNvPr id="3" name="그룹 85"/>
            <p:cNvGrpSpPr/>
            <p:nvPr/>
          </p:nvGrpSpPr>
          <p:grpSpPr>
            <a:xfrm rot="0"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99592" y="2060848"/>
                <a:ext cx="324036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51920" y="2060848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/>
            <p:cNvSpPr/>
            <p:nvPr/>
          </p:nvSpPr>
          <p:spPr>
            <a:xfrm>
              <a:off x="2699792" y="285293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87824" y="2823319"/>
            <a:ext cx="316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spc="-150">
                <a:solidFill>
                  <a:schemeClr val="tx2"/>
                </a:solidFill>
              </a:rPr>
              <a:t>THANK YOU</a:t>
            </a:r>
            <a:endParaRPr lang="ko-KR" altLang="en-US" sz="2400" b="1" spc="-15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436474"/>
            <a:ext cx="6192688" cy="544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b="1" spc="-150">
                <a:solidFill>
                  <a:schemeClr val="bg1"/>
                </a:solidFill>
              </a:rPr>
              <a:t>Mini Project</a:t>
            </a:r>
            <a:endParaRPr lang="en-US" altLang="ko-KR" sz="3000" b="1" spc="-15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251520" y="1268760"/>
            <a:ext cx="2520280" cy="504056"/>
            <a:chOff x="1835696" y="2060848"/>
            <a:chExt cx="2520280" cy="504056"/>
          </a:xfrm>
        </p:grpSpPr>
        <p:sp>
          <p:nvSpPr>
            <p:cNvPr id="6" name="직사각형 5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1268760"/>
            <a:ext cx="2304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>
                <a:solidFill>
                  <a:schemeClr val="tx2"/>
                </a:solidFill>
              </a:rPr>
              <a:t>CONTENTS</a:t>
            </a:r>
            <a:endParaRPr lang="ko-KR" altLang="en-US" sz="2800" b="1" spc="-15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75656" y="1772816"/>
            <a:ext cx="4248472" cy="424847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/>
          <p:cNvSpPr/>
          <p:nvPr/>
        </p:nvSpPr>
        <p:spPr>
          <a:xfrm>
            <a:off x="2063551" y="2311911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51583" y="2211720"/>
            <a:ext cx="3744416" cy="39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1.</a:t>
            </a:r>
            <a:r>
              <a:rPr lang="ko-KR" altLang="en-US" sz="2000" b="1" spc="-150">
                <a:solidFill>
                  <a:schemeClr val="bg1"/>
                </a:solidFill>
              </a:rPr>
              <a:t> 관심있는 분야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16" name="순서도: 논리합 15"/>
          <p:cNvSpPr/>
          <p:nvPr/>
        </p:nvSpPr>
        <p:spPr>
          <a:xfrm>
            <a:off x="2639615" y="2855600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55640" y="2783592"/>
            <a:ext cx="3744416" cy="39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2. </a:t>
            </a:r>
            <a:r>
              <a:rPr lang="ko-KR" altLang="en-US" sz="2000" b="1" spc="-150">
                <a:solidFill>
                  <a:schemeClr val="bg1"/>
                </a:solidFill>
              </a:rPr>
              <a:t>프로젝트 주제 선정이유</a:t>
            </a:r>
            <a:r>
              <a:rPr lang="en-US" altLang="ko-KR" sz="2000" b="1" spc="-150">
                <a:solidFill>
                  <a:schemeClr val="bg1"/>
                </a:solidFill>
              </a:rPr>
              <a:t>   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  <p:sp>
        <p:nvSpPr>
          <p:cNvPr id="18" name="순서도: 논리합 17"/>
          <p:cNvSpPr/>
          <p:nvPr/>
        </p:nvSpPr>
        <p:spPr>
          <a:xfrm>
            <a:off x="3143671" y="3429000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31703" y="3356992"/>
            <a:ext cx="3744416" cy="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3.</a:t>
            </a:r>
            <a:r>
              <a:rPr lang="ko-KR" altLang="en-US" sz="2000" b="1" spc="-150">
                <a:solidFill>
                  <a:schemeClr val="bg1"/>
                </a:solidFill>
              </a:rPr>
              <a:t> 시연 내용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0" name="순서도: 논리합 19"/>
          <p:cNvSpPr/>
          <p:nvPr/>
        </p:nvSpPr>
        <p:spPr>
          <a:xfrm>
            <a:off x="3719735" y="3998957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07767" y="3896087"/>
            <a:ext cx="3744416" cy="39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4.</a:t>
            </a:r>
            <a:r>
              <a:rPr lang="ko-KR" altLang="en-US" sz="2000" b="1" spc="-150">
                <a:solidFill>
                  <a:schemeClr val="bg1"/>
                </a:solidFill>
              </a:rPr>
              <a:t>  보완점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2" name="순서도: 논리합 21"/>
          <p:cNvSpPr/>
          <p:nvPr/>
        </p:nvSpPr>
        <p:spPr>
          <a:xfrm>
            <a:off x="4295800" y="4508207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83832" y="4436199"/>
            <a:ext cx="3744416" cy="39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5.</a:t>
            </a:r>
            <a:r>
              <a:rPr lang="ko-KR" altLang="en-US" sz="2000" b="1" spc="-150">
                <a:solidFill>
                  <a:schemeClr val="bg1"/>
                </a:solidFill>
              </a:rPr>
              <a:t> 소감 발표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4" name="순서도: 논리합 21"/>
          <p:cNvSpPr/>
          <p:nvPr/>
        </p:nvSpPr>
        <p:spPr>
          <a:xfrm>
            <a:off x="4727848" y="501317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2"/>
          <p:cNvSpPr txBox="1"/>
          <p:nvPr/>
        </p:nvSpPr>
        <p:spPr>
          <a:xfrm>
            <a:off x="5015880" y="4941168"/>
            <a:ext cx="3744416" cy="39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6.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Q&amp;A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1"/>
      <p:bldP spid="16" grpId="2" animBg="1"/>
      <p:bldP spid="17" grpId="3"/>
      <p:bldP spid="18" grpId="4" animBg="1"/>
      <p:bldP spid="19" grpId="5"/>
      <p:bldP spid="20" grpId="6" animBg="1"/>
      <p:bldP spid="21" grpId="7"/>
      <p:bldP spid="22" grpId="8" animBg="1"/>
      <p:bldP spid="23" grpId="9"/>
      <p:bldP spid="24" grpId="10" animBg="1"/>
      <p:bldP spid="25" grpId="1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01</a:t>
            </a:r>
            <a:endParaRPr lang="ko-KR" altLang="en-US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관심 있는 분야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67" y="1676409"/>
            <a:ext cx="7992888" cy="225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900" b="1">
                <a:solidFill>
                  <a:schemeClr val="bg1"/>
                </a:solidFill>
              </a:rPr>
              <a:t>VR/AR</a:t>
            </a:r>
            <a:r>
              <a:rPr lang="ko-KR" altLang="en-US" sz="1900" b="1">
                <a:solidFill>
                  <a:schemeClr val="bg1"/>
                </a:solidFill>
              </a:rPr>
              <a:t> 수업을 배우고 하나하나 알아가면서 관심이 있던 분야는 언리얼 엔진 과 </a:t>
            </a:r>
            <a:r>
              <a:rPr lang="en-US" altLang="ko-KR" sz="1900" b="1">
                <a:solidFill>
                  <a:schemeClr val="bg1"/>
                </a:solidFill>
              </a:rPr>
              <a:t>AR</a:t>
            </a:r>
            <a:r>
              <a:rPr lang="ko-KR" altLang="en-US" sz="1900" b="1">
                <a:solidFill>
                  <a:schemeClr val="bg1"/>
                </a:solidFill>
              </a:rPr>
              <a:t>코어 두 분야 였습니다</a:t>
            </a:r>
            <a:r>
              <a:rPr lang="en-US" altLang="ko-KR" sz="1900" b="1">
                <a:solidFill>
                  <a:schemeClr val="bg1"/>
                </a:solidFill>
              </a:rPr>
              <a:t>.</a:t>
            </a:r>
            <a:r>
              <a:rPr lang="ko-KR" altLang="en-US" sz="1900" b="1">
                <a:solidFill>
                  <a:schemeClr val="bg1"/>
                </a:solidFill>
              </a:rPr>
              <a:t> 언리얼 엔진은 보다 퀄리티 있는 작품을 만들기에 적합하다고 생각을 했고 </a:t>
            </a:r>
            <a:r>
              <a:rPr lang="en-US" altLang="ko-KR" sz="1900" b="1">
                <a:solidFill>
                  <a:schemeClr val="bg1"/>
                </a:solidFill>
              </a:rPr>
              <a:t>AR</a:t>
            </a:r>
            <a:r>
              <a:rPr lang="ko-KR" altLang="en-US" sz="1900" b="1">
                <a:solidFill>
                  <a:schemeClr val="bg1"/>
                </a:solidFill>
              </a:rPr>
              <a:t>코어는 </a:t>
            </a:r>
            <a:r>
              <a:rPr lang="en-US" altLang="ko-KR" sz="1900" b="1">
                <a:solidFill>
                  <a:schemeClr val="bg1"/>
                </a:solidFill>
              </a:rPr>
              <a:t>AR</a:t>
            </a:r>
            <a:r>
              <a:rPr lang="ko-KR" altLang="en-US" sz="1900" b="1">
                <a:solidFill>
                  <a:schemeClr val="bg1"/>
                </a:solidFill>
              </a:rPr>
              <a:t>자체가 우리 실생활에 적용 될 수 있는 분야가 무궁무진하고 사용범위가 넓기에 이 두분야에 관심이 있었습니다</a:t>
            </a:r>
            <a:r>
              <a:rPr lang="en-US" altLang="ko-KR" sz="1900" b="1">
                <a:solidFill>
                  <a:schemeClr val="bg1"/>
                </a:solidFill>
              </a:rPr>
              <a:t>.</a:t>
            </a:r>
            <a:r>
              <a:rPr lang="ko-KR" altLang="en-US" sz="1900" b="1">
                <a:solidFill>
                  <a:schemeClr val="bg1"/>
                </a:solidFill>
              </a:rPr>
              <a:t> 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7368" y="1490784"/>
            <a:ext cx="8114524" cy="24422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4812" y="1340768"/>
            <a:ext cx="8269088" cy="2664296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5560" y="4221088"/>
            <a:ext cx="1962150" cy="2304256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9856" y="4221088"/>
            <a:ext cx="2232248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1" animBg="1"/>
      <p:bldP spid="13" grpId="2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02</a:t>
            </a:r>
            <a:endParaRPr lang="ko-KR" altLang="en-US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프로젝트 선정 이유</a:t>
            </a:r>
            <a:endParaRPr lang="ko-KR" altLang="en-US" sz="2000" b="1" spc="-150">
              <a:solidFill>
                <a:schemeClr val="tx2"/>
              </a:solidFill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63352" y="1916832"/>
            <a:ext cx="8712968" cy="3387060"/>
          </a:xfrm>
          <a:prstGeom prst="rect">
            <a:avLst/>
          </a:prstGeom>
        </p:spPr>
        <p:txBody>
          <a:bodyPr wrap="square">
            <a:spAutoFit/>
          </a:bodyPr>
          <a:p>
            <a:pPr marL="270033" indent="-270033">
              <a:defRPr/>
            </a:pPr>
            <a:r>
              <a:rPr lang="en-US" altLang="ko-KR" b="1">
                <a:solidFill>
                  <a:schemeClr val="bg1"/>
                </a:solidFill>
              </a:rPr>
              <a:t>1.</a:t>
            </a:r>
            <a:r>
              <a:rPr lang="ko-KR" altLang="en-US" b="1">
                <a:solidFill>
                  <a:schemeClr val="bg1"/>
                </a:solidFill>
              </a:rPr>
              <a:t> 보다 퀄리티 있는 </a:t>
            </a:r>
            <a:r>
              <a:rPr lang="en-US" altLang="ko-KR" b="1">
                <a:solidFill>
                  <a:schemeClr val="bg1"/>
                </a:solidFill>
              </a:rPr>
              <a:t>AR </a:t>
            </a:r>
            <a:r>
              <a:rPr lang="ko-KR" altLang="en-US" b="1">
                <a:solidFill>
                  <a:schemeClr val="bg1"/>
                </a:solidFill>
              </a:rPr>
              <a:t>기반의 화면에서 평면을 인식해 </a:t>
            </a:r>
            <a:r>
              <a:rPr lang="en-US" altLang="ko-KR" b="1">
                <a:solidFill>
                  <a:schemeClr val="bg1"/>
                </a:solidFill>
              </a:rPr>
              <a:t>3D</a:t>
            </a:r>
            <a:r>
              <a:rPr lang="ko-KR" altLang="en-US" b="1">
                <a:solidFill>
                  <a:schemeClr val="bg1"/>
                </a:solidFill>
              </a:rPr>
              <a:t> 오브젝트를 생성해 </a:t>
            </a:r>
            <a:r>
              <a:rPr lang="en-US" altLang="ko-KR" b="1">
                <a:solidFill>
                  <a:schemeClr val="bg1"/>
                </a:solidFill>
              </a:rPr>
              <a:t>AR</a:t>
            </a:r>
            <a:r>
              <a:rPr lang="ko-KR" altLang="en-US" b="1">
                <a:solidFill>
                  <a:schemeClr val="bg1"/>
                </a:solidFill>
              </a:rPr>
              <a:t>의 기본 응용에 초점을 두었습니다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en-US" altLang="ko-KR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endParaRPr lang="en-US" altLang="ko-KR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b="1">
                <a:solidFill>
                  <a:schemeClr val="bg1"/>
                </a:solidFill>
              </a:rPr>
              <a:t>2.</a:t>
            </a:r>
            <a:r>
              <a:rPr lang="ko-KR" altLang="en-US" b="1">
                <a:solidFill>
                  <a:schemeClr val="bg1"/>
                </a:solidFill>
              </a:rPr>
              <a:t> 짧은 시간내에 언리얼 엔진을 </a:t>
            </a:r>
            <a:r>
              <a:rPr lang="en-US" altLang="ko-KR" b="1">
                <a:solidFill>
                  <a:schemeClr val="bg1"/>
                </a:solidFill>
              </a:rPr>
              <a:t>100%</a:t>
            </a:r>
            <a:r>
              <a:rPr lang="ko-KR" altLang="en-US" b="1">
                <a:solidFill>
                  <a:schemeClr val="bg1"/>
                </a:solidFill>
              </a:rPr>
              <a:t> 사용과 </a:t>
            </a:r>
            <a:r>
              <a:rPr lang="en-US" altLang="ko-KR" b="1">
                <a:solidFill>
                  <a:schemeClr val="bg1"/>
                </a:solidFill>
              </a:rPr>
              <a:t>AR</a:t>
            </a:r>
            <a:r>
              <a:rPr lang="ko-KR" altLang="en-US" b="1">
                <a:solidFill>
                  <a:schemeClr val="bg1"/>
                </a:solidFill>
              </a:rPr>
              <a:t>코어가 지원하는 안드로이드 버전의 한계로 프로젝트 중간에 방향을 바꾸어야 했습니다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en-US" altLang="ko-KR" b="1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b="1">
                <a:solidFill>
                  <a:schemeClr val="bg1"/>
                </a:solidFill>
              </a:rPr>
              <a:t>3.</a:t>
            </a:r>
            <a:r>
              <a:rPr lang="ko-KR" altLang="en-US" b="1">
                <a:solidFill>
                  <a:schemeClr val="bg1"/>
                </a:solidFill>
              </a:rPr>
              <a:t> 차선으로 선정한 것이 </a:t>
            </a:r>
            <a:r>
              <a:rPr lang="en-US" altLang="ko-KR" b="1">
                <a:solidFill>
                  <a:schemeClr val="bg1"/>
                </a:solidFill>
              </a:rPr>
              <a:t>OpenCV</a:t>
            </a:r>
            <a:r>
              <a:rPr lang="ko-KR" altLang="en-US" b="1">
                <a:solidFill>
                  <a:schemeClr val="bg1"/>
                </a:solidFill>
              </a:rPr>
              <a:t> 와 </a:t>
            </a:r>
            <a:r>
              <a:rPr lang="en-US" altLang="ko-KR" b="1">
                <a:solidFill>
                  <a:schemeClr val="bg1"/>
                </a:solidFill>
              </a:rPr>
              <a:t>Unity </a:t>
            </a:r>
            <a:r>
              <a:rPr lang="ko-KR" altLang="en-US" b="1">
                <a:solidFill>
                  <a:schemeClr val="bg1"/>
                </a:solidFill>
              </a:rPr>
              <a:t>를 활용해 특징점으로 사각형 공간을 잡아  공간위에 </a:t>
            </a:r>
            <a:r>
              <a:rPr lang="en-US" altLang="ko-KR" b="1">
                <a:solidFill>
                  <a:schemeClr val="bg1"/>
                </a:solidFill>
              </a:rPr>
              <a:t>uinty</a:t>
            </a:r>
            <a:r>
              <a:rPr lang="ko-KR" altLang="en-US" b="1">
                <a:solidFill>
                  <a:schemeClr val="bg1"/>
                </a:solidFill>
              </a:rPr>
              <a:t>의</a:t>
            </a:r>
            <a:r>
              <a:rPr lang="en-US" altLang="ko-KR" b="1">
                <a:solidFill>
                  <a:schemeClr val="bg1"/>
                </a:solidFill>
              </a:rPr>
              <a:t> 3D</a:t>
            </a:r>
            <a:r>
              <a:rPr lang="ko-KR" altLang="en-US" b="1">
                <a:solidFill>
                  <a:schemeClr val="bg1"/>
                </a:solidFill>
              </a:rPr>
              <a:t> 건물을 세우는 방식으로 바꾸었습니다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en-US" altLang="ko-KR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endParaRPr lang="en-US" altLang="ko-KR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b="1">
                <a:solidFill>
                  <a:schemeClr val="bg1"/>
                </a:solidFill>
              </a:rPr>
              <a:t>4.</a:t>
            </a:r>
            <a:r>
              <a:rPr lang="ko-KR" altLang="en-US" b="1">
                <a:solidFill>
                  <a:schemeClr val="bg1"/>
                </a:solidFill>
              </a:rPr>
              <a:t> 미니프로젝트를 통해 공부한 내용으로 최종 프로젝트에서 응용한 방법으로 최종 프로젝트인 지도인식 </a:t>
            </a:r>
            <a:r>
              <a:rPr lang="en-US" altLang="ko-KR" b="1">
                <a:solidFill>
                  <a:schemeClr val="bg1"/>
                </a:solidFill>
              </a:rPr>
              <a:t>AR</a:t>
            </a:r>
            <a:r>
              <a:rPr lang="ko-KR" altLang="en-US" b="1">
                <a:solidFill>
                  <a:schemeClr val="bg1"/>
                </a:solidFill>
              </a:rPr>
              <a:t>에 적용을 시킬 수 있는 방법이기에 미니프로젝트 최종 방법으로 선정했습니다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en-US" altLang="ko-KR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905255" cy="441673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890998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기술 소개</a:t>
            </a:r>
            <a:endParaRPr lang="ko-KR" altLang="en-US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63352" y="1268759"/>
            <a:ext cx="8208912" cy="4053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특징점을 집어주는 알고리즘은 많지만 그 중 </a:t>
            </a:r>
            <a:r>
              <a:rPr lang="en-US" altLang="ko-KR" sz="2000" b="1">
                <a:solidFill>
                  <a:schemeClr val="bg1"/>
                </a:solidFill>
              </a:rPr>
              <a:t>Gftt</a:t>
            </a:r>
            <a:r>
              <a:rPr lang="ko-KR" altLang="en-US" sz="2000" b="1">
                <a:solidFill>
                  <a:schemeClr val="bg1"/>
                </a:solidFill>
              </a:rPr>
              <a:t> 방식을 선택한 이유는 조금더 균등하게 특징점을 잡아주고 최소거리 특징점 개수 등 선정할수 있기 때문에 </a:t>
            </a:r>
            <a:r>
              <a:rPr lang="en-US" altLang="ko-KR" sz="2000" b="1">
                <a:solidFill>
                  <a:schemeClr val="bg1"/>
                </a:solidFill>
              </a:rPr>
              <a:t>gftt</a:t>
            </a:r>
            <a:r>
              <a:rPr lang="ko-KR" altLang="en-US" sz="2000" b="1">
                <a:solidFill>
                  <a:schemeClr val="bg1"/>
                </a:solidFill>
              </a:rPr>
              <a:t> 방식을 사용 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1. Harris corner </a:t>
            </a:r>
            <a:r>
              <a:rPr lang="ko-KR" altLang="en-US" sz="2000" b="1">
                <a:solidFill>
                  <a:schemeClr val="bg1"/>
                </a:solidFill>
              </a:rPr>
              <a:t>방식 </a:t>
            </a:r>
            <a:r>
              <a:rPr lang="en-US" altLang="ko-KR" sz="2000" b="1">
                <a:solidFill>
                  <a:schemeClr val="bg1"/>
                </a:solidFill>
              </a:rPr>
              <a:t>-</a:t>
            </a:r>
            <a:r>
              <a:rPr lang="ko-KR" altLang="en-US" sz="2000" b="1">
                <a:solidFill>
                  <a:schemeClr val="bg1"/>
                </a:solidFill>
              </a:rPr>
              <a:t> 영상에서 특징점을 검출하는 기본 알고리즘</a:t>
            </a:r>
            <a:endParaRPr lang="ko-KR" altLang="en-US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영상의 경계에서 특징점을 잡아 표시해준다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2.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fast </a:t>
            </a:r>
            <a:r>
              <a:rPr lang="ko-KR" altLang="en-US" sz="2000" b="1">
                <a:solidFill>
                  <a:schemeClr val="bg1"/>
                </a:solidFill>
              </a:rPr>
              <a:t>방식 </a:t>
            </a:r>
            <a:r>
              <a:rPr lang="en-US" altLang="ko-KR" sz="2000" b="1">
                <a:solidFill>
                  <a:schemeClr val="bg1"/>
                </a:solidFill>
              </a:rPr>
              <a:t>-</a:t>
            </a:r>
            <a:r>
              <a:rPr lang="ko-KR" altLang="en-US" sz="2000" b="1">
                <a:solidFill>
                  <a:schemeClr val="bg1"/>
                </a:solidFill>
              </a:rPr>
              <a:t> 영상에서의 경계값을 지정해주고 가장 빠르게 특징점을 잡아 주지만 값이 너무 튀고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갯수 조절이 불가능</a:t>
            </a:r>
            <a:endParaRPr lang="ko-KR" altLang="en-US" sz="2000" b="1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bg1"/>
              </a:solidFill>
            </a:endParaRPr>
          </a:p>
          <a:p>
            <a:pPr marL="270033" indent="-270033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3. orb</a:t>
            </a:r>
            <a:r>
              <a:rPr lang="ko-KR" altLang="en-US" sz="2000" b="1">
                <a:solidFill>
                  <a:schemeClr val="bg1"/>
                </a:solidFill>
              </a:rPr>
              <a:t> 방식 </a:t>
            </a:r>
            <a:r>
              <a:rPr lang="en-US" altLang="ko-KR" sz="2000" b="1">
                <a:solidFill>
                  <a:schemeClr val="bg1"/>
                </a:solidFill>
              </a:rPr>
              <a:t>-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fast </a:t>
            </a:r>
            <a:r>
              <a:rPr lang="ko-KR" altLang="en-US" sz="2000" b="1">
                <a:solidFill>
                  <a:schemeClr val="bg1"/>
                </a:solidFill>
              </a:rPr>
              <a:t>방식과 </a:t>
            </a:r>
            <a:r>
              <a:rPr lang="en-US" altLang="ko-KR" sz="2000" b="1">
                <a:solidFill>
                  <a:schemeClr val="bg1"/>
                </a:solidFill>
              </a:rPr>
              <a:t>harris </a:t>
            </a:r>
            <a:r>
              <a:rPr lang="ko-KR" altLang="en-US" sz="2000" b="1">
                <a:solidFill>
                  <a:schemeClr val="bg1"/>
                </a:solidFill>
              </a:rPr>
              <a:t>코너 검출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여러 스케일의 피라미드 화면 적용을 통해 가장 효율적인 알고리즘 이지만 사용중 팅겨져 버리는 상황 발생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ARcore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8709" y="1476400"/>
            <a:ext cx="3571066" cy="512440"/>
          </a:xfrm>
          <a:prstGeom prst="rect">
            <a:avLst/>
          </a:prstGeom>
        </p:spPr>
      </p:pic>
      <p:sp>
        <p:nvSpPr>
          <p:cNvPr id="87" name=""/>
          <p:cNvSpPr txBox="1"/>
          <p:nvPr/>
        </p:nvSpPr>
        <p:spPr>
          <a:xfrm>
            <a:off x="479375" y="4077072"/>
            <a:ext cx="8208913" cy="6941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AR</a:t>
            </a:r>
            <a:r>
              <a:rPr lang="ko-KR" altLang="en-US" sz="2000" b="1">
                <a:solidFill>
                  <a:schemeClr val="bg1"/>
                </a:solidFill>
              </a:rPr>
              <a:t>코어의 지원 버전은 </a:t>
            </a:r>
            <a:r>
              <a:rPr lang="en-US" altLang="ko-KR" sz="2000" b="1">
                <a:solidFill>
                  <a:schemeClr val="bg1"/>
                </a:solidFill>
              </a:rPr>
              <a:t>8.0</a:t>
            </a:r>
            <a:r>
              <a:rPr lang="ko-KR" altLang="en-US" sz="2000" b="1">
                <a:solidFill>
                  <a:schemeClr val="bg1"/>
                </a:solidFill>
              </a:rPr>
              <a:t>이상 부터 지원 하기 때문에 가지고 있는 안드로이드 개발폰은 </a:t>
            </a:r>
            <a:r>
              <a:rPr lang="en-US" altLang="ko-KR" sz="2000" b="1">
                <a:solidFill>
                  <a:schemeClr val="bg1"/>
                </a:solidFill>
              </a:rPr>
              <a:t>5.0</a:t>
            </a:r>
            <a:r>
              <a:rPr lang="ko-KR" altLang="en-US" sz="2000" b="1">
                <a:solidFill>
                  <a:schemeClr val="bg1"/>
                </a:solidFill>
              </a:rPr>
              <a:t>버전 으로는 실행 불가능 판정이 났습니다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502" y="2310898"/>
            <a:ext cx="2551162" cy="111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- 1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63351" y="4979238"/>
            <a:ext cx="8208913" cy="695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OpenCV</a:t>
            </a:r>
            <a:r>
              <a:rPr lang="ko-KR" altLang="en-US" sz="2000" b="1">
                <a:solidFill>
                  <a:schemeClr val="bg1"/>
                </a:solidFill>
              </a:rPr>
              <a:t> 소스를 받아주고 </a:t>
            </a:r>
            <a:r>
              <a:rPr lang="en-US" altLang="ko-KR" sz="2000" b="1">
                <a:solidFill>
                  <a:schemeClr val="bg1"/>
                </a:solidFill>
              </a:rPr>
              <a:t>Cmake</a:t>
            </a:r>
            <a:r>
              <a:rPr lang="ko-KR" altLang="en-US" sz="2000" b="1">
                <a:solidFill>
                  <a:schemeClr val="bg1"/>
                </a:solidFill>
              </a:rPr>
              <a:t>를 이용해 </a:t>
            </a:r>
            <a:r>
              <a:rPr lang="en-US" altLang="ko-KR" sz="2000" b="1">
                <a:solidFill>
                  <a:schemeClr val="bg1"/>
                </a:solidFill>
              </a:rPr>
              <a:t>opencv.sln</a:t>
            </a:r>
            <a:r>
              <a:rPr lang="ko-KR" altLang="en-US" sz="2000" b="1">
                <a:solidFill>
                  <a:schemeClr val="bg1"/>
                </a:solidFill>
              </a:rPr>
              <a:t> 을 생성 </a:t>
            </a:r>
            <a:r>
              <a:rPr lang="en-US" altLang="ko-KR" sz="2000" b="1">
                <a:solidFill>
                  <a:schemeClr val="bg1"/>
                </a:solidFill>
              </a:rPr>
              <a:t>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unity</a:t>
            </a:r>
            <a:r>
              <a:rPr lang="ko-KR" altLang="en-US" sz="2000" b="1">
                <a:solidFill>
                  <a:schemeClr val="bg1"/>
                </a:solidFill>
              </a:rPr>
              <a:t>에서 적용될수 있도록 </a:t>
            </a:r>
            <a:r>
              <a:rPr lang="en-US" altLang="ko-KR" sz="2000" b="1">
                <a:solidFill>
                  <a:schemeClr val="bg1"/>
                </a:solidFill>
              </a:rPr>
              <a:t>x64</a:t>
            </a:r>
            <a:r>
              <a:rPr lang="ko-KR" altLang="en-US" sz="2000" b="1">
                <a:solidFill>
                  <a:schemeClr val="bg1"/>
                </a:solidFill>
              </a:rPr>
              <a:t>로 설정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024" y="1331024"/>
            <a:ext cx="4439816" cy="3322112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44138" y="1340768"/>
            <a:ext cx="3888166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- 2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63352" y="5267270"/>
            <a:ext cx="8208913" cy="69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만들어진 솔루션 파일에서 </a:t>
            </a:r>
            <a:r>
              <a:rPr lang="en-US" altLang="ko-KR" sz="2000" b="1">
                <a:solidFill>
                  <a:schemeClr val="bg1"/>
                </a:solidFill>
              </a:rPr>
              <a:t>ALL_BUILD, install</a:t>
            </a:r>
            <a:r>
              <a:rPr lang="ko-KR" altLang="en-US" sz="2000" b="1">
                <a:solidFill>
                  <a:schemeClr val="bg1"/>
                </a:solidFill>
              </a:rPr>
              <a:t>을 선택해 </a:t>
            </a:r>
            <a:r>
              <a:rPr lang="en-US" altLang="ko-KR" sz="2000" b="1">
                <a:solidFill>
                  <a:schemeClr val="bg1"/>
                </a:solidFill>
              </a:rPr>
              <a:t>Debug,Release</a:t>
            </a:r>
            <a:r>
              <a:rPr lang="ko-KR" altLang="en-US" sz="2000" b="1">
                <a:solidFill>
                  <a:schemeClr val="bg1"/>
                </a:solidFill>
              </a:rPr>
              <a:t> 버전으로 둘다 빌드를 해준다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r>
              <a:rPr lang="ko-KR" altLang="en-US" sz="2000" b="1">
                <a:solidFill>
                  <a:schemeClr val="bg1"/>
                </a:solidFill>
              </a:rPr>
              <a:t>  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84" y="1196752"/>
            <a:ext cx="2376264" cy="3888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3"/>
            <a:ext cx="1008112" cy="7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</a:rPr>
              <a:t>03</a:t>
            </a:r>
            <a:endParaRPr lang="en-US" altLang="ko-KR" sz="4400" b="1" spc="-30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 rot="0">
            <a:off x="966609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80866" y="630313"/>
            <a:ext cx="3168352" cy="38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/>
                </a:solidFill>
              </a:rPr>
              <a:t>시연 내용 </a:t>
            </a:r>
            <a:r>
              <a:rPr lang="en-US" altLang="ko-KR" sz="2000" b="1" spc="-150">
                <a:solidFill>
                  <a:schemeClr val="tx2"/>
                </a:solidFill>
              </a:rPr>
              <a:t>-</a:t>
            </a:r>
            <a:r>
              <a:rPr lang="ko-KR" altLang="en-US" sz="2000" b="1" spc="-150">
                <a:solidFill>
                  <a:schemeClr val="tx2"/>
                </a:solidFill>
              </a:rPr>
              <a:t> </a:t>
            </a:r>
            <a:r>
              <a:rPr lang="en-US" altLang="ko-KR" sz="2000" b="1" spc="-150">
                <a:solidFill>
                  <a:schemeClr val="tx2"/>
                </a:solidFill>
              </a:rPr>
              <a:t>OpenCV - 3</a:t>
            </a:r>
            <a:endParaRPr lang="en-US" altLang="ko-KR" sz="2000" b="1" spc="-150">
              <a:solidFill>
                <a:schemeClr val="tx2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35357" y="5013176"/>
            <a:ext cx="8208914" cy="6999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bin, include, lib</a:t>
            </a:r>
            <a:r>
              <a:rPr lang="ko-KR" altLang="en-US" sz="2000" b="1">
                <a:solidFill>
                  <a:schemeClr val="bg1"/>
                </a:solidFill>
              </a:rPr>
              <a:t> 파일만 추출해서 만들어 주고 추출한 파일을 추가 하여서 </a:t>
            </a:r>
            <a:r>
              <a:rPr lang="en-US" altLang="ko-KR" sz="2000" b="1">
                <a:solidFill>
                  <a:schemeClr val="bg1"/>
                </a:solidFill>
              </a:rPr>
              <a:t>dll </a:t>
            </a:r>
            <a:r>
              <a:rPr lang="ko-KR" altLang="en-US" sz="2000" b="1">
                <a:solidFill>
                  <a:schemeClr val="bg1"/>
                </a:solidFill>
              </a:rPr>
              <a:t>파일을 만들어 준다 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368" y="1484784"/>
            <a:ext cx="5477751" cy="1080120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038" y="2710760"/>
            <a:ext cx="5503938" cy="143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598</ep:Words>
  <ep:PresentationFormat>화면 슬라이드 쇼(4:3)</ep:PresentationFormat>
  <ep:Paragraphs>73</ep:Paragraphs>
  <ep:Slides>19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2017-03-28T04:45:29.000</dcterms:created>
  <dc:creator>minhee park</dc:creator>
  <cp:lastModifiedBy>User</cp:lastModifiedBy>
  <dcterms:modified xsi:type="dcterms:W3CDTF">2019-10-10T01:08:23.708</dcterms:modified>
  <cp:revision>67</cp:revision>
  <dc:title>슬라이드 1</dc:title>
  <cp:version>0906.0100.01</cp:version>
</cp:coreProperties>
</file>