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Helvetica Neue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77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irywJoTj04wHW3uF1Nm/KlzHaU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17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HelveticaNeue-boldItalic.fntdata"/><Relationship Id="rId9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8382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:notes"/>
          <p:cNvSpPr/>
          <p:nvPr>
            <p:ph idx="2" type="sldImg"/>
          </p:nvPr>
        </p:nvSpPr>
        <p:spPr>
          <a:xfrm>
            <a:off x="381000" y="8382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79121" y="304800"/>
            <a:ext cx="11033760" cy="97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579120" y="1463041"/>
            <a:ext cx="5364480" cy="463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20"/>
              <a:buChar char="4"/>
              <a:defRPr sz="24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🢜"/>
              <a:defRPr sz="2000">
                <a:solidFill>
                  <a:schemeClr val="dk1"/>
                </a:solidFill>
              </a:defRPr>
            </a:lvl2pPr>
            <a:lvl3pPr indent="-309880" lvl="2" marL="137160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SzPts val="1280"/>
              <a:buChar char="🢜"/>
              <a:defRPr sz="1600">
                <a:solidFill>
                  <a:schemeClr val="dk1"/>
                </a:solidFill>
              </a:defRPr>
            </a:lvl3pPr>
            <a:lvl4pPr indent="-309880" lvl="3" marL="182880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SzPts val="1280"/>
              <a:buChar char="🢜"/>
              <a:defRPr sz="1600">
                <a:solidFill>
                  <a:schemeClr val="dk1"/>
                </a:solidFill>
              </a:defRPr>
            </a:lvl4pPr>
            <a:lvl5pPr indent="-309879" lvl="4" marL="228600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SzPts val="1280"/>
              <a:buChar char="🢜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6248401" y="1463041"/>
            <a:ext cx="5364480" cy="463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20"/>
              <a:buChar char="4"/>
              <a:defRPr sz="24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🢜"/>
              <a:defRPr sz="2000">
                <a:solidFill>
                  <a:schemeClr val="dk1"/>
                </a:solidFill>
              </a:defRPr>
            </a:lvl2pPr>
            <a:lvl3pPr indent="-309880" lvl="2" marL="137160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SzPts val="1280"/>
              <a:buChar char="🢜"/>
              <a:defRPr sz="1600">
                <a:solidFill>
                  <a:schemeClr val="dk1"/>
                </a:solidFill>
              </a:defRPr>
            </a:lvl3pPr>
            <a:lvl4pPr indent="-309880" lvl="3" marL="182880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SzPts val="1280"/>
              <a:buChar char="🢜"/>
              <a:defRPr sz="1600">
                <a:solidFill>
                  <a:schemeClr val="dk1"/>
                </a:solidFill>
              </a:defRPr>
            </a:lvl4pPr>
            <a:lvl5pPr indent="-309879" lvl="4" marL="228600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SzPts val="1280"/>
              <a:buChar char="🢜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579121" y="234696"/>
            <a:ext cx="11033760" cy="97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579121" y="1470401"/>
            <a:ext cx="11033760" cy="463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mo"/>
              <a:buChar char="4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🢜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🢜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9880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🢜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🢜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63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63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63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63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 " id="12" name="Google Shape;12;p2"/>
          <p:cNvSpPr txBox="1"/>
          <p:nvPr/>
        </p:nvSpPr>
        <p:spPr>
          <a:xfrm>
            <a:off x="0" y="6537960"/>
            <a:ext cx="12192000" cy="223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8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4350971" y="6363706"/>
            <a:ext cx="34900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ETHZ XACC School, 24-28 January 2022</a:t>
            </a:r>
            <a:endParaRPr/>
          </a:p>
        </p:txBody>
      </p:sp>
      <p:pic>
        <p:nvPicPr>
          <p:cNvPr descr="A picture containing text&#10;&#10;Description automatically generated" id="14" name="Google Shape;14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9376" y="6237312"/>
            <a:ext cx="1271464" cy="52892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76">
          <p15:clr>
            <a:srgbClr val="F26B43"/>
          </p15:clr>
        </p15:guide>
        <p15:guide id="4" pos="448">
          <p15:clr>
            <a:srgbClr val="F26B43"/>
          </p15:clr>
        </p15:guide>
        <p15:guide id="5" pos="7232">
          <p15:clr>
            <a:srgbClr val="F26B43"/>
          </p15:clr>
        </p15:guide>
        <p15:guide id="6" orient="horz" pos="208">
          <p15:clr>
            <a:srgbClr val="F26B43"/>
          </p15:clr>
        </p15:guide>
        <p15:guide id="7" orient="horz" pos="9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 txBox="1"/>
          <p:nvPr>
            <p:ph type="title"/>
          </p:nvPr>
        </p:nvSpPr>
        <p:spPr>
          <a:xfrm>
            <a:off x="579121" y="304800"/>
            <a:ext cx="11033760" cy="97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E" sz="2400"/>
              <a:t>2-Dimensional FFT, Sami Ben Ali &amp; Seungah Lee, Université de Rennes 1, https://github.com/SeungahLEE0820/xacc_2022/tree/master</a:t>
            </a:r>
            <a:r>
              <a:rPr lang="en-IE" sz="2500"/>
              <a:t> </a:t>
            </a:r>
            <a:endParaRPr sz="2500"/>
          </a:p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579120" y="1463041"/>
            <a:ext cx="5364480" cy="2398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61" lvl="0" marL="23496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IE"/>
              <a:t>Summary </a:t>
            </a:r>
            <a:endParaRPr/>
          </a:p>
          <a:p>
            <a:pPr indent="-220144" lvl="1" marL="452989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-IE"/>
              <a:t>Plan – Use 2D FFT (2-dimensional Fast Fourier Transform), a filter for image processing and use a Inverse 2D FFT</a:t>
            </a:r>
            <a:endParaRPr/>
          </a:p>
          <a:p>
            <a:pPr indent="-220143" lvl="1" marL="452988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-IE"/>
              <a:t>Final project – Apply 2D FFT with impulse as input</a:t>
            </a:r>
            <a:endParaRPr/>
          </a:p>
          <a:p>
            <a:pPr indent="-234961" lvl="0" marL="23496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20"/>
              <a:buChar char="●"/>
            </a:pPr>
            <a:r>
              <a:rPr lang="en-IE"/>
              <a:t>Block diagram</a:t>
            </a:r>
            <a:endParaRPr/>
          </a:p>
        </p:txBody>
      </p:sp>
      <p:sp>
        <p:nvSpPr>
          <p:cNvPr id="26" name="Google Shape;26;p1"/>
          <p:cNvSpPr txBox="1"/>
          <p:nvPr>
            <p:ph idx="2" type="body"/>
          </p:nvPr>
        </p:nvSpPr>
        <p:spPr>
          <a:xfrm>
            <a:off x="6248401" y="1463041"/>
            <a:ext cx="5364480" cy="2470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en-IE" sz="2000"/>
              <a:t>Use L2 library - DSP</a:t>
            </a:r>
            <a:endParaRPr sz="2000"/>
          </a:p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en-IE" sz="2000"/>
              <a:t>Optimize library to run on Vitis (library path, xclbin path, memory bank)</a:t>
            </a:r>
            <a:endParaRPr sz="2000"/>
          </a:p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en-IE" sz="2000"/>
              <a:t>Reduce repeating time (4096 -&gt;1) </a:t>
            </a:r>
            <a:endParaRPr sz="2000"/>
          </a:p>
        </p:txBody>
      </p:sp>
      <p:sp>
        <p:nvSpPr>
          <p:cNvPr id="27" name="Google Shape;27;p1"/>
          <p:cNvSpPr txBox="1"/>
          <p:nvPr/>
        </p:nvSpPr>
        <p:spPr>
          <a:xfrm>
            <a:off x="6384025" y="3429000"/>
            <a:ext cx="5364600" cy="3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61" lvl="0" marL="2349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mo"/>
              <a:buChar char="●"/>
            </a:pPr>
            <a:r>
              <a:rPr b="0" lang="en-I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3">
            <a:alphaModFix/>
          </a:blip>
          <a:srcRect b="0" l="0" r="8500" t="0"/>
          <a:stretch/>
        </p:blipFill>
        <p:spPr>
          <a:xfrm>
            <a:off x="7470375" y="4004130"/>
            <a:ext cx="3191903" cy="23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"/>
          <p:cNvPicPr preferRelativeResize="0"/>
          <p:nvPr/>
        </p:nvPicPr>
        <p:blipFill rotWithShape="1">
          <a:blip r:embed="rId4">
            <a:alphaModFix/>
          </a:blip>
          <a:srcRect b="32532" l="4589" r="0" t="0"/>
          <a:stretch/>
        </p:blipFill>
        <p:spPr>
          <a:xfrm>
            <a:off x="405950" y="4706050"/>
            <a:ext cx="5800375" cy="151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Xilinx-5">
  <a:themeElements>
    <a:clrScheme name="Custom 1">
      <a:dk1>
        <a:srgbClr val="0C0C0C"/>
      </a:dk1>
      <a:lt1>
        <a:srgbClr val="FFFFFF"/>
      </a:lt1>
      <a:dk2>
        <a:srgbClr val="161C2E"/>
      </a:dk2>
      <a:lt2>
        <a:srgbClr val="5F5F5F"/>
      </a:lt2>
      <a:accent1>
        <a:srgbClr val="E20000"/>
      </a:accent1>
      <a:accent2>
        <a:srgbClr val="282D3F"/>
      </a:accent2>
      <a:accent3>
        <a:srgbClr val="8D919A"/>
      </a:accent3>
      <a:accent4>
        <a:srgbClr val="055C99"/>
      </a:accent4>
      <a:accent5>
        <a:srgbClr val="0D9079"/>
      </a:accent5>
      <a:accent6>
        <a:srgbClr val="00B2BA"/>
      </a:accent6>
      <a:hlink>
        <a:srgbClr val="055C99"/>
      </a:hlink>
      <a:folHlink>
        <a:srgbClr val="5F5F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2021-01-13T09:00:48Z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9e7197a3-420f-4021-9006-db7c021ec8d9</vt:lpwstr>
  </property>
  <property fmtid="{D5CDD505-2E9C-101B-9397-08002B2CF9AE}" pid="3" name="XilinxPublication Year">
    <vt:lpwstr/>
  </property>
  <property fmtid="{D5CDD505-2E9C-101B-9397-08002B2CF9AE}" pid="4" name="XilinxVisual Markings">
    <vt:lpwstr/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Classification">
    <vt:lpwstr>No Markings</vt:lpwstr>
  </property>
  <property fmtid="{D5CDD505-2E9C-101B-9397-08002B2CF9AE}" pid="11" name="ContentTypeId">
    <vt:lpwstr>0x010100546B37FA43543848A1392F720DAB8DF3</vt:lpwstr>
  </property>
</Properties>
</file>