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Berlin Regular"/>
      </a:defRPr>
    </a:lvl1pPr>
    <a:lvl2pPr indent="228600" defTabSz="457200" latinLnBrk="0">
      <a:defRPr sz="1200">
        <a:latin typeface="+mj-lt"/>
        <a:ea typeface="+mj-ea"/>
        <a:cs typeface="+mj-cs"/>
        <a:sym typeface="Berlin Regular"/>
      </a:defRPr>
    </a:lvl2pPr>
    <a:lvl3pPr indent="457200" defTabSz="457200" latinLnBrk="0">
      <a:defRPr sz="1200">
        <a:latin typeface="+mj-lt"/>
        <a:ea typeface="+mj-ea"/>
        <a:cs typeface="+mj-cs"/>
        <a:sym typeface="Berlin Regular"/>
      </a:defRPr>
    </a:lvl3pPr>
    <a:lvl4pPr indent="685800" defTabSz="457200" latinLnBrk="0">
      <a:defRPr sz="1200">
        <a:latin typeface="+mj-lt"/>
        <a:ea typeface="+mj-ea"/>
        <a:cs typeface="+mj-cs"/>
        <a:sym typeface="Berlin Regular"/>
      </a:defRPr>
    </a:lvl4pPr>
    <a:lvl5pPr indent="914400" defTabSz="457200" latinLnBrk="0">
      <a:defRPr sz="1200">
        <a:latin typeface="+mj-lt"/>
        <a:ea typeface="+mj-ea"/>
        <a:cs typeface="+mj-cs"/>
        <a:sym typeface="Berlin Regular"/>
      </a:defRPr>
    </a:lvl5pPr>
    <a:lvl6pPr indent="1143000" defTabSz="457200" latinLnBrk="0">
      <a:defRPr sz="1200">
        <a:latin typeface="+mj-lt"/>
        <a:ea typeface="+mj-ea"/>
        <a:cs typeface="+mj-cs"/>
        <a:sym typeface="Berlin Regular"/>
      </a:defRPr>
    </a:lvl6pPr>
    <a:lvl7pPr indent="1371600" defTabSz="457200" latinLnBrk="0">
      <a:defRPr sz="1200">
        <a:latin typeface="+mj-lt"/>
        <a:ea typeface="+mj-ea"/>
        <a:cs typeface="+mj-cs"/>
        <a:sym typeface="Berlin Regular"/>
      </a:defRPr>
    </a:lvl7pPr>
    <a:lvl8pPr indent="1600200" defTabSz="457200" latinLnBrk="0">
      <a:defRPr sz="1200">
        <a:latin typeface="+mj-lt"/>
        <a:ea typeface="+mj-ea"/>
        <a:cs typeface="+mj-cs"/>
        <a:sym typeface="Berlin Regular"/>
      </a:defRPr>
    </a:lvl8pPr>
    <a:lvl9pPr indent="1828800" defTabSz="457200" latinLnBrk="0">
      <a:defRPr sz="1200">
        <a:latin typeface="+mj-lt"/>
        <a:ea typeface="+mj-ea"/>
        <a:cs typeface="+mj-cs"/>
        <a:sym typeface="Berlin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"/>
          <p:cNvSpPr/>
          <p:nvPr/>
        </p:nvSpPr>
        <p:spPr>
          <a:xfrm>
            <a:off x="0" y="0"/>
            <a:ext cx="9178925" cy="5143500"/>
          </a:xfrm>
          <a:prstGeom prst="rect">
            <a:avLst/>
          </a:prstGeom>
          <a:solidFill>
            <a:srgbClr val="48C4B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12" name="제목 텍스트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sz="quarter" idx="1"/>
          </p:nvPr>
        </p:nvSpPr>
        <p:spPr>
          <a:xfrm>
            <a:off x="1143000" y="2701526"/>
            <a:ext cx="6858000" cy="124182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623887" y="1282303"/>
            <a:ext cx="7886701" cy="2139555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제목 텍스트</a:t>
            </a:r>
          </a:p>
        </p:txBody>
      </p:sp>
      <p:sp>
        <p:nvSpPr>
          <p:cNvPr id="31" name="본문 첫 번째 줄…"/>
          <p:cNvSpPr txBox="1"/>
          <p:nvPr>
            <p:ph type="body" sz="quarter" idx="1"/>
          </p:nvPr>
        </p:nvSpPr>
        <p:spPr>
          <a:xfrm>
            <a:off x="623887" y="3442098"/>
            <a:ext cx="7886701" cy="11251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본문 첫 번째 줄…"/>
          <p:cNvSpPr txBox="1"/>
          <p:nvPr>
            <p:ph type="body" sz="quarter" idx="1"/>
          </p:nvPr>
        </p:nvSpPr>
        <p:spPr>
          <a:xfrm>
            <a:off x="629841" y="1260871"/>
            <a:ext cx="3868342" cy="6179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>
                <a:latin typeface="Berlin Bold"/>
                <a:ea typeface="Berlin Bold"/>
                <a:cs typeface="Berlin Bold"/>
                <a:sym typeface="Berlin Bold"/>
              </a:defRPr>
            </a:lvl1pPr>
            <a:lvl2pPr marL="0" indent="0">
              <a:buSzTx/>
              <a:buFontTx/>
              <a:buNone/>
              <a:defRPr sz="1800">
                <a:latin typeface="Berlin Bold"/>
                <a:ea typeface="Berlin Bold"/>
                <a:cs typeface="Berlin Bold"/>
                <a:sym typeface="Berlin Bold"/>
              </a:defRPr>
            </a:lvl2pPr>
            <a:lvl3pPr marL="0" indent="0">
              <a:buSzTx/>
              <a:buFontTx/>
              <a:buNone/>
              <a:defRPr sz="1800">
                <a:latin typeface="Berlin Bold"/>
                <a:ea typeface="Berlin Bold"/>
                <a:cs typeface="Berlin Bold"/>
                <a:sym typeface="Berlin Bold"/>
              </a:defRPr>
            </a:lvl3pPr>
            <a:lvl4pPr marL="0" indent="0">
              <a:buSzTx/>
              <a:buFontTx/>
              <a:buNone/>
              <a:defRPr sz="1800">
                <a:latin typeface="Berlin Bold"/>
                <a:ea typeface="Berlin Bold"/>
                <a:cs typeface="Berlin Bold"/>
                <a:sym typeface="Berlin Bold"/>
              </a:defRPr>
            </a:lvl4pPr>
            <a:lvl5pPr marL="0" indent="0">
              <a:buSzTx/>
              <a:buFontTx/>
              <a:buNone/>
              <a:defRPr sz="1800">
                <a:latin typeface="Berlin Bold"/>
                <a:ea typeface="Berlin Bold"/>
                <a:cs typeface="Berlin Bold"/>
                <a:sym typeface="Berlin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4629150" y="1260871"/>
            <a:ext cx="3887393" cy="61793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74" name="본문 첫 번째 줄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본문 첫 번째 줄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281230" y="4788615"/>
            <a:ext cx="234121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Berlin Bold"/>
          <a:ea typeface="Berlin Bold"/>
          <a:cs typeface="Berlin Bold"/>
          <a:sym typeface="Berlin Bold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Berlin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erlin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mailto:seungeon1221@gmail.com" TargetMode="External"/><Relationship Id="rId4" Type="http://schemas.openxmlformats.org/officeDocument/2006/relationships/hyperlink" Target="http://seungeon-kim.github.io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0"/>
          <p:cNvSpPr txBox="1"/>
          <p:nvPr/>
        </p:nvSpPr>
        <p:spPr>
          <a:xfrm>
            <a:off x="366985" y="705301"/>
            <a:ext cx="4289253" cy="5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패턴 스터디 발표 자료 </a:t>
            </a:r>
          </a:p>
        </p:txBody>
      </p:sp>
      <p:pic>
        <p:nvPicPr>
          <p:cNvPr id="96" name="직사각형 직사각형" descr="직사각형 직사각형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1787" y="2750622"/>
            <a:ext cx="4289255" cy="2328654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텍스트"/>
          <p:cNvSpPr txBox="1"/>
          <p:nvPr/>
        </p:nvSpPr>
        <p:spPr>
          <a:xfrm>
            <a:off x="2384381" y="5758007"/>
            <a:ext cx="267186" cy="535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3377" tIns="83377" rIns="83377" bIns="83377">
            <a:spAutoFit/>
          </a:bodyPr>
          <a:lstStyle>
            <a:lvl1pPr defTabSz="825500">
              <a:defRPr b="1" spc="24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 </a:t>
            </a:r>
          </a:p>
        </p:txBody>
      </p:sp>
      <p:sp>
        <p:nvSpPr>
          <p:cNvPr id="98" name="seungeon-kim.github.io"/>
          <p:cNvSpPr txBox="1"/>
          <p:nvPr/>
        </p:nvSpPr>
        <p:spPr>
          <a:xfrm>
            <a:off x="2384381" y="6701197"/>
            <a:ext cx="3683845" cy="535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3377" tIns="83377" rIns="83377" bIns="83377">
            <a:spAutoFit/>
          </a:bodyPr>
          <a:lstStyle>
            <a:lvl1pPr defTabSz="825500">
              <a:defRPr b="1" spc="24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seungeon-kim.github.io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191" name="직사각형 6"/>
          <p:cNvSpPr txBox="1"/>
          <p:nvPr/>
        </p:nvSpPr>
        <p:spPr>
          <a:xfrm>
            <a:off x="1528116" y="359178"/>
            <a:ext cx="18826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Abstract Factory Pattern</a:t>
            </a:r>
          </a:p>
        </p:txBody>
      </p:sp>
      <p:sp>
        <p:nvSpPr>
          <p:cNvPr id="192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직사각형 5"/>
          <p:cNvSpPr txBox="1"/>
          <p:nvPr/>
        </p:nvSpPr>
        <p:spPr>
          <a:xfrm>
            <a:off x="634650" y="1288626"/>
            <a:ext cx="5785886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</a:t>
            </a:r>
            <a:r>
              <a:t> </a:t>
            </a:r>
            <a:r>
              <a:t>연관된 여러 개의 객체들 중 상황에 따라 적합한 객체를 선택하여 생성하기 위해 사용</a:t>
            </a:r>
            <a:r>
              <a:t> </a:t>
            </a:r>
          </a:p>
        </p:txBody>
      </p:sp>
      <p:sp>
        <p:nvSpPr>
          <p:cNvPr id="194" name="직사각형 11"/>
          <p:cNvSpPr txBox="1"/>
          <p:nvPr/>
        </p:nvSpPr>
        <p:spPr>
          <a:xfrm>
            <a:off x="634650" y="1028507"/>
            <a:ext cx="55964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목적</a:t>
            </a:r>
          </a:p>
        </p:txBody>
      </p:sp>
      <p:sp>
        <p:nvSpPr>
          <p:cNvPr id="195" name="직사각형 17"/>
          <p:cNvSpPr txBox="1"/>
          <p:nvPr/>
        </p:nvSpPr>
        <p:spPr>
          <a:xfrm>
            <a:off x="634650" y="1597555"/>
            <a:ext cx="5520406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</a:t>
            </a:r>
            <a:r>
              <a:t>Singleton Pattern + Factory Method Pattern</a:t>
            </a:r>
            <a:r>
              <a:t>으로 구성</a:t>
            </a:r>
          </a:p>
        </p:txBody>
      </p:sp>
      <p:sp>
        <p:nvSpPr>
          <p:cNvPr id="196" name="직사각형 11"/>
          <p:cNvSpPr txBox="1"/>
          <p:nvPr/>
        </p:nvSpPr>
        <p:spPr>
          <a:xfrm>
            <a:off x="634650" y="2029093"/>
            <a:ext cx="1776136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활용 사례</a:t>
            </a:r>
          </a:p>
        </p:txBody>
      </p:sp>
      <p:sp>
        <p:nvSpPr>
          <p:cNvPr id="197" name="직사각형 5"/>
          <p:cNvSpPr txBox="1"/>
          <p:nvPr/>
        </p:nvSpPr>
        <p:spPr>
          <a:xfrm>
            <a:off x="634650" y="2283009"/>
            <a:ext cx="7383899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</a:t>
            </a:r>
            <a:r>
              <a:t>사용자 플랫폼에 따라 사용되는 모듈</a:t>
            </a:r>
            <a:r>
              <a:t>(</a:t>
            </a:r>
            <a:r>
              <a:t>객체</a:t>
            </a:r>
            <a:r>
              <a:t>)</a:t>
            </a:r>
            <a:r>
              <a:t>가 정해지는 경우 </a:t>
            </a:r>
          </a:p>
        </p:txBody>
      </p:sp>
      <p:sp>
        <p:nvSpPr>
          <p:cNvPr id="198" name="직사각형 5"/>
          <p:cNvSpPr txBox="1"/>
          <p:nvPr/>
        </p:nvSpPr>
        <p:spPr>
          <a:xfrm>
            <a:off x="634650" y="2587128"/>
            <a:ext cx="8461204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</a:t>
            </a:r>
            <a:r>
              <a:t>객체의 생성과 반환에 대한 역할을 </a:t>
            </a:r>
            <a:r>
              <a:t>Factory Class</a:t>
            </a:r>
            <a:r>
              <a:t> 에게 위임하여</a:t>
            </a:r>
            <a:r>
              <a:t>, </a:t>
            </a:r>
            <a:r>
              <a:t>의존성을 주입해주는 경우 </a:t>
            </a:r>
            <a:r>
              <a:t> </a:t>
            </a:r>
            <a:r>
              <a:t> </a:t>
            </a:r>
          </a:p>
        </p:txBody>
      </p:sp>
      <p:sp>
        <p:nvSpPr>
          <p:cNvPr id="199" name="직사각형 11"/>
          <p:cNvSpPr txBox="1"/>
          <p:nvPr/>
        </p:nvSpPr>
        <p:spPr>
          <a:xfrm>
            <a:off x="634650" y="2985839"/>
            <a:ext cx="177613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구조</a:t>
            </a:r>
          </a:p>
        </p:txBody>
      </p:sp>
      <p:sp>
        <p:nvSpPr>
          <p:cNvPr id="200" name="직사각형 5"/>
          <p:cNvSpPr txBox="1"/>
          <p:nvPr/>
        </p:nvSpPr>
        <p:spPr>
          <a:xfrm>
            <a:off x="5469790" y="3308171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 Abstract Factory Interface</a:t>
            </a:r>
          </a:p>
        </p:txBody>
      </p:sp>
      <p:sp>
        <p:nvSpPr>
          <p:cNvPr id="201" name="직사각형 5"/>
          <p:cNvSpPr txBox="1"/>
          <p:nvPr/>
        </p:nvSpPr>
        <p:spPr>
          <a:xfrm>
            <a:off x="5469790" y="3579663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 Concrete Factory Classes</a:t>
            </a:r>
          </a:p>
        </p:txBody>
      </p:sp>
      <p:sp>
        <p:nvSpPr>
          <p:cNvPr id="202" name="직사각형 5"/>
          <p:cNvSpPr txBox="1"/>
          <p:nvPr/>
        </p:nvSpPr>
        <p:spPr>
          <a:xfrm>
            <a:off x="5469790" y="3851155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 Abstract Product Interface</a:t>
            </a:r>
          </a:p>
        </p:txBody>
      </p:sp>
      <p:sp>
        <p:nvSpPr>
          <p:cNvPr id="203" name="직사각형 5"/>
          <p:cNvSpPr txBox="1"/>
          <p:nvPr/>
        </p:nvSpPr>
        <p:spPr>
          <a:xfrm>
            <a:off x="5469790" y="4123938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 Concrete Product Classes</a:t>
            </a:r>
          </a:p>
        </p:txBody>
      </p:sp>
      <p:pic>
        <p:nvPicPr>
          <p:cNvPr id="20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16238" y="3275544"/>
            <a:ext cx="4568603" cy="1936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207" name="직사각형 6"/>
          <p:cNvSpPr txBox="1"/>
          <p:nvPr/>
        </p:nvSpPr>
        <p:spPr>
          <a:xfrm>
            <a:off x="1528116" y="359178"/>
            <a:ext cx="136575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Singleton Pattern</a:t>
            </a:r>
          </a:p>
        </p:txBody>
      </p:sp>
      <p:sp>
        <p:nvSpPr>
          <p:cNvPr id="208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직사각형 5"/>
          <p:cNvSpPr txBox="1"/>
          <p:nvPr/>
        </p:nvSpPr>
        <p:spPr>
          <a:xfrm>
            <a:off x="634651" y="1288626"/>
            <a:ext cx="4480560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Factory Method Pattern</a:t>
            </a:r>
          </a:p>
        </p:txBody>
      </p:sp>
      <p:sp>
        <p:nvSpPr>
          <p:cNvPr id="210" name="직사각형 11"/>
          <p:cNvSpPr txBox="1"/>
          <p:nvPr/>
        </p:nvSpPr>
        <p:spPr>
          <a:xfrm>
            <a:off x="634650" y="1028507"/>
            <a:ext cx="2575416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구현 (Base Code)</a:t>
            </a:r>
          </a:p>
        </p:txBody>
      </p:sp>
      <p:sp>
        <p:nvSpPr>
          <p:cNvPr id="211" name="직사각형 5"/>
          <p:cNvSpPr txBox="1"/>
          <p:nvPr/>
        </p:nvSpPr>
        <p:spPr>
          <a:xfrm>
            <a:off x="305430" y="1667218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Factory Interface</a:t>
            </a:r>
          </a:p>
        </p:txBody>
      </p:sp>
      <p:sp>
        <p:nvSpPr>
          <p:cNvPr id="212" name="직사각형 5"/>
          <p:cNvSpPr txBox="1"/>
          <p:nvPr/>
        </p:nvSpPr>
        <p:spPr>
          <a:xfrm>
            <a:off x="4831100" y="1667218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Product Interface</a:t>
            </a:r>
          </a:p>
        </p:txBody>
      </p:sp>
      <p:sp>
        <p:nvSpPr>
          <p:cNvPr id="213" name="직사각형 5"/>
          <p:cNvSpPr txBox="1"/>
          <p:nvPr/>
        </p:nvSpPr>
        <p:spPr>
          <a:xfrm>
            <a:off x="305430" y="2949446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Concrete Factory Class</a:t>
            </a:r>
          </a:p>
        </p:txBody>
      </p:sp>
      <p:sp>
        <p:nvSpPr>
          <p:cNvPr id="214" name="직사각형 5"/>
          <p:cNvSpPr txBox="1"/>
          <p:nvPr/>
        </p:nvSpPr>
        <p:spPr>
          <a:xfrm>
            <a:off x="4831100" y="2949446"/>
            <a:ext cx="316191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Concrete Product Class</a:t>
            </a:r>
          </a:p>
        </p:txBody>
      </p:sp>
      <p:sp>
        <p:nvSpPr>
          <p:cNvPr id="215" name="선"/>
          <p:cNvSpPr/>
          <p:nvPr/>
        </p:nvSpPr>
        <p:spPr>
          <a:xfrm flipV="1">
            <a:off x="2367076" y="2784742"/>
            <a:ext cx="1" cy="386847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선"/>
          <p:cNvSpPr/>
          <p:nvPr/>
        </p:nvSpPr>
        <p:spPr>
          <a:xfrm flipV="1">
            <a:off x="7009466" y="2806101"/>
            <a:ext cx="1" cy="38684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직사각형 5"/>
          <p:cNvSpPr txBox="1"/>
          <p:nvPr/>
        </p:nvSpPr>
        <p:spPr>
          <a:xfrm>
            <a:off x="2416461" y="2927749"/>
            <a:ext cx="136575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Implement</a:t>
            </a:r>
          </a:p>
        </p:txBody>
      </p:sp>
      <p:sp>
        <p:nvSpPr>
          <p:cNvPr id="218" name="직사각형 5"/>
          <p:cNvSpPr txBox="1"/>
          <p:nvPr/>
        </p:nvSpPr>
        <p:spPr>
          <a:xfrm>
            <a:off x="7121277" y="2877604"/>
            <a:ext cx="136575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Implement</a:t>
            </a:r>
          </a:p>
        </p:txBody>
      </p:sp>
      <p:sp>
        <p:nvSpPr>
          <p:cNvPr id="225" name="연결선"/>
          <p:cNvSpPr/>
          <p:nvPr/>
        </p:nvSpPr>
        <p:spPr>
          <a:xfrm>
            <a:off x="2449887" y="4454513"/>
            <a:ext cx="2237024" cy="424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54" fill="norm" stroke="1" extrusionOk="0">
                <a:moveTo>
                  <a:pt x="0" y="0"/>
                </a:moveTo>
                <a:cubicBezTo>
                  <a:pt x="7683" y="16089"/>
                  <a:pt x="14883" y="21600"/>
                  <a:pt x="21600" y="16534"/>
                </a:cubicBezTo>
              </a:path>
            </a:pathLst>
          </a:custGeom>
          <a:ln w="25400">
            <a:solidFill>
              <a:srgbClr val="BE0700"/>
            </a:solidFill>
            <a:custDash>
              <a:ds d="200000" sp="200000"/>
            </a:custDash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20" name="직사각형 5"/>
          <p:cNvSpPr txBox="1"/>
          <p:nvPr/>
        </p:nvSpPr>
        <p:spPr>
          <a:xfrm>
            <a:off x="2592543" y="4766760"/>
            <a:ext cx="136575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Produce</a:t>
            </a:r>
          </a:p>
        </p:txBody>
      </p:sp>
      <p:pic>
        <p:nvPicPr>
          <p:cNvPr id="221" name="스크린샷 2020-07-06 오후 5.56.58.png" descr="스크린샷 2020-07-06 오후 5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203" y="3209600"/>
            <a:ext cx="4153747" cy="1017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스크린샷 2020-07-06 오후 6.06.59.png" descr="스크린샷 2020-07-06 오후 6.0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7624" y="3209600"/>
            <a:ext cx="4016173" cy="1760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20-07-06 오후 6.07.15.png" descr="스크린샷 2020-07-06 오후 6.07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7438" y="1916674"/>
            <a:ext cx="4119278" cy="640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20-07-06 오후 6.07.25.png" descr="스크린샷 2020-07-06 오후 6.07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37624" y="1919215"/>
            <a:ext cx="4016173" cy="806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228" name="직사각형 6"/>
          <p:cNvSpPr txBox="1"/>
          <p:nvPr/>
        </p:nvSpPr>
        <p:spPr>
          <a:xfrm>
            <a:off x="1528116" y="359178"/>
            <a:ext cx="18826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Abstract Factory Pattern</a:t>
            </a:r>
          </a:p>
        </p:txBody>
      </p:sp>
      <p:sp>
        <p:nvSpPr>
          <p:cNvPr id="229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직사각형 11"/>
          <p:cNvSpPr txBox="1"/>
          <p:nvPr/>
        </p:nvSpPr>
        <p:spPr>
          <a:xfrm>
            <a:off x="634651" y="1028507"/>
            <a:ext cx="4228365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Abstract Factory Pattern / Factory Method Pattern 차이</a:t>
            </a:r>
          </a:p>
        </p:txBody>
      </p:sp>
      <p:sp>
        <p:nvSpPr>
          <p:cNvPr id="231" name="직사각형 11"/>
          <p:cNvSpPr txBox="1"/>
          <p:nvPr/>
        </p:nvSpPr>
        <p:spPr>
          <a:xfrm>
            <a:off x="586473" y="3780173"/>
            <a:ext cx="1638570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단점</a:t>
            </a:r>
          </a:p>
        </p:txBody>
      </p:sp>
      <p:sp>
        <p:nvSpPr>
          <p:cNvPr id="232" name="직사각형 5"/>
          <p:cNvSpPr txBox="1"/>
          <p:nvPr/>
        </p:nvSpPr>
        <p:spPr>
          <a:xfrm>
            <a:off x="586473" y="4053973"/>
            <a:ext cx="6989748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기존 추상 팩토리를 확장이나 변경에대한 비용이 많이 든다.</a:t>
            </a:r>
          </a:p>
        </p:txBody>
      </p:sp>
      <p:sp>
        <p:nvSpPr>
          <p:cNvPr id="233" name="직사각형 16"/>
          <p:cNvSpPr/>
          <p:nvPr/>
        </p:nvSpPr>
        <p:spPr>
          <a:xfrm>
            <a:off x="333874" y="1407574"/>
            <a:ext cx="8590150" cy="2086972"/>
          </a:xfrm>
          <a:prstGeom prst="rect">
            <a:avLst/>
          </a:prstGeom>
          <a:solidFill>
            <a:srgbClr val="F2F2F2"/>
          </a:solidFill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234" name="직사각형 13"/>
          <p:cNvSpPr/>
          <p:nvPr/>
        </p:nvSpPr>
        <p:spPr>
          <a:xfrm>
            <a:off x="428150" y="1795693"/>
            <a:ext cx="4140002" cy="1531111"/>
          </a:xfrm>
          <a:prstGeom prst="rect">
            <a:avLst/>
          </a:prstGeom>
          <a:solidFill>
            <a:srgbClr val="FFFFFF"/>
          </a:solidFill>
          <a:ln w="12700">
            <a:solidFill>
              <a:srgbClr val="D9D9D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235" name="직사각형 22"/>
          <p:cNvSpPr/>
          <p:nvPr/>
        </p:nvSpPr>
        <p:spPr>
          <a:xfrm>
            <a:off x="4624646" y="1795693"/>
            <a:ext cx="4140002" cy="1531111"/>
          </a:xfrm>
          <a:prstGeom prst="rect">
            <a:avLst/>
          </a:prstGeom>
          <a:solidFill>
            <a:srgbClr val="FFFFFF"/>
          </a:solidFill>
          <a:ln w="12700">
            <a:solidFill>
              <a:srgbClr val="D9D9D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236" name="직사각형 17"/>
          <p:cNvSpPr txBox="1"/>
          <p:nvPr/>
        </p:nvSpPr>
        <p:spPr>
          <a:xfrm>
            <a:off x="419565" y="1508474"/>
            <a:ext cx="188263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solidFill>
                  <a:schemeClr val="accent1">
                    <a:satOff val="-3547"/>
                    <a:lumOff val="-10352"/>
                  </a:schemeClr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Abstract Factory Pattern</a:t>
            </a:r>
          </a:p>
        </p:txBody>
      </p:sp>
      <p:sp>
        <p:nvSpPr>
          <p:cNvPr id="237" name="직사각형 17"/>
          <p:cNvSpPr txBox="1"/>
          <p:nvPr/>
        </p:nvSpPr>
        <p:spPr>
          <a:xfrm>
            <a:off x="4622426" y="1508474"/>
            <a:ext cx="188263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solidFill>
                  <a:schemeClr val="accent1">
                    <a:satOff val="-3547"/>
                    <a:lumOff val="-10352"/>
                  </a:schemeClr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Factory Method Pattern</a:t>
            </a:r>
          </a:p>
        </p:txBody>
      </p:sp>
      <p:sp>
        <p:nvSpPr>
          <p:cNvPr id="238" name="직사각형 5"/>
          <p:cNvSpPr txBox="1"/>
          <p:nvPr/>
        </p:nvSpPr>
        <p:spPr>
          <a:xfrm>
            <a:off x="463136" y="1976108"/>
            <a:ext cx="4012596" cy="40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구상 클래스에 의존하지 않고, 하나의 팩토리에 관련된 여러개의 객체를 생산</a:t>
            </a:r>
          </a:p>
          <a:p>
            <a:pPr lvl="2"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    ( 1 Factory → N Product)</a:t>
            </a:r>
          </a:p>
        </p:txBody>
      </p:sp>
      <p:sp>
        <p:nvSpPr>
          <p:cNvPr id="239" name="직사각형 5"/>
          <p:cNvSpPr txBox="1"/>
          <p:nvPr/>
        </p:nvSpPr>
        <p:spPr>
          <a:xfrm>
            <a:off x="463136" y="2475179"/>
            <a:ext cx="4012596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인자에 따라 관련된 객체들을 생성하는 팩토리의 종류가 결정됨</a:t>
            </a:r>
          </a:p>
        </p:txBody>
      </p:sp>
      <p:sp>
        <p:nvSpPr>
          <p:cNvPr id="240" name="직사각형 5"/>
          <p:cNvSpPr txBox="1"/>
          <p:nvPr/>
        </p:nvSpPr>
        <p:spPr>
          <a:xfrm>
            <a:off x="463136" y="2900227"/>
            <a:ext cx="4012596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ConcreteFactory와 Client간의 결합도를 낮출 때 사용</a:t>
            </a:r>
          </a:p>
        </p:txBody>
      </p:sp>
      <p:sp>
        <p:nvSpPr>
          <p:cNvPr id="241" name="직사각형 5"/>
          <p:cNvSpPr txBox="1"/>
          <p:nvPr/>
        </p:nvSpPr>
        <p:spPr>
          <a:xfrm>
            <a:off x="4617819" y="1964367"/>
            <a:ext cx="4012595" cy="25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인자에 따라 객체의 종류가 결정됨 (1 Factory → 1 Product)</a:t>
            </a:r>
          </a:p>
        </p:txBody>
      </p:sp>
      <p:sp>
        <p:nvSpPr>
          <p:cNvPr id="242" name="직사각형 5"/>
          <p:cNvSpPr txBox="1"/>
          <p:nvPr/>
        </p:nvSpPr>
        <p:spPr>
          <a:xfrm>
            <a:off x="4617819" y="2475179"/>
            <a:ext cx="4012595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인자에 따라 객체의 종류가 결정됨</a:t>
            </a:r>
          </a:p>
        </p:txBody>
      </p:sp>
      <p:sp>
        <p:nvSpPr>
          <p:cNvPr id="243" name="직사각형 5"/>
          <p:cNvSpPr txBox="1"/>
          <p:nvPr/>
        </p:nvSpPr>
        <p:spPr>
          <a:xfrm>
            <a:off x="4617819" y="2900227"/>
            <a:ext cx="4012595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ConcreteProduct와  Client 간의 결합도를 낮출때 사용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246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직사각형 11"/>
          <p:cNvSpPr txBox="1"/>
          <p:nvPr/>
        </p:nvSpPr>
        <p:spPr>
          <a:xfrm>
            <a:off x="634651" y="838007"/>
            <a:ext cx="422836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실습</a:t>
            </a:r>
          </a:p>
        </p:txBody>
      </p:sp>
      <p:sp>
        <p:nvSpPr>
          <p:cNvPr id="248" name="직사각형 5"/>
          <p:cNvSpPr txBox="1"/>
          <p:nvPr/>
        </p:nvSpPr>
        <p:spPr>
          <a:xfrm>
            <a:off x="634650" y="1098126"/>
            <a:ext cx="5785886" cy="40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1.</a:t>
            </a:r>
            <a:r>
              <a:t> </a:t>
            </a:r>
            <a:r>
              <a:t>환경 설정 정보를 담고있는 Json 파일을 읽어, VO객체에 저장</a:t>
            </a:r>
          </a:p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[sample json] test_configuration_1.json / test_configuration_2.json</a:t>
            </a:r>
          </a:p>
        </p:txBody>
      </p:sp>
      <p:pic>
        <p:nvPicPr>
          <p:cNvPr id="249" name="스크린샷 2020-07-06 오후 6.44.46.png" descr="스크린샷 2020-07-06 오후 6.44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9735" y="1184909"/>
            <a:ext cx="1997532" cy="635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스크린샷 2020-07-06 오후 6.44.58.png" descr="스크린샷 2020-07-06 오후 6.44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5006" y="1184909"/>
            <a:ext cx="2004451" cy="63598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직사각형 5"/>
          <p:cNvSpPr txBox="1"/>
          <p:nvPr/>
        </p:nvSpPr>
        <p:spPr>
          <a:xfrm>
            <a:off x="634650" y="1587242"/>
            <a:ext cx="3555004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2.</a:t>
            </a:r>
            <a:r>
              <a:t> Singleton Pattern을 이용하여, VO객체를 저장하는 Config 작성</a:t>
            </a:r>
          </a:p>
        </p:txBody>
      </p:sp>
      <p:sp>
        <p:nvSpPr>
          <p:cNvPr id="252" name="직사각형 5"/>
          <p:cNvSpPr txBox="1"/>
          <p:nvPr/>
        </p:nvSpPr>
        <p:spPr>
          <a:xfrm>
            <a:off x="634650" y="1923957"/>
            <a:ext cx="6498524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3.</a:t>
            </a:r>
            <a:r>
              <a:t> Singleton Pattern과 (p.11) Factory Method Pattern을 활용하여 아래와 같은 Abstract Factory Pattern 작성</a:t>
            </a:r>
          </a:p>
        </p:txBody>
      </p:sp>
      <p:sp>
        <p:nvSpPr>
          <p:cNvPr id="253" name="&lt;&lt;interface&gt;&gt;…"/>
          <p:cNvSpPr/>
          <p:nvPr/>
        </p:nvSpPr>
        <p:spPr>
          <a:xfrm>
            <a:off x="1154188" y="3025758"/>
            <a:ext cx="1687920" cy="6105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&lt;&lt;interface&gt;&gt;</a:t>
            </a:r>
          </a:p>
          <a:p>
            <a:pPr>
              <a:defRPr sz="800"/>
            </a:pPr>
            <a:r>
              <a:t>IAbstractFactory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getProduct(p : String) : IProduct</a:t>
            </a:r>
          </a:p>
        </p:txBody>
      </p:sp>
      <p:sp>
        <p:nvSpPr>
          <p:cNvPr id="254" name="WindowsPlatformFactory…"/>
          <p:cNvSpPr/>
          <p:nvPr/>
        </p:nvSpPr>
        <p:spPr>
          <a:xfrm>
            <a:off x="242495" y="4088186"/>
            <a:ext cx="1688136" cy="6232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WindowsPlatformFactory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getProduct(p : String) : IProduct</a:t>
            </a:r>
          </a:p>
        </p:txBody>
      </p:sp>
      <p:sp>
        <p:nvSpPr>
          <p:cNvPr id="255" name="MacPlatformFactory…"/>
          <p:cNvSpPr/>
          <p:nvPr/>
        </p:nvSpPr>
        <p:spPr>
          <a:xfrm>
            <a:off x="2084632" y="4088186"/>
            <a:ext cx="1688136" cy="6232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MacPlatformFactory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getProduct(p : String) : IProduct</a:t>
            </a:r>
          </a:p>
        </p:txBody>
      </p:sp>
      <p:sp>
        <p:nvSpPr>
          <p:cNvPr id="256" name="&lt;&lt;interface&gt;&gt;…"/>
          <p:cNvSpPr/>
          <p:nvPr/>
        </p:nvSpPr>
        <p:spPr>
          <a:xfrm>
            <a:off x="5925550" y="2962810"/>
            <a:ext cx="1687920" cy="6105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&lt;&lt;interface&gt;&gt;</a:t>
            </a:r>
          </a:p>
          <a:p>
            <a:pPr>
              <a:defRPr sz="800"/>
            </a:pPr>
            <a:r>
              <a:t>Product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print() : void</a:t>
            </a:r>
          </a:p>
        </p:txBody>
      </p:sp>
      <p:sp>
        <p:nvSpPr>
          <p:cNvPr id="257" name="AndroidProduct…"/>
          <p:cNvSpPr/>
          <p:nvPr/>
        </p:nvSpPr>
        <p:spPr>
          <a:xfrm>
            <a:off x="4830780" y="3895804"/>
            <a:ext cx="1688136" cy="6232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AndroidProduct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print() : Void</a:t>
            </a:r>
          </a:p>
        </p:txBody>
      </p:sp>
      <p:sp>
        <p:nvSpPr>
          <p:cNvPr id="258" name="WindowsProduct…"/>
          <p:cNvSpPr/>
          <p:nvPr/>
        </p:nvSpPr>
        <p:spPr>
          <a:xfrm>
            <a:off x="4416449" y="4173978"/>
            <a:ext cx="1688136" cy="6232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WindowsProduct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print() : Void</a:t>
            </a:r>
          </a:p>
        </p:txBody>
      </p:sp>
      <p:sp>
        <p:nvSpPr>
          <p:cNvPr id="259" name="IosProduct…"/>
          <p:cNvSpPr/>
          <p:nvPr/>
        </p:nvSpPr>
        <p:spPr>
          <a:xfrm>
            <a:off x="7214248" y="3895804"/>
            <a:ext cx="1688136" cy="6232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IosProduct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print() : Void</a:t>
            </a:r>
          </a:p>
        </p:txBody>
      </p:sp>
      <p:sp>
        <p:nvSpPr>
          <p:cNvPr id="260" name="MacProduct…"/>
          <p:cNvSpPr/>
          <p:nvPr/>
        </p:nvSpPr>
        <p:spPr>
          <a:xfrm>
            <a:off x="6883164" y="4173978"/>
            <a:ext cx="1688136" cy="6232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MacProduct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print() : Void</a:t>
            </a:r>
          </a:p>
        </p:txBody>
      </p:sp>
      <p:sp>
        <p:nvSpPr>
          <p:cNvPr id="261" name="선"/>
          <p:cNvSpPr/>
          <p:nvPr/>
        </p:nvSpPr>
        <p:spPr>
          <a:xfrm flipV="1">
            <a:off x="1416684" y="3761773"/>
            <a:ext cx="224801" cy="22480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선"/>
          <p:cNvSpPr/>
          <p:nvPr/>
        </p:nvSpPr>
        <p:spPr>
          <a:xfrm flipH="1" flipV="1">
            <a:off x="2295262" y="3761773"/>
            <a:ext cx="224801" cy="22480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선"/>
          <p:cNvSpPr/>
          <p:nvPr/>
        </p:nvSpPr>
        <p:spPr>
          <a:xfrm flipV="1">
            <a:off x="6188046" y="3644143"/>
            <a:ext cx="224801" cy="22480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선"/>
          <p:cNvSpPr/>
          <p:nvPr/>
        </p:nvSpPr>
        <p:spPr>
          <a:xfrm flipH="1" flipV="1">
            <a:off x="7307513" y="3644143"/>
            <a:ext cx="224801" cy="22480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선"/>
          <p:cNvSpPr/>
          <p:nvPr/>
        </p:nvSpPr>
        <p:spPr>
          <a:xfrm flipH="1" flipV="1">
            <a:off x="7570578" y="3683294"/>
            <a:ext cx="381759" cy="38175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선"/>
          <p:cNvSpPr/>
          <p:nvPr/>
        </p:nvSpPr>
        <p:spPr>
          <a:xfrm flipV="1">
            <a:off x="5805902" y="3683294"/>
            <a:ext cx="381760" cy="38175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cxnSp>
        <p:nvCxnSpPr>
          <p:cNvPr id="267" name="연결선"/>
          <p:cNvCxnSpPr>
            <a:stCxn id="254" idx="0"/>
            <a:endCxn id="269" idx="0"/>
          </p:cNvCxnSpPr>
          <p:nvPr/>
        </p:nvCxnSpPr>
        <p:spPr>
          <a:xfrm flipV="1">
            <a:off x="1086562" y="4352892"/>
            <a:ext cx="4366825" cy="46937"/>
          </a:xfrm>
          <a:prstGeom prst="straightConnector1">
            <a:avLst/>
          </a:prstGeom>
          <a:ln w="25400">
            <a:solidFill>
              <a:schemeClr val="accent5">
                <a:lumOff val="20196"/>
              </a:schemeClr>
            </a:solidFill>
            <a:custDash>
              <a:ds d="200000" sp="200000"/>
            </a:custDash>
            <a:miter lim="400000"/>
            <a:tailEnd type="arrow"/>
          </a:ln>
        </p:spPr>
      </p:cxnSp>
      <p:cxnSp>
        <p:nvCxnSpPr>
          <p:cNvPr id="268" name="연결선"/>
          <p:cNvCxnSpPr>
            <a:stCxn id="255" idx="0"/>
            <a:endCxn id="270" idx="0"/>
          </p:cNvCxnSpPr>
          <p:nvPr/>
        </p:nvCxnSpPr>
        <p:spPr>
          <a:xfrm flipV="1">
            <a:off x="2928700" y="4352892"/>
            <a:ext cx="4966776" cy="46937"/>
          </a:xfrm>
          <a:prstGeom prst="straightConnector1">
            <a:avLst/>
          </a:prstGeom>
          <a:ln w="25400">
            <a:solidFill>
              <a:schemeClr val="accent5">
                <a:lumOff val="20196"/>
              </a:schemeClr>
            </a:solidFill>
            <a:custDash>
              <a:ds d="200000" sp="200000"/>
            </a:custDash>
            <a:miter lim="400000"/>
            <a:tailEnd type="arrow"/>
          </a:ln>
        </p:spPr>
      </p:cxnSp>
      <p:sp>
        <p:nvSpPr>
          <p:cNvPr id="269" name="직사각형"/>
          <p:cNvSpPr/>
          <p:nvPr/>
        </p:nvSpPr>
        <p:spPr>
          <a:xfrm>
            <a:off x="4316736" y="3827447"/>
            <a:ext cx="2273301" cy="1050891"/>
          </a:xfrm>
          <a:prstGeom prst="rect">
            <a:avLst/>
          </a:prstGeom>
          <a:ln w="25400">
            <a:solidFill>
              <a:schemeClr val="accent5">
                <a:lumOff val="20196"/>
              </a:scheme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0" name="직사각형"/>
          <p:cNvSpPr/>
          <p:nvPr/>
        </p:nvSpPr>
        <p:spPr>
          <a:xfrm>
            <a:off x="6790575" y="3827447"/>
            <a:ext cx="2209801" cy="1050891"/>
          </a:xfrm>
          <a:prstGeom prst="rect">
            <a:avLst/>
          </a:prstGeom>
          <a:ln w="25400">
            <a:solidFill>
              <a:schemeClr val="accent5">
                <a:lumOff val="20196"/>
              </a:scheme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1" name="@Singleton…"/>
          <p:cNvSpPr/>
          <p:nvPr/>
        </p:nvSpPr>
        <p:spPr>
          <a:xfrm>
            <a:off x="3391413" y="2288219"/>
            <a:ext cx="1984832" cy="8274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sz="800"/>
            </a:pPr>
            <a:r>
              <a:t>@Singleton</a:t>
            </a:r>
          </a:p>
          <a:p>
            <a:pPr>
              <a:defRPr b="1" sz="800"/>
            </a:pPr>
            <a:r>
              <a:t>FactoryProducer</a:t>
            </a:r>
          </a:p>
          <a:p>
            <a:pPr>
              <a:defRPr sz="800"/>
            </a:pPr>
            <a:r>
              <a:t>———————————————-</a:t>
            </a:r>
          </a:p>
          <a:p>
            <a:pPr>
              <a:defRPr sz="800"/>
            </a:pPr>
            <a:r>
              <a:t>getInstance() : FactoryProducer</a:t>
            </a:r>
          </a:p>
          <a:p>
            <a:pPr>
              <a:defRPr sz="800"/>
            </a:pPr>
            <a:r>
              <a:t>getFactory(os : String) : IAbstractFactory</a:t>
            </a:r>
          </a:p>
        </p:txBody>
      </p:sp>
      <p:cxnSp>
        <p:nvCxnSpPr>
          <p:cNvPr id="272" name="연결선"/>
          <p:cNvCxnSpPr>
            <a:stCxn id="253" idx="0"/>
            <a:endCxn id="271" idx="0"/>
          </p:cNvCxnSpPr>
          <p:nvPr/>
        </p:nvCxnSpPr>
        <p:spPr>
          <a:xfrm flipV="1">
            <a:off x="1998148" y="2701932"/>
            <a:ext cx="2385682" cy="629119"/>
          </a:xfrm>
          <a:prstGeom prst="straightConnector1">
            <a:avLst/>
          </a:prstGeom>
          <a:ln w="25400">
            <a:solidFill>
              <a:schemeClr val="accent1">
                <a:lumOff val="24117"/>
              </a:schemeClr>
            </a:solidFill>
            <a:custDash>
              <a:ds d="200000" sp="200000"/>
            </a:custDash>
            <a:miter lim="400000"/>
            <a:headEnd type="arrow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275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6" name="스크린샷 2020-07-06 오후 7.37.57.png" descr="스크린샷 2020-07-06 오후 7.37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151" y="1330992"/>
            <a:ext cx="2911253" cy="110991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직사각형 11"/>
          <p:cNvSpPr txBox="1"/>
          <p:nvPr/>
        </p:nvSpPr>
        <p:spPr>
          <a:xfrm>
            <a:off x="634650" y="1028507"/>
            <a:ext cx="1219862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실습 결과</a:t>
            </a:r>
          </a:p>
        </p:txBody>
      </p:sp>
      <p:sp>
        <p:nvSpPr>
          <p:cNvPr id="278" name="직사각형 17"/>
          <p:cNvSpPr txBox="1"/>
          <p:nvPr/>
        </p:nvSpPr>
        <p:spPr>
          <a:xfrm>
            <a:off x="733370" y="2631712"/>
            <a:ext cx="7677260" cy="42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solidFill>
                  <a:schemeClr val="accent1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[Code]</a:t>
            </a:r>
            <a:r>
              <a:rPr b="0">
                <a:latin typeface="Berlin Bold"/>
                <a:ea typeface="Berlin Bold"/>
                <a:cs typeface="Berlin Bold"/>
                <a:sym typeface="Berlin Bold"/>
              </a:rPr>
              <a:t> </a:t>
            </a:r>
            <a:endParaRPr b="0">
              <a:latin typeface="Berlin Bold"/>
              <a:ea typeface="Berlin Bold"/>
              <a:cs typeface="Berlin Bold"/>
              <a:sym typeface="Berlin Bold"/>
            </a:endParaRPr>
          </a:p>
          <a:p>
            <a:pPr>
              <a:lnSpc>
                <a:spcPct val="120000"/>
              </a:lnSpc>
              <a:defRPr b="1" sz="1000">
                <a:solidFill>
                  <a:schemeClr val="accent1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https://github.com/Seungeon-Kim/Design_Pattern/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5"/>
          <p:cNvSpPr txBox="1"/>
          <p:nvPr/>
        </p:nvSpPr>
        <p:spPr>
          <a:xfrm>
            <a:off x="3730025" y="2340916"/>
            <a:ext cx="168394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5"/>
          <p:cNvSpPr txBox="1"/>
          <p:nvPr/>
        </p:nvSpPr>
        <p:spPr>
          <a:xfrm>
            <a:off x="6910955" y="1126966"/>
            <a:ext cx="1604326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2800">
                <a:solidFill>
                  <a:srgbClr val="FFFFFF"/>
                </a:solidFill>
                <a:latin typeface="Berlin Bold"/>
                <a:ea typeface="Berlin Bold"/>
                <a:cs typeface="Berlin Bold"/>
                <a:sym typeface="Berlin Bold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01" name="직선 연결선 7"/>
          <p:cNvSpPr/>
          <p:nvPr/>
        </p:nvSpPr>
        <p:spPr>
          <a:xfrm>
            <a:off x="6732667" y="1650186"/>
            <a:ext cx="2450171" cy="3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4" name="그룹 1"/>
          <p:cNvGrpSpPr/>
          <p:nvPr/>
        </p:nvGrpSpPr>
        <p:grpSpPr>
          <a:xfrm>
            <a:off x="795724" y="2035467"/>
            <a:ext cx="1786259" cy="370839"/>
            <a:chOff x="0" y="0"/>
            <a:chExt cx="1786257" cy="370837"/>
          </a:xfrm>
        </p:grpSpPr>
        <p:sp>
          <p:nvSpPr>
            <p:cNvPr id="102" name="TextBox 12"/>
            <p:cNvSpPr txBox="1"/>
            <p:nvPr/>
          </p:nvSpPr>
          <p:spPr>
            <a:xfrm>
              <a:off x="67855" y="0"/>
              <a:ext cx="171840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Berlin Regular"/>
                </a:defRPr>
              </a:lvl1pPr>
            </a:lstStyle>
            <a:p>
              <a:pPr/>
              <a:r>
                <a:t>Design Pattern</a:t>
              </a:r>
            </a:p>
          </p:txBody>
        </p:sp>
        <p:sp>
          <p:nvSpPr>
            <p:cNvPr id="103" name="직사각형 13"/>
            <p:cNvSpPr/>
            <p:nvPr/>
          </p:nvSpPr>
          <p:spPr>
            <a:xfrm>
              <a:off x="0" y="164644"/>
              <a:ext cx="36002" cy="144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Berlin Regular"/>
                </a:defRPr>
              </a:pPr>
            </a:p>
          </p:txBody>
        </p:sp>
      </p:grpSp>
      <p:grpSp>
        <p:nvGrpSpPr>
          <p:cNvPr id="107" name="그룹 2"/>
          <p:cNvGrpSpPr/>
          <p:nvPr/>
        </p:nvGrpSpPr>
        <p:grpSpPr>
          <a:xfrm>
            <a:off x="795724" y="2931896"/>
            <a:ext cx="2059061" cy="370839"/>
            <a:chOff x="0" y="0"/>
            <a:chExt cx="2059060" cy="370837"/>
          </a:xfrm>
        </p:grpSpPr>
        <p:sp>
          <p:nvSpPr>
            <p:cNvPr id="105" name="TextBox 9"/>
            <p:cNvSpPr txBox="1"/>
            <p:nvPr/>
          </p:nvSpPr>
          <p:spPr>
            <a:xfrm>
              <a:off x="67855" y="-1"/>
              <a:ext cx="199120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Berlin Regular"/>
                </a:defRPr>
              </a:lvl1pPr>
            </a:lstStyle>
            <a:p>
              <a:pPr/>
              <a:r>
                <a:t>Singleton Pattern</a:t>
              </a:r>
            </a:p>
          </p:txBody>
        </p:sp>
        <p:sp>
          <p:nvSpPr>
            <p:cNvPr id="106" name="직사각형 14"/>
            <p:cNvSpPr/>
            <p:nvPr/>
          </p:nvSpPr>
          <p:spPr>
            <a:xfrm>
              <a:off x="-1" y="156228"/>
              <a:ext cx="36002" cy="144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Berlin Regular"/>
                </a:defRPr>
              </a:pPr>
            </a:p>
          </p:txBody>
        </p:sp>
      </p:grpSp>
      <p:sp>
        <p:nvSpPr>
          <p:cNvPr id="108" name="TextBox 15"/>
          <p:cNvSpPr txBox="1"/>
          <p:nvPr/>
        </p:nvSpPr>
        <p:spPr>
          <a:xfrm>
            <a:off x="1002741" y="2407104"/>
            <a:ext cx="994875" cy="49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arenR" startAt="1"/>
              <a:defRPr b="1" sz="10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디자인 패턴?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arenR" startAt="1"/>
              <a:defRPr b="1" sz="10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기능별 분류</a:t>
            </a:r>
          </a:p>
        </p:txBody>
      </p:sp>
      <p:sp>
        <p:nvSpPr>
          <p:cNvPr id="109" name="TextBox 17"/>
          <p:cNvSpPr txBox="1"/>
          <p:nvPr/>
        </p:nvSpPr>
        <p:spPr>
          <a:xfrm>
            <a:off x="1002741" y="3313353"/>
            <a:ext cx="587734" cy="48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arenR" startAt="1"/>
              <a:defRPr b="1" sz="10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설명 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arenR" startAt="1"/>
              <a:defRPr b="1" sz="10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구현</a:t>
            </a:r>
          </a:p>
        </p:txBody>
      </p:sp>
      <p:grpSp>
        <p:nvGrpSpPr>
          <p:cNvPr id="112" name="그룹 2"/>
          <p:cNvGrpSpPr/>
          <p:nvPr/>
        </p:nvGrpSpPr>
        <p:grpSpPr>
          <a:xfrm>
            <a:off x="795723" y="3828324"/>
            <a:ext cx="1337857" cy="1270001"/>
            <a:chOff x="0" y="0"/>
            <a:chExt cx="1337856" cy="1270000"/>
          </a:xfrm>
        </p:grpSpPr>
        <p:sp>
          <p:nvSpPr>
            <p:cNvPr id="110" name="TextBox 9"/>
            <p:cNvSpPr/>
            <p:nvPr/>
          </p:nvSpPr>
          <p:spPr>
            <a:xfrm>
              <a:off x="67855" y="-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Berlin Regular"/>
                </a:defRPr>
              </a:lvl1pPr>
            </a:lstStyle>
            <a:p>
              <a:pPr/>
              <a:r>
                <a:t>Abstract Factory Patter</a:t>
              </a:r>
            </a:p>
          </p:txBody>
        </p:sp>
        <p:sp>
          <p:nvSpPr>
            <p:cNvPr id="111" name="직사각형 14"/>
            <p:cNvSpPr/>
            <p:nvPr/>
          </p:nvSpPr>
          <p:spPr>
            <a:xfrm>
              <a:off x="-1" y="156228"/>
              <a:ext cx="36002" cy="144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Berlin Regular"/>
                </a:defRPr>
              </a:pPr>
            </a:p>
          </p:txBody>
        </p:sp>
      </p:grpSp>
      <p:sp>
        <p:nvSpPr>
          <p:cNvPr id="113" name="TextBox 17"/>
          <p:cNvSpPr txBox="1"/>
          <p:nvPr/>
        </p:nvSpPr>
        <p:spPr>
          <a:xfrm>
            <a:off x="1002741" y="4209782"/>
            <a:ext cx="587734" cy="48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arenR" startAt="1"/>
              <a:defRPr b="1" sz="10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설명 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arenR" startAt="1"/>
              <a:defRPr b="1" sz="10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116" name="직사각형 6"/>
          <p:cNvSpPr txBox="1"/>
          <p:nvPr/>
        </p:nvSpPr>
        <p:spPr>
          <a:xfrm>
            <a:off x="490889" y="792313"/>
            <a:ext cx="6989928" cy="8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2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디자인 패턴</a:t>
            </a:r>
            <a:r>
              <a:rPr b="0"/>
              <a:t>은 프로그램 개발에서 자주 나타나는 과제를 해결하기 위한 방법 중 하나</a:t>
            </a:r>
            <a:endParaRPr b="0">
              <a:latin typeface="Berlin Bold"/>
              <a:ea typeface="Berlin Bold"/>
              <a:cs typeface="Berlin Bold"/>
              <a:sym typeface="Berlin Bold"/>
            </a:endParaRPr>
          </a:p>
          <a:p>
            <a:pPr>
              <a:defRPr sz="12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과거의 발견된 설계의 노하우를 축적하여 이름을 붙여</a:t>
            </a:r>
            <a:r>
              <a:rPr>
                <a:latin typeface="+mj-lt"/>
                <a:ea typeface="+mj-ea"/>
                <a:cs typeface="+mj-cs"/>
                <a:sym typeface="Berlin Regular"/>
              </a:rPr>
              <a:t>, </a:t>
            </a:r>
            <a:r>
              <a:t>재사용하기 좋은 형태로 특정의 규약을 묶어서 정리한 것이다</a:t>
            </a:r>
            <a:r>
              <a:rPr>
                <a:latin typeface="+mj-lt"/>
                <a:ea typeface="+mj-ea"/>
                <a:cs typeface="+mj-cs"/>
                <a:sym typeface="Berlin Regular"/>
              </a:rPr>
              <a:t>.</a:t>
            </a:r>
            <a:endParaRPr>
              <a:latin typeface="+mj-lt"/>
              <a:ea typeface="+mj-ea"/>
              <a:cs typeface="+mj-cs"/>
              <a:sym typeface="Berlin Regular"/>
            </a:endParaRPr>
          </a:p>
          <a:p>
            <a: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</a:p>
          <a:p>
            <a: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=&gt; Flexibility! / Reusability! / Shared Vocabulary! / Capture best practices!</a:t>
            </a:r>
          </a:p>
        </p:txBody>
      </p:sp>
      <p:sp>
        <p:nvSpPr>
          <p:cNvPr id="117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167" y="1661454"/>
            <a:ext cx="6979923" cy="245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직사각형 32"/>
          <p:cNvSpPr txBox="1"/>
          <p:nvPr/>
        </p:nvSpPr>
        <p:spPr>
          <a:xfrm>
            <a:off x="490888" y="4147626"/>
            <a:ext cx="7050948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생성 패턴 : </a:t>
            </a:r>
            <a:r>
              <a:rPr b="0" sz="1000">
                <a:latin typeface="나눔스퀘어"/>
                <a:ea typeface="나눔스퀘어"/>
                <a:cs typeface="나눔스퀘어"/>
                <a:sym typeface="나눔스퀘어"/>
              </a:rPr>
              <a:t>객체의 생성과 조합을 캡슐화하여 특정 객체가 생성되거나 변경되어도 프로그램 구조에 영향을 크게 받지 않도록 유연성을 제공</a:t>
            </a:r>
          </a:p>
        </p:txBody>
      </p:sp>
      <p:sp>
        <p:nvSpPr>
          <p:cNvPr id="120" name="직사각형 34"/>
          <p:cNvSpPr txBox="1"/>
          <p:nvPr/>
        </p:nvSpPr>
        <p:spPr>
          <a:xfrm>
            <a:off x="490888" y="4438525"/>
            <a:ext cx="4383206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구조 패턴 : </a:t>
            </a:r>
            <a:r>
              <a:rPr b="0" sz="1000">
                <a:latin typeface="나눔스퀘어"/>
                <a:ea typeface="나눔스퀘어"/>
                <a:cs typeface="나눔스퀘어"/>
                <a:sym typeface="나눔스퀘어"/>
              </a:rPr>
              <a:t>서로 다른 인터페이스를 지닌 2개의 객체를 묶어 단일 인터페이스를 제공</a:t>
            </a:r>
          </a:p>
        </p:txBody>
      </p:sp>
      <p:sp>
        <p:nvSpPr>
          <p:cNvPr id="121" name="직사각형 35"/>
          <p:cNvSpPr txBox="1"/>
          <p:nvPr/>
        </p:nvSpPr>
        <p:spPr>
          <a:xfrm>
            <a:off x="490889" y="4729425"/>
            <a:ext cx="380258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행위 패턴 : </a:t>
            </a:r>
            <a:r>
              <a:rPr b="0" sz="1000">
                <a:latin typeface="나눔스퀘어"/>
                <a:ea typeface="나눔스퀘어"/>
                <a:cs typeface="나눔스퀘어"/>
                <a:sym typeface="나눔스퀘어"/>
              </a:rPr>
              <a:t>객체나 클래스 사이의 알고리즘이나 책임 분배에 관련된 패턴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" y="327658"/>
            <a:ext cx="5497830" cy="4519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126" name="직사각형 6"/>
          <p:cNvSpPr txBox="1"/>
          <p:nvPr/>
        </p:nvSpPr>
        <p:spPr>
          <a:xfrm>
            <a:off x="1528116" y="359178"/>
            <a:ext cx="1285772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스터디 방향 및 내용</a:t>
            </a:r>
          </a:p>
        </p:txBody>
      </p:sp>
      <p:sp>
        <p:nvSpPr>
          <p:cNvPr id="127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직사각형 8"/>
          <p:cNvSpPr txBox="1"/>
          <p:nvPr/>
        </p:nvSpPr>
        <p:spPr>
          <a:xfrm>
            <a:off x="405417" y="1005508"/>
            <a:ext cx="16370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Design Pattern Name</a:t>
            </a:r>
          </a:p>
        </p:txBody>
      </p:sp>
      <p:sp>
        <p:nvSpPr>
          <p:cNvPr id="129" name="직사각형 5"/>
          <p:cNvSpPr txBox="1"/>
          <p:nvPr/>
        </p:nvSpPr>
        <p:spPr>
          <a:xfrm>
            <a:off x="768000" y="1526876"/>
            <a:ext cx="4480562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case 1</a:t>
            </a:r>
          </a:p>
        </p:txBody>
      </p:sp>
      <p:sp>
        <p:nvSpPr>
          <p:cNvPr id="130" name="직사각형 11"/>
          <p:cNvSpPr txBox="1"/>
          <p:nvPr/>
        </p:nvSpPr>
        <p:spPr>
          <a:xfrm>
            <a:off x="634649" y="1282507"/>
            <a:ext cx="260575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1) What is the Design Pattern</a:t>
            </a:r>
          </a:p>
        </p:txBody>
      </p:sp>
      <p:sp>
        <p:nvSpPr>
          <p:cNvPr id="131" name="직사각형 17"/>
          <p:cNvSpPr txBox="1"/>
          <p:nvPr/>
        </p:nvSpPr>
        <p:spPr>
          <a:xfrm>
            <a:off x="768000" y="1835804"/>
            <a:ext cx="5520406" cy="243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case 2</a:t>
            </a:r>
          </a:p>
        </p:txBody>
      </p:sp>
      <p:sp>
        <p:nvSpPr>
          <p:cNvPr id="132" name="직사각형 33"/>
          <p:cNvSpPr txBox="1"/>
          <p:nvPr/>
        </p:nvSpPr>
        <p:spPr>
          <a:xfrm>
            <a:off x="619479" y="2312067"/>
            <a:ext cx="260575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2) When to use?</a:t>
            </a:r>
          </a:p>
        </p:txBody>
      </p:sp>
      <p:sp>
        <p:nvSpPr>
          <p:cNvPr id="133" name="직사각형 38"/>
          <p:cNvSpPr txBox="1"/>
          <p:nvPr/>
        </p:nvSpPr>
        <p:spPr>
          <a:xfrm>
            <a:off x="768000" y="2556436"/>
            <a:ext cx="4480562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case 1</a:t>
            </a:r>
          </a:p>
        </p:txBody>
      </p:sp>
      <p:sp>
        <p:nvSpPr>
          <p:cNvPr id="134" name="직사각형 39"/>
          <p:cNvSpPr txBox="1"/>
          <p:nvPr/>
        </p:nvSpPr>
        <p:spPr>
          <a:xfrm>
            <a:off x="768000" y="2865365"/>
            <a:ext cx="5520406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case 2</a:t>
            </a:r>
          </a:p>
        </p:txBody>
      </p:sp>
      <p:sp>
        <p:nvSpPr>
          <p:cNvPr id="135" name="직사각형 40"/>
          <p:cNvSpPr txBox="1"/>
          <p:nvPr/>
        </p:nvSpPr>
        <p:spPr>
          <a:xfrm>
            <a:off x="619479" y="3341626"/>
            <a:ext cx="260575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3) How to Implement?</a:t>
            </a:r>
          </a:p>
        </p:txBody>
      </p:sp>
      <p:sp>
        <p:nvSpPr>
          <p:cNvPr id="136" name="직사각형 41"/>
          <p:cNvSpPr txBox="1"/>
          <p:nvPr/>
        </p:nvSpPr>
        <p:spPr>
          <a:xfrm>
            <a:off x="768000" y="3648703"/>
            <a:ext cx="1637072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pseudocode</a:t>
            </a:r>
          </a:p>
        </p:txBody>
      </p:sp>
      <p:sp>
        <p:nvSpPr>
          <p:cNvPr id="137" name="직사각형 42"/>
          <p:cNvSpPr txBox="1"/>
          <p:nvPr/>
        </p:nvSpPr>
        <p:spPr>
          <a:xfrm>
            <a:off x="768000" y="3894924"/>
            <a:ext cx="1637071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description</a:t>
            </a:r>
          </a:p>
        </p:txBody>
      </p:sp>
      <p:sp>
        <p:nvSpPr>
          <p:cNvPr id="138" name="직사각형 42"/>
          <p:cNvSpPr txBox="1"/>
          <p:nvPr/>
        </p:nvSpPr>
        <p:spPr>
          <a:xfrm>
            <a:off x="768000" y="4126754"/>
            <a:ext cx="1637072" cy="2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Berlin Regular"/>
              </a:defRPr>
            </a:lvl1pPr>
          </a:lstStyle>
          <a:p>
            <a:pPr/>
            <a:r>
              <a:t> ● sample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16"/>
          <p:cNvSpPr/>
          <p:nvPr/>
        </p:nvSpPr>
        <p:spPr>
          <a:xfrm>
            <a:off x="276925" y="1041933"/>
            <a:ext cx="8525049" cy="3886647"/>
          </a:xfrm>
          <a:prstGeom prst="rect">
            <a:avLst/>
          </a:prstGeom>
          <a:solidFill>
            <a:srgbClr val="F2F2F2"/>
          </a:solidFill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141" name="TextBox 3"/>
          <p:cNvSpPr txBox="1"/>
          <p:nvPr/>
        </p:nvSpPr>
        <p:spPr>
          <a:xfrm>
            <a:off x="178067" y="258226"/>
            <a:ext cx="1615337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스터디 진행 계획</a:t>
            </a:r>
          </a:p>
        </p:txBody>
      </p:sp>
      <p:sp>
        <p:nvSpPr>
          <p:cNvPr id="142" name="직사각형 13"/>
          <p:cNvSpPr/>
          <p:nvPr/>
        </p:nvSpPr>
        <p:spPr>
          <a:xfrm>
            <a:off x="371201" y="1209674"/>
            <a:ext cx="4140003" cy="3537620"/>
          </a:xfrm>
          <a:prstGeom prst="rect">
            <a:avLst/>
          </a:prstGeom>
          <a:solidFill>
            <a:srgbClr val="FFFFFF"/>
          </a:solidFill>
          <a:ln w="12700">
            <a:solidFill>
              <a:srgbClr val="D9D9D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143" name="직사각형 22"/>
          <p:cNvSpPr/>
          <p:nvPr/>
        </p:nvSpPr>
        <p:spPr>
          <a:xfrm>
            <a:off x="4567697" y="1209674"/>
            <a:ext cx="4140002" cy="3537620"/>
          </a:xfrm>
          <a:prstGeom prst="rect">
            <a:avLst/>
          </a:prstGeom>
          <a:solidFill>
            <a:srgbClr val="FFFFFF"/>
          </a:solidFill>
          <a:ln w="12700">
            <a:solidFill>
              <a:srgbClr val="D9D9D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Berlin Regular"/>
              </a:defRPr>
            </a:pPr>
          </a:p>
        </p:txBody>
      </p:sp>
      <p:sp>
        <p:nvSpPr>
          <p:cNvPr id="144" name="직선 연결선 17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직사각형 7"/>
          <p:cNvSpPr txBox="1"/>
          <p:nvPr/>
        </p:nvSpPr>
        <p:spPr>
          <a:xfrm>
            <a:off x="451714" y="1419454"/>
            <a:ext cx="510617" cy="319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1주차</a:t>
            </a:r>
          </a:p>
        </p:txBody>
      </p:sp>
      <p:sp>
        <p:nvSpPr>
          <p:cNvPr id="146" name="직사각형 20"/>
          <p:cNvSpPr txBox="1"/>
          <p:nvPr/>
        </p:nvSpPr>
        <p:spPr>
          <a:xfrm>
            <a:off x="451714" y="2148944"/>
            <a:ext cx="510617" cy="319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2주차</a:t>
            </a:r>
          </a:p>
        </p:txBody>
      </p:sp>
      <p:sp>
        <p:nvSpPr>
          <p:cNvPr id="147" name="직사각형 21"/>
          <p:cNvSpPr txBox="1"/>
          <p:nvPr/>
        </p:nvSpPr>
        <p:spPr>
          <a:xfrm>
            <a:off x="451714" y="2878435"/>
            <a:ext cx="510617" cy="319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3주차</a:t>
            </a:r>
          </a:p>
        </p:txBody>
      </p:sp>
      <p:sp>
        <p:nvSpPr>
          <p:cNvPr id="148" name="직사각형 24"/>
          <p:cNvSpPr txBox="1"/>
          <p:nvPr/>
        </p:nvSpPr>
        <p:spPr>
          <a:xfrm>
            <a:off x="451714" y="3607927"/>
            <a:ext cx="510617" cy="31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4주차</a:t>
            </a:r>
          </a:p>
        </p:txBody>
      </p:sp>
      <p:sp>
        <p:nvSpPr>
          <p:cNvPr id="149" name="직사각형 27"/>
          <p:cNvSpPr txBox="1"/>
          <p:nvPr/>
        </p:nvSpPr>
        <p:spPr>
          <a:xfrm>
            <a:off x="4660509" y="1419454"/>
            <a:ext cx="510617" cy="319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5주차</a:t>
            </a:r>
          </a:p>
        </p:txBody>
      </p:sp>
      <p:sp>
        <p:nvSpPr>
          <p:cNvPr id="150" name="직사각형 28"/>
          <p:cNvSpPr txBox="1"/>
          <p:nvPr/>
        </p:nvSpPr>
        <p:spPr>
          <a:xfrm>
            <a:off x="4660509" y="2148946"/>
            <a:ext cx="510617" cy="31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6주차</a:t>
            </a:r>
          </a:p>
        </p:txBody>
      </p:sp>
      <p:sp>
        <p:nvSpPr>
          <p:cNvPr id="151" name="직사각형 29"/>
          <p:cNvSpPr txBox="1"/>
          <p:nvPr/>
        </p:nvSpPr>
        <p:spPr>
          <a:xfrm>
            <a:off x="4660509" y="2878437"/>
            <a:ext cx="510617" cy="31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7주차</a:t>
            </a:r>
          </a:p>
        </p:txBody>
      </p:sp>
      <p:sp>
        <p:nvSpPr>
          <p:cNvPr id="152" name="직사각형 30"/>
          <p:cNvSpPr txBox="1"/>
          <p:nvPr/>
        </p:nvSpPr>
        <p:spPr>
          <a:xfrm>
            <a:off x="4660509" y="3607927"/>
            <a:ext cx="510617" cy="319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b="1" sz="14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8주차</a:t>
            </a:r>
          </a:p>
        </p:txBody>
      </p:sp>
      <p:sp>
        <p:nvSpPr>
          <p:cNvPr id="153" name="직사각형 32"/>
          <p:cNvSpPr txBox="1"/>
          <p:nvPr/>
        </p:nvSpPr>
        <p:spPr>
          <a:xfrm>
            <a:off x="261698" y="727813"/>
            <a:ext cx="4390312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1주일에 패턴 2가지씩 8주 동안 진행, 총 16 + @ 가지 디자인 패턴 학습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156" name="직사각형 6"/>
          <p:cNvSpPr txBox="1"/>
          <p:nvPr/>
        </p:nvSpPr>
        <p:spPr>
          <a:xfrm>
            <a:off x="1528116" y="359178"/>
            <a:ext cx="136575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Singleton Pattern</a:t>
            </a:r>
          </a:p>
        </p:txBody>
      </p:sp>
      <p:sp>
        <p:nvSpPr>
          <p:cNvPr id="157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직사각형 5"/>
          <p:cNvSpPr txBox="1"/>
          <p:nvPr/>
        </p:nvSpPr>
        <p:spPr>
          <a:xfrm>
            <a:off x="634651" y="1288626"/>
            <a:ext cx="4480560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클래스의 유일한 객체를 만들고, 전역 액세스 지점을 제공하기 위해 사용</a:t>
            </a:r>
          </a:p>
        </p:txBody>
      </p:sp>
      <p:sp>
        <p:nvSpPr>
          <p:cNvPr id="159" name="직사각형 11"/>
          <p:cNvSpPr txBox="1"/>
          <p:nvPr/>
        </p:nvSpPr>
        <p:spPr>
          <a:xfrm>
            <a:off x="634650" y="1028507"/>
            <a:ext cx="55964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목적</a:t>
            </a:r>
          </a:p>
        </p:txBody>
      </p:sp>
      <p:sp>
        <p:nvSpPr>
          <p:cNvPr id="160" name="직사각형 17"/>
          <p:cNvSpPr txBox="1"/>
          <p:nvPr/>
        </p:nvSpPr>
        <p:spPr>
          <a:xfrm>
            <a:off x="634650" y="1597555"/>
            <a:ext cx="5520406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</a:t>
            </a:r>
            <a:r>
              <a:t> Instance Scope </a:t>
            </a:r>
            <a:r>
              <a:t>관리와 제어를 돕기위해 사용</a:t>
            </a:r>
          </a:p>
        </p:txBody>
      </p:sp>
      <p:sp>
        <p:nvSpPr>
          <p:cNvPr id="161" name="직사각형 11"/>
          <p:cNvSpPr txBox="1"/>
          <p:nvPr/>
        </p:nvSpPr>
        <p:spPr>
          <a:xfrm>
            <a:off x="634650" y="2029093"/>
            <a:ext cx="1776136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활용 사례</a:t>
            </a:r>
          </a:p>
        </p:txBody>
      </p:sp>
      <p:sp>
        <p:nvSpPr>
          <p:cNvPr id="162" name="직사각형 5"/>
          <p:cNvSpPr txBox="1"/>
          <p:nvPr/>
        </p:nvSpPr>
        <p:spPr>
          <a:xfrm>
            <a:off x="634650" y="2283009"/>
            <a:ext cx="7383899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환경 설정</a:t>
            </a:r>
            <a:r>
              <a:t>이나</a:t>
            </a:r>
            <a:r>
              <a:t> 사용자 정보와 같</a:t>
            </a:r>
            <a:r>
              <a:t>이 모듈 전역으로 동일한 내용의 데이터를 공유하는 경우 </a:t>
            </a:r>
          </a:p>
        </p:txBody>
      </p:sp>
      <p:sp>
        <p:nvSpPr>
          <p:cNvPr id="163" name="직사각형 5"/>
          <p:cNvSpPr txBox="1"/>
          <p:nvPr/>
        </p:nvSpPr>
        <p:spPr>
          <a:xfrm>
            <a:off x="634650" y="2587128"/>
            <a:ext cx="8461204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</a:t>
            </a:r>
            <a:r>
              <a:t>코드의 수정 없이 하위 분류에 의해 인스턴스를 확장 하는 경우</a:t>
            </a:r>
          </a:p>
        </p:txBody>
      </p:sp>
      <p:pic>
        <p:nvPicPr>
          <p:cNvPr id="164" name="singleton_structure.png" descr="singleton_stru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820" y="3277391"/>
            <a:ext cx="1418359" cy="69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직사각형 11"/>
          <p:cNvSpPr txBox="1"/>
          <p:nvPr/>
        </p:nvSpPr>
        <p:spPr>
          <a:xfrm>
            <a:off x="634650" y="2985839"/>
            <a:ext cx="177613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구조</a:t>
            </a:r>
          </a:p>
        </p:txBody>
      </p:sp>
      <p:sp>
        <p:nvSpPr>
          <p:cNvPr id="166" name="직사각형 5"/>
          <p:cNvSpPr txBox="1"/>
          <p:nvPr/>
        </p:nvSpPr>
        <p:spPr>
          <a:xfrm>
            <a:off x="2410785" y="3229679"/>
            <a:ext cx="3161920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</a:t>
            </a:r>
            <a:r>
              <a:t> </a:t>
            </a:r>
            <a:r>
              <a:t>Static Instance Variable</a:t>
            </a:r>
          </a:p>
        </p:txBody>
      </p:sp>
      <p:sp>
        <p:nvSpPr>
          <p:cNvPr id="167" name="직사각형 5"/>
          <p:cNvSpPr txBox="1"/>
          <p:nvPr/>
        </p:nvSpPr>
        <p:spPr>
          <a:xfrm>
            <a:off x="2410785" y="3501172"/>
            <a:ext cx="3161920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 Private Contructor</a:t>
            </a:r>
          </a:p>
        </p:txBody>
      </p:sp>
      <p:sp>
        <p:nvSpPr>
          <p:cNvPr id="168" name="직사각형 5"/>
          <p:cNvSpPr txBox="1"/>
          <p:nvPr/>
        </p:nvSpPr>
        <p:spPr>
          <a:xfrm>
            <a:off x="2410785" y="3772664"/>
            <a:ext cx="411066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  <a:r>
              <a:t>»</a:t>
            </a:r>
            <a:r>
              <a:t> </a:t>
            </a:r>
            <a:r>
              <a:t>Static getInstance Function &amp; Public Member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171" name="직사각형 6"/>
          <p:cNvSpPr txBox="1"/>
          <p:nvPr/>
        </p:nvSpPr>
        <p:spPr>
          <a:xfrm>
            <a:off x="1528116" y="359178"/>
            <a:ext cx="136575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Singleton Pattern</a:t>
            </a:r>
          </a:p>
        </p:txBody>
      </p:sp>
      <p:sp>
        <p:nvSpPr>
          <p:cNvPr id="172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직사각형 5"/>
          <p:cNvSpPr txBox="1"/>
          <p:nvPr/>
        </p:nvSpPr>
        <p:spPr>
          <a:xfrm>
            <a:off x="634651" y="1288626"/>
            <a:ext cx="4480560" cy="25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+mj-lt"/>
                <a:ea typeface="+mj-ea"/>
                <a:cs typeface="+mj-cs"/>
                <a:sym typeface="Berlin Regular"/>
              </a:defRPr>
            </a:pPr>
            <a:r>
              <a:t> ● </a:t>
            </a: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Singleton Pattern의 핵심 개념은 </a:t>
            </a:r>
            <a:r>
              <a:rPr b="1">
                <a:latin typeface="나눔스퀘어"/>
                <a:ea typeface="나눔스퀘어"/>
                <a:cs typeface="나눔스퀘어"/>
                <a:sym typeface="나눔스퀘어"/>
              </a:rPr>
              <a:t>정적(Static)!</a:t>
            </a:r>
          </a:p>
        </p:txBody>
      </p:sp>
      <p:sp>
        <p:nvSpPr>
          <p:cNvPr id="174" name="직사각형 11"/>
          <p:cNvSpPr txBox="1"/>
          <p:nvPr/>
        </p:nvSpPr>
        <p:spPr>
          <a:xfrm>
            <a:off x="634650" y="1028507"/>
            <a:ext cx="2575416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구현 (Base Code)</a:t>
            </a:r>
          </a:p>
        </p:txBody>
      </p:sp>
      <p:pic>
        <p:nvPicPr>
          <p:cNvPr id="175" name="singleton_form.png" descr="singleton_for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226" y="1657638"/>
            <a:ext cx="4331604" cy="2242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ingleton_exec.png" descr="Singleton_exe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2233" y="1666262"/>
            <a:ext cx="3641844" cy="967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ingleton_result.png" descr="Singleton_resul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2233" y="2744286"/>
            <a:ext cx="3641844" cy="480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3"/>
          <p:cNvSpPr txBox="1"/>
          <p:nvPr/>
        </p:nvSpPr>
        <p:spPr>
          <a:xfrm>
            <a:off x="178067" y="266845"/>
            <a:ext cx="12198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디자인  패턴</a:t>
            </a:r>
          </a:p>
        </p:txBody>
      </p:sp>
      <p:sp>
        <p:nvSpPr>
          <p:cNvPr id="180" name="직사각형 6"/>
          <p:cNvSpPr txBox="1"/>
          <p:nvPr/>
        </p:nvSpPr>
        <p:spPr>
          <a:xfrm>
            <a:off x="1528116" y="359178"/>
            <a:ext cx="136575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Singleton Pattern</a:t>
            </a:r>
          </a:p>
        </p:txBody>
      </p:sp>
      <p:sp>
        <p:nvSpPr>
          <p:cNvPr id="181" name="직선 연결선 4"/>
          <p:cNvSpPr/>
          <p:nvPr/>
        </p:nvSpPr>
        <p:spPr>
          <a:xfrm>
            <a:off x="-2" y="636177"/>
            <a:ext cx="3844720" cy="1"/>
          </a:xfrm>
          <a:prstGeom prst="line">
            <a:avLst/>
          </a:prstGeom>
          <a:ln w="12700">
            <a:solidFill>
              <a:srgbClr val="48C4B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직사각형 5"/>
          <p:cNvSpPr txBox="1"/>
          <p:nvPr/>
        </p:nvSpPr>
        <p:spPr>
          <a:xfrm>
            <a:off x="634651" y="1288626"/>
            <a:ext cx="7542322" cy="25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Multi-Thread를 사용할 때, 각 Thread 내부에서 동시에 Singleton 객체를 참조하는 경우 Race-Condition이 발생할 수 있다.</a:t>
            </a:r>
          </a:p>
        </p:txBody>
      </p:sp>
      <p:sp>
        <p:nvSpPr>
          <p:cNvPr id="183" name="직사각형 11"/>
          <p:cNvSpPr txBox="1"/>
          <p:nvPr/>
        </p:nvSpPr>
        <p:spPr>
          <a:xfrm>
            <a:off x="634651" y="1028507"/>
            <a:ext cx="1638570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고려사항</a:t>
            </a:r>
          </a:p>
        </p:txBody>
      </p:sp>
      <p:sp>
        <p:nvSpPr>
          <p:cNvPr id="184" name="직사각형 17"/>
          <p:cNvSpPr txBox="1"/>
          <p:nvPr/>
        </p:nvSpPr>
        <p:spPr>
          <a:xfrm>
            <a:off x="820278" y="1560119"/>
            <a:ext cx="7994802" cy="25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→ Eager/Lazy Initialize, Synchronized, DCL(Double Checked Locking), LazyHolder 상황에 맞는 다양한 방법을 통해 해결할 수 있다.</a:t>
            </a:r>
          </a:p>
        </p:txBody>
      </p:sp>
      <p:sp>
        <p:nvSpPr>
          <p:cNvPr id="185" name="직사각형 11"/>
          <p:cNvSpPr txBox="1"/>
          <p:nvPr/>
        </p:nvSpPr>
        <p:spPr>
          <a:xfrm>
            <a:off x="634651" y="2732923"/>
            <a:ext cx="1638570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단점</a:t>
            </a:r>
          </a:p>
        </p:txBody>
      </p:sp>
      <p:sp>
        <p:nvSpPr>
          <p:cNvPr id="186" name="직사각형 5"/>
          <p:cNvSpPr txBox="1"/>
          <p:nvPr/>
        </p:nvSpPr>
        <p:spPr>
          <a:xfrm>
            <a:off x="634651" y="3006724"/>
            <a:ext cx="6989748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모듈간의 결합도가 높아질 수 있다. </a:t>
            </a:r>
          </a:p>
        </p:txBody>
      </p:sp>
      <p:sp>
        <p:nvSpPr>
          <p:cNvPr id="187" name="직사각형 5"/>
          <p:cNvSpPr txBox="1"/>
          <p:nvPr/>
        </p:nvSpPr>
        <p:spPr>
          <a:xfrm>
            <a:off x="634651" y="3291897"/>
            <a:ext cx="6989748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 ● Multi-Thread 환경에서 Race Condition 예방을 위한 비용으로 인해 성능 저하가 발생 할 수 있다. </a:t>
            </a:r>
          </a:p>
        </p:txBody>
      </p:sp>
      <p:sp>
        <p:nvSpPr>
          <p:cNvPr id="188" name="직사각형 5"/>
          <p:cNvSpPr txBox="1"/>
          <p:nvPr/>
        </p:nvSpPr>
        <p:spPr>
          <a:xfrm>
            <a:off x="634651" y="3577070"/>
            <a:ext cx="6989748" cy="25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● </a:t>
            </a:r>
            <a:r>
              <a:t>상속이나 확장이 불가능 하다</a:t>
            </a:r>
            <a:r>
              <a:t>. (Constructor Access Modifier = Private)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Berlin Regular"/>
        <a:ea typeface="Berlin Regular"/>
        <a:cs typeface="Berlin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Berlin Regular"/>
        <a:ea typeface="Berlin Regular"/>
        <a:cs typeface="Berlin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