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256" r:id="rId3"/>
    <p:sldId id="293" r:id="rId4"/>
    <p:sldId id="294" r:id="rId5"/>
    <p:sldId id="295" r:id="rId6"/>
    <p:sldId id="274" r:id="rId7"/>
    <p:sldId id="318" r:id="rId8"/>
    <p:sldId id="327" r:id="rId9"/>
    <p:sldId id="319" r:id="rId10"/>
    <p:sldId id="320" r:id="rId11"/>
    <p:sldId id="321" r:id="rId12"/>
    <p:sldId id="292" r:id="rId13"/>
    <p:sldId id="322" r:id="rId14"/>
    <p:sldId id="323" r:id="rId15"/>
    <p:sldId id="324" r:id="rId16"/>
    <p:sldId id="325" r:id="rId17"/>
    <p:sldId id="332" r:id="rId18"/>
    <p:sldId id="326" r:id="rId19"/>
    <p:sldId id="328" r:id="rId20"/>
    <p:sldId id="329" r:id="rId21"/>
    <p:sldId id="330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31" r:id="rId30"/>
    <p:sldId id="341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105" d="100"/>
          <a:sy n="105" d="100"/>
        </p:scale>
        <p:origin x="217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6460126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6460126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0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2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24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34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95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6509626"/>
            <a:ext cx="21336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98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1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56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40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78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6509626"/>
            <a:ext cx="21336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505" y="1223174"/>
            <a:ext cx="76534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2043846"/>
            <a:ext cx="1466656" cy="15146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960301" y="2751136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어플리케이션 구현 사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례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연 구 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HWING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2133856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3754036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455167"/>
            <a:ext cx="352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가는안상수체" pitchFamily="2" charset="-127"/>
                <a:ea typeface="가는안상수체" pitchFamily="2" charset="-127"/>
              </a:rPr>
              <a:t>2019</a:t>
            </a:r>
            <a:r>
              <a:rPr lang="ko-KR" altLang="en-US" sz="1200" dirty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18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월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9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5" y="4002450"/>
            <a:ext cx="60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자바기반 </a:t>
            </a:r>
            <a:r>
              <a:rPr lang="ko-KR" altLang="en-US" b="1" dirty="0" err="1">
                <a:solidFill>
                  <a:srgbClr val="FFC000"/>
                </a:solidFill>
              </a:rPr>
              <a:t>하이브리드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ko-KR" altLang="en-US" b="1" dirty="0" err="1">
                <a:solidFill>
                  <a:srgbClr val="FFC000"/>
                </a:solidFill>
              </a:rPr>
              <a:t>앱</a:t>
            </a:r>
            <a:r>
              <a:rPr lang="ko-KR" altLang="en-US" b="1" dirty="0">
                <a:solidFill>
                  <a:srgbClr val="FFC000"/>
                </a:solidFill>
              </a:rPr>
              <a:t> 개발자 </a:t>
            </a:r>
            <a:r>
              <a:rPr lang="ko-KR" altLang="en-US" b="1">
                <a:solidFill>
                  <a:srgbClr val="FFC000"/>
                </a:solidFill>
              </a:rPr>
              <a:t>양성과정 전승희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194841">
            <a:off x="5824930" y="4524475"/>
            <a:ext cx="3156742" cy="2129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866363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351721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기본 관리자 </a:t>
            </a:r>
            <a:r>
              <a:rPr lang="en-US" altLang="ko-KR" sz="1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Adminastor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계정으로 추가 관리자를 생성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삭제가 가능하다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관리자로 로그인시 관리자가 사용 가능한 메뉴가 출력된다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회원관리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게시판관리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제품관리를 할 수 있다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회원의 레벨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등급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조정할 수 있으며 회원을 탈퇴시킬 수 있는 권한이 있다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제품관리 메뉴에서 제품등록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삭제를 통해 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PC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견적 페이지에 사용되는 제품의 관리가 가능하다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63073" y="1772818"/>
            <a:ext cx="7228856" cy="3063243"/>
            <a:chOff x="695121" y="1556794"/>
            <a:chExt cx="7228856" cy="2667986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3909420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신규회원</a:t>
              </a:r>
              <a:endParaRPr lang="en-US" altLang="ko-KR" sz="16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632349" y="155847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일반회원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69622" y="2857656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662320" y="162590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856767" y="2074027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5121" y="2186928"/>
              <a:ext cx="1428607" cy="241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통합검색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91880" y="2186928"/>
              <a:ext cx="1638102" cy="402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err="1">
                  <a:solidFill>
                    <a:srgbClr val="464646"/>
                  </a:solidFill>
                  <a:latin typeface="+mn-ea"/>
                </a:rPr>
                <a:t>게시글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작성 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(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뉴스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정보 제외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)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84836" y="2160761"/>
              <a:ext cx="1539141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뉴스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정보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 err="1">
                  <a:solidFill>
                    <a:srgbClr val="464646"/>
                  </a:solidFill>
                  <a:latin typeface="+mn-ea"/>
                </a:rPr>
                <a:t>게시글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작성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5631926" y="2101356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28495" y="3501008"/>
              <a:ext cx="1427281" cy="72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제품관리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공지사항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게시판관리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5354" y="1174357"/>
            <a:ext cx="1044116" cy="40814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회원탈퇴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647257" y="420645"/>
            <a:ext cx="394386" cy="2309960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4007758" y="-939856"/>
            <a:ext cx="396314" cy="5032889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4" y="62068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4933659" y="1854097"/>
            <a:ext cx="794552" cy="460598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우수활동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3501008"/>
            <a:ext cx="4818836" cy="1169380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커뮤니티를 이용하는 모든 유저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가진 유저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로그인하지 않고 사이트를 이용하는 유저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회원가입 후 </a:t>
            </a:r>
            <a:r>
              <a:rPr lang="ko-KR" altLang="en-US" sz="1000" b="1" dirty="0" err="1">
                <a:solidFill>
                  <a:schemeClr val="tx1"/>
                </a:solidFill>
              </a:rPr>
              <a:t>로그인을</a:t>
            </a:r>
            <a:r>
              <a:rPr lang="ko-KR" altLang="en-US" sz="1000" b="1" dirty="0">
                <a:solidFill>
                  <a:schemeClr val="tx1"/>
                </a:solidFill>
              </a:rPr>
              <a:t> 하여 사이트를 이용하는 유저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59832" y="2990621"/>
            <a:ext cx="163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algn="ctr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464646"/>
                </a:solidFill>
                <a:latin typeface="+mn-ea"/>
              </a:rPr>
              <a:t> PC</a:t>
            </a:r>
            <a:r>
              <a:rPr lang="ko-KR" altLang="en-US" sz="1200" b="1" dirty="0">
                <a:solidFill>
                  <a:srgbClr val="464646"/>
                </a:solidFill>
                <a:latin typeface="+mn-ea"/>
              </a:rPr>
              <a:t>견적 저장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081" y="2780928"/>
            <a:ext cx="1428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464646"/>
                </a:solidFill>
                <a:latin typeface="+mn-ea"/>
              </a:rPr>
              <a:t> 게시판보기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2286091"/>
            <a:ext cx="428322" cy="702963"/>
            <a:chOff x="934391" y="2362099"/>
            <a:chExt cx="428322" cy="702963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prstClr val="black"/>
                  </a:solidFill>
                </a:rPr>
                <a:t>user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87" y="1349987"/>
            <a:ext cx="893193" cy="702963"/>
            <a:chOff x="692060" y="2362099"/>
            <a:chExt cx="893193" cy="702963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prstClr val="black"/>
                  </a:solidFill>
                </a:rPr>
                <a:t>nonmember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6" y="3158085"/>
            <a:ext cx="668773" cy="702963"/>
            <a:chOff x="810398" y="2362099"/>
            <a:chExt cx="668773" cy="702963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prstClr val="black"/>
                  </a:solidFill>
                </a:rPr>
                <a:t>member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0269" y="3147027"/>
            <a:ext cx="854721" cy="707961"/>
            <a:chOff x="709771" y="2362099"/>
            <a:chExt cx="854721" cy="707961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09771" y="2823839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solidFill>
                    <a:prstClr val="black"/>
                  </a:solidFill>
                </a:rPr>
                <a:t>Adminastor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582970" y="1614187"/>
            <a:ext cx="191773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406727" y="1259280"/>
            <a:ext cx="1445470" cy="40997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52197" y="1140120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70685" y="1678149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5090740" y="1529987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4076390" y="1529424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회원탈퇴</a:t>
            </a:r>
          </a:p>
        </p:txBody>
      </p:sp>
      <p:sp>
        <p:nvSpPr>
          <p:cNvPr id="50" name="타원 49"/>
          <p:cNvSpPr/>
          <p:nvPr/>
        </p:nvSpPr>
        <p:spPr>
          <a:xfrm>
            <a:off x="6240145" y="1108115"/>
            <a:ext cx="1051071" cy="331872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부 관리자</a:t>
            </a:r>
            <a:endParaRPr lang="en-US" altLang="ko-KR" sz="10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등록</a:t>
            </a:r>
          </a:p>
        </p:txBody>
      </p:sp>
      <p:sp>
        <p:nvSpPr>
          <p:cNvPr id="55" name="타원 54"/>
          <p:cNvSpPr/>
          <p:nvPr/>
        </p:nvSpPr>
        <p:spPr>
          <a:xfrm>
            <a:off x="5688124" y="5589063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공지사항</a:t>
            </a:r>
            <a:endParaRPr lang="en-US" altLang="ko-KR" sz="1000" b="1" dirty="0">
              <a:solidFill>
                <a:prstClr val="white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27785" y="3486928"/>
            <a:ext cx="978231" cy="480750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등급조정</a:t>
            </a:r>
            <a:r>
              <a:rPr lang="en-US" altLang="ko-KR" sz="1000" b="1" dirty="0">
                <a:solidFill>
                  <a:prstClr val="white"/>
                </a:solidFill>
              </a:rPr>
              <a:t>,</a:t>
            </a:r>
          </a:p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회원리스트</a:t>
            </a:r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7291216" y="1274051"/>
            <a:ext cx="869637" cy="216899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40582" y="2923106"/>
            <a:ext cx="235972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161363" y="2608488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통합검색</a:t>
            </a:r>
          </a:p>
        </p:txBody>
      </p:sp>
      <p:sp>
        <p:nvSpPr>
          <p:cNvPr id="65" name="타원 64"/>
          <p:cNvSpPr/>
          <p:nvPr/>
        </p:nvSpPr>
        <p:spPr>
          <a:xfrm>
            <a:off x="4161363" y="3107270"/>
            <a:ext cx="908491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69" y="911586"/>
            <a:ext cx="5910079" cy="5397734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54509" y="2780268"/>
            <a:ext cx="2806854" cy="65172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>
            <a:off x="1392441" y="1669252"/>
            <a:ext cx="2768922" cy="11110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373221" y="1733405"/>
            <a:ext cx="3828245" cy="168013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1732842"/>
            <a:ext cx="2832607" cy="16807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245" idx="5"/>
          </p:cNvCxnSpPr>
          <p:nvPr/>
        </p:nvCxnSpPr>
        <p:spPr>
          <a:xfrm flipH="1" flipV="1">
            <a:off x="7148425" y="2356232"/>
            <a:ext cx="1005250" cy="10757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6232967" y="1597183"/>
            <a:ext cx="1064116" cy="31928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부 관리자</a:t>
            </a:r>
            <a:endParaRPr lang="en-US" altLang="ko-KR" sz="10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7297083" y="1756826"/>
            <a:ext cx="856592" cy="168622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4" y="3279050"/>
            <a:ext cx="3094461" cy="17177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3279050"/>
            <a:ext cx="2806854" cy="14555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706016" y="3443047"/>
            <a:ext cx="1454837" cy="28425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444208" y="3443047"/>
            <a:ext cx="1720107" cy="231779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275856" y="15350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cxnSp>
        <p:nvCxnSpPr>
          <p:cNvPr id="101" name="직선 연결선 100"/>
          <p:cNvCxnSpPr>
            <a:endCxn id="41" idx="1"/>
          </p:cNvCxnSpPr>
          <p:nvPr/>
        </p:nvCxnSpPr>
        <p:spPr>
          <a:xfrm>
            <a:off x="1406727" y="1678149"/>
            <a:ext cx="1574684" cy="349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3676799"/>
            <a:ext cx="1131016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prstClr val="white"/>
                </a:solidFill>
              </a:rPr>
              <a:t>글작성</a:t>
            </a:r>
            <a:r>
              <a:rPr lang="en-US" altLang="ko-KR" sz="1000" b="1" dirty="0">
                <a:solidFill>
                  <a:prstClr val="white"/>
                </a:solidFill>
              </a:rPr>
              <a:t>, </a:t>
            </a:r>
            <a:r>
              <a:rPr lang="ko-KR" altLang="en-US" sz="1000" b="1" dirty="0">
                <a:solidFill>
                  <a:prstClr val="white"/>
                </a:solidFill>
              </a:rPr>
              <a:t>수정</a:t>
            </a:r>
            <a:r>
              <a:rPr lang="en-US" altLang="ko-KR" sz="1000" b="1" dirty="0">
                <a:solidFill>
                  <a:prstClr val="white"/>
                </a:solidFill>
              </a:rPr>
              <a:t>,</a:t>
            </a:r>
          </a:p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삭제</a:t>
            </a:r>
            <a:r>
              <a:rPr lang="en-US" altLang="ko-KR" sz="1000" b="1" dirty="0">
                <a:solidFill>
                  <a:prstClr val="white"/>
                </a:solidFill>
              </a:rPr>
              <a:t>, </a:t>
            </a:r>
            <a:r>
              <a:rPr lang="ko-KR" altLang="en-US" sz="1000" b="1" dirty="0">
                <a:solidFill>
                  <a:prstClr val="white"/>
                </a:solidFill>
              </a:rPr>
              <a:t>답변</a:t>
            </a:r>
          </a:p>
        </p:txBody>
      </p:sp>
      <p:cxnSp>
        <p:nvCxnSpPr>
          <p:cNvPr id="120" name="직선 연결선 119"/>
          <p:cNvCxnSpPr>
            <a:endCxn id="43" idx="5"/>
          </p:cNvCxnSpPr>
          <p:nvPr/>
        </p:nvCxnSpPr>
        <p:spPr>
          <a:xfrm flipH="1" flipV="1">
            <a:off x="4721748" y="1732842"/>
            <a:ext cx="3439105" cy="169914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65" idx="4"/>
            <a:endCxn id="105" idx="0"/>
          </p:cNvCxnSpPr>
          <p:nvPr/>
        </p:nvCxnSpPr>
        <p:spPr>
          <a:xfrm>
            <a:off x="4615609" y="3450829"/>
            <a:ext cx="6297" cy="22597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652559" y="35022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</a:rPr>
              <a:t>&lt;&lt;extend&gt;&gt;</a:t>
            </a:r>
            <a:endParaRPr lang="ko-KR" altLang="en-US" sz="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4266966" y="5578280"/>
            <a:ext cx="1131016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prstClr val="white"/>
                </a:solidFill>
              </a:rPr>
              <a:t>글작성</a:t>
            </a:r>
            <a:r>
              <a:rPr lang="en-US" altLang="ko-KR" sz="1000" b="1" dirty="0">
                <a:solidFill>
                  <a:prstClr val="white"/>
                </a:solidFill>
              </a:rPr>
              <a:t>, </a:t>
            </a:r>
            <a:r>
              <a:rPr lang="ko-KR" altLang="en-US" sz="1000" b="1" dirty="0">
                <a:solidFill>
                  <a:prstClr val="white"/>
                </a:solidFill>
              </a:rPr>
              <a:t>수정</a:t>
            </a:r>
            <a:r>
              <a:rPr lang="en-US" altLang="ko-KR" sz="1000" b="1" dirty="0">
                <a:solidFill>
                  <a:prstClr val="white"/>
                </a:solidFill>
              </a:rPr>
              <a:t>,</a:t>
            </a:r>
          </a:p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삭제</a:t>
            </a:r>
          </a:p>
        </p:txBody>
      </p:sp>
      <p:cxnSp>
        <p:nvCxnSpPr>
          <p:cNvPr id="161" name="직선 화살표 연결선 160"/>
          <p:cNvCxnSpPr>
            <a:stCxn id="55" idx="2"/>
            <a:endCxn id="160" idx="6"/>
          </p:cNvCxnSpPr>
          <p:nvPr/>
        </p:nvCxnSpPr>
        <p:spPr>
          <a:xfrm flipH="1" flipV="1">
            <a:off x="5397982" y="5750060"/>
            <a:ext cx="290142" cy="107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5241688" y="587106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</a:rPr>
              <a:t>&lt;&lt;extend&gt;&gt;</a:t>
            </a:r>
            <a:endParaRPr lang="ko-KR" altLang="en-US" sz="8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83" name="직선 연결선 182"/>
          <p:cNvCxnSpPr>
            <a:endCxn id="47" idx="6"/>
          </p:cNvCxnSpPr>
          <p:nvPr/>
        </p:nvCxnSpPr>
        <p:spPr>
          <a:xfrm flipH="1" flipV="1">
            <a:off x="4917447" y="2780268"/>
            <a:ext cx="3243406" cy="66277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2736774" y="4383167"/>
            <a:ext cx="908491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PC</a:t>
            </a:r>
            <a:r>
              <a:rPr lang="ko-KR" altLang="en-US" sz="1000" b="1" dirty="0">
                <a:solidFill>
                  <a:prstClr val="white"/>
                </a:solidFill>
              </a:rPr>
              <a:t>견적</a:t>
            </a:r>
          </a:p>
        </p:txBody>
      </p:sp>
      <p:sp>
        <p:nvSpPr>
          <p:cNvPr id="187" name="타원 186"/>
          <p:cNvSpPr/>
          <p:nvPr/>
        </p:nvSpPr>
        <p:spPr>
          <a:xfrm>
            <a:off x="2194069" y="5216614"/>
            <a:ext cx="908491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견적보기</a:t>
            </a:r>
          </a:p>
        </p:txBody>
      </p:sp>
      <p:sp>
        <p:nvSpPr>
          <p:cNvPr id="188" name="타원 187"/>
          <p:cNvSpPr/>
          <p:nvPr/>
        </p:nvSpPr>
        <p:spPr>
          <a:xfrm>
            <a:off x="3309568" y="5198650"/>
            <a:ext cx="908491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제품정보</a:t>
            </a:r>
          </a:p>
        </p:txBody>
      </p:sp>
      <p:cxnSp>
        <p:nvCxnSpPr>
          <p:cNvPr id="197" name="직선 화살표 연결선 196"/>
          <p:cNvCxnSpPr>
            <a:stCxn id="186" idx="5"/>
            <a:endCxn id="188" idx="0"/>
          </p:cNvCxnSpPr>
          <p:nvPr/>
        </p:nvCxnSpPr>
        <p:spPr>
          <a:xfrm>
            <a:off x="3512220" y="4676413"/>
            <a:ext cx="251594" cy="52223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3681439" y="4945387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</a:rPr>
              <a:t>&lt;&lt;extend&gt;&gt;</a:t>
            </a:r>
            <a:endParaRPr lang="ko-KR" altLang="en-US" sz="8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03" name="직선 연결선 202"/>
          <p:cNvCxnSpPr>
            <a:endCxn id="186" idx="0"/>
          </p:cNvCxnSpPr>
          <p:nvPr/>
        </p:nvCxnSpPr>
        <p:spPr>
          <a:xfrm>
            <a:off x="1164308" y="3396049"/>
            <a:ext cx="2026712" cy="98711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5838448" y="4430195"/>
            <a:ext cx="978231" cy="480750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제품관리</a:t>
            </a:r>
            <a:endParaRPr lang="en-US" altLang="ko-KR" sz="1000" b="1" dirty="0">
              <a:solidFill>
                <a:prstClr val="white"/>
              </a:solidFill>
            </a:endParaRPr>
          </a:p>
        </p:txBody>
      </p:sp>
      <p:cxnSp>
        <p:nvCxnSpPr>
          <p:cNvPr id="207" name="직선 연결선 206"/>
          <p:cNvCxnSpPr>
            <a:endCxn id="206" idx="6"/>
          </p:cNvCxnSpPr>
          <p:nvPr/>
        </p:nvCxnSpPr>
        <p:spPr>
          <a:xfrm flipH="1">
            <a:off x="6816679" y="3450829"/>
            <a:ext cx="1344174" cy="121974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타원 216"/>
          <p:cNvSpPr/>
          <p:nvPr/>
        </p:nvSpPr>
        <p:spPr>
          <a:xfrm>
            <a:off x="4463201" y="4597609"/>
            <a:ext cx="908491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제품 등록</a:t>
            </a:r>
            <a:r>
              <a:rPr lang="en-US" altLang="ko-KR" sz="1000" b="1" dirty="0">
                <a:solidFill>
                  <a:prstClr val="white"/>
                </a:solidFill>
              </a:rPr>
              <a:t>/</a:t>
            </a:r>
          </a:p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수정</a:t>
            </a:r>
            <a:r>
              <a:rPr lang="en-US" altLang="ko-KR" sz="1000" b="1" dirty="0">
                <a:solidFill>
                  <a:prstClr val="white"/>
                </a:solidFill>
              </a:rPr>
              <a:t>/</a:t>
            </a:r>
            <a:r>
              <a:rPr lang="ko-KR" altLang="en-US" sz="1000" b="1" dirty="0">
                <a:solidFill>
                  <a:prstClr val="white"/>
                </a:solidFill>
              </a:rPr>
              <a:t>삭제</a:t>
            </a:r>
            <a:endParaRPr lang="en-US" altLang="ko-KR" sz="1000" b="1" dirty="0">
              <a:solidFill>
                <a:prstClr val="white"/>
              </a:solidFill>
            </a:endParaRPr>
          </a:p>
        </p:txBody>
      </p:sp>
      <p:cxnSp>
        <p:nvCxnSpPr>
          <p:cNvPr id="226" name="직선 화살표 연결선 225"/>
          <p:cNvCxnSpPr>
            <a:stCxn id="206" idx="2"/>
            <a:endCxn id="217" idx="6"/>
          </p:cNvCxnSpPr>
          <p:nvPr/>
        </p:nvCxnSpPr>
        <p:spPr>
          <a:xfrm flipH="1">
            <a:off x="5371692" y="4670570"/>
            <a:ext cx="466756" cy="9881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5167417" y="4523837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</a:rPr>
              <a:t>&lt;&lt;extend&gt;&gt;</a:t>
            </a:r>
            <a:endParaRPr lang="ko-KR" altLang="en-US" sz="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5" name="타원 244"/>
          <p:cNvSpPr/>
          <p:nvPr/>
        </p:nvSpPr>
        <p:spPr>
          <a:xfrm>
            <a:off x="6240145" y="2083705"/>
            <a:ext cx="1064116" cy="31928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관리자</a:t>
            </a:r>
            <a:endParaRPr lang="en-US" altLang="ko-KR" sz="10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로그인</a:t>
            </a:r>
          </a:p>
        </p:txBody>
      </p:sp>
      <p:cxnSp>
        <p:nvCxnSpPr>
          <p:cNvPr id="95" name="직선 화살표 연결선 94"/>
          <p:cNvCxnSpPr>
            <a:stCxn id="186" idx="3"/>
            <a:endCxn id="187" idx="0"/>
          </p:cNvCxnSpPr>
          <p:nvPr/>
        </p:nvCxnSpPr>
        <p:spPr>
          <a:xfrm flipH="1">
            <a:off x="2648315" y="4676413"/>
            <a:ext cx="221504" cy="54020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113311" y="494116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</a:rPr>
              <a:t>&lt;&lt;extend&gt;&gt;</a:t>
            </a:r>
            <a:endParaRPr lang="ko-KR" altLang="en-US" sz="8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4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화살표 연결선 36"/>
          <p:cNvCxnSpPr/>
          <p:nvPr/>
        </p:nvCxnSpPr>
        <p:spPr>
          <a:xfrm flipH="1">
            <a:off x="1886717" y="206495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7.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03648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39752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회원가입</a:t>
            </a:r>
            <a:endParaRPr lang="ko-KR" altLang="en-US" sz="1000" b="1" dirty="0"/>
          </a:p>
        </p:txBody>
      </p:sp>
      <p:sp>
        <p:nvSpPr>
          <p:cNvPr id="7" name="직사각형 6"/>
          <p:cNvSpPr/>
          <p:nvPr/>
        </p:nvSpPr>
        <p:spPr>
          <a:xfrm>
            <a:off x="3275856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11960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통합검색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084168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제품정보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020272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견적보기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148064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2699792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635896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572000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763688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508104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444208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380312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609039" y="1880827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916471" y="1952835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555776" y="1880827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86934" y="163460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1886438" y="2718211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91680" y="207643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609039" y="2654413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867013" y="2819695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481247" y="2654413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314072" y="2471990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29389" y="2846672"/>
            <a:ext cx="1540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 확인 </a:t>
            </a:r>
            <a:r>
              <a:rPr lang="en-US" altLang="ko-KR" sz="1000" dirty="0"/>
              <a:t>/ </a:t>
            </a:r>
            <a:r>
              <a:rPr lang="ko-KR" altLang="en-US" sz="1000" dirty="0"/>
              <a:t>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897351" y="345457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609039" y="3390779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877927" y="3556061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417351" y="3390779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755220" y="3203490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통합검색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70901" y="3525864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검색결과 확인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364088" y="4133234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856463" y="380077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7.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답글</a:t>
            </a:r>
            <a:r>
              <a:rPr lang="ko-KR" altLang="en-US" sz="1000" dirty="0"/>
              <a:t> 달기</a:t>
            </a:r>
            <a:r>
              <a:rPr lang="en-US" altLang="ko-KR" sz="1000" dirty="0"/>
              <a:t>/</a:t>
            </a:r>
          </a:p>
          <a:p>
            <a:r>
              <a:rPr lang="ko-KR" altLang="en-US" sz="1000" dirty="0" err="1"/>
              <a:t>댓글</a:t>
            </a:r>
            <a:r>
              <a:rPr lang="ko-KR" altLang="en-US" sz="1000" dirty="0"/>
              <a:t>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117752" y="4341023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8. </a:t>
            </a:r>
            <a:r>
              <a:rPr lang="ko-KR" altLang="en-US" sz="1000" dirty="0"/>
              <a:t>게시판 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99792" y="153506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1916471" y="4200884"/>
            <a:ext cx="344761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1916471" y="4295139"/>
            <a:ext cx="34476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1609319" y="4154794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02" name="직사각형 101"/>
          <p:cNvSpPr/>
          <p:nvPr/>
        </p:nvSpPr>
        <p:spPr>
          <a:xfrm>
            <a:off x="6300192" y="5009288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682999" y="4830709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제품선택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97050" y="5225312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제품정보 확인</a:t>
            </a: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1907704" y="5076930"/>
            <a:ext cx="43924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H="1">
            <a:off x="1907704" y="5180283"/>
            <a:ext cx="439248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619672" y="5009288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13" name="직사각형 112"/>
          <p:cNvSpPr/>
          <p:nvPr/>
        </p:nvSpPr>
        <p:spPr>
          <a:xfrm>
            <a:off x="7243995" y="5726786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6425427" y="5326676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11. </a:t>
            </a:r>
            <a:r>
              <a:rPr lang="ko-KR" altLang="en-US" sz="1000" dirty="0"/>
              <a:t>선택한</a:t>
            </a:r>
            <a:endParaRPr lang="en-US" altLang="ko-KR" sz="1000" dirty="0"/>
          </a:p>
          <a:p>
            <a:r>
              <a:rPr lang="ko-KR" altLang="en-US" sz="1000" dirty="0"/>
              <a:t>제품정보 전달</a:t>
            </a:r>
            <a:endParaRPr lang="en-US" altLang="ko-KR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446265" y="5964037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12. </a:t>
            </a:r>
            <a:r>
              <a:rPr lang="ko-KR" altLang="en-US" sz="1000" dirty="0"/>
              <a:t>견적 확인</a:t>
            </a:r>
            <a:endParaRPr lang="en-US" altLang="ko-KR" sz="1000" dirty="0"/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6604410" y="5798796"/>
            <a:ext cx="6651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H="1">
            <a:off x="6595649" y="5897789"/>
            <a:ext cx="67394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6307891" y="5726786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96739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5350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7.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029271" y="2285562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546202" y="1197232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  <a:endParaRPr lang="en-US" altLang="ko-KR" sz="1000" b="1" dirty="0"/>
          </a:p>
        </p:txBody>
      </p:sp>
      <p:sp>
        <p:nvSpPr>
          <p:cNvPr id="6" name="직사각형 5"/>
          <p:cNvSpPr/>
          <p:nvPr/>
        </p:nvSpPr>
        <p:spPr>
          <a:xfrm>
            <a:off x="2626322" y="1197232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06442" y="1197232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86562" y="1197232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제품관리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946802" y="1197232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게시판관리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66682" y="1197232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회원관리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2986362" y="1701288"/>
            <a:ext cx="0" cy="4320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066482" y="1701288"/>
            <a:ext cx="0" cy="4320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146602" y="1701288"/>
            <a:ext cx="0" cy="4320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906242" y="1701288"/>
            <a:ext cx="0" cy="4320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226722" y="1701288"/>
            <a:ext cx="0" cy="4320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06842" y="1701288"/>
            <a:ext cx="0" cy="4320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51593" y="2061327"/>
            <a:ext cx="288032" cy="336760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031414" y="2215256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842346" y="2101437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056681" y="1999232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r>
              <a:rPr lang="en-US" altLang="ko-KR" sz="1000"/>
              <a:t>. </a:t>
            </a:r>
            <a:r>
              <a:rPr lang="ko-KR" altLang="en-US" sz="1000" dirty="0"/>
              <a:t>로그인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043643" y="2920792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78250" y="2245453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관리자승인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2024219" y="3022276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926485" y="2856994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106954" y="2664665"/>
            <a:ext cx="1938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공지사항 작성 </a:t>
            </a:r>
            <a:r>
              <a:rPr lang="en-US" altLang="ko-KR" sz="1000" dirty="0"/>
              <a:t>/ </a:t>
            </a:r>
            <a:r>
              <a:rPr lang="ko-KR" altLang="en-US" sz="1000" dirty="0"/>
              <a:t>수정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  <a:endParaRPr lang="en-US" altLang="ko-KR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37906" y="3073018"/>
            <a:ext cx="1572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공지사항 리스트 확인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062033" y="3670360"/>
            <a:ext cx="2916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2042609" y="3771844"/>
            <a:ext cx="291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988666" y="3606562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550857" y="3424139"/>
            <a:ext cx="1938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제품정보 등록 </a:t>
            </a:r>
            <a:r>
              <a:rPr lang="en-US" altLang="ko-KR" sz="1000" dirty="0"/>
              <a:t>/ </a:t>
            </a:r>
            <a:r>
              <a:rPr lang="ko-KR" altLang="en-US" sz="1000" dirty="0"/>
              <a:t>수정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97719" y="3822586"/>
            <a:ext cx="13163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제품 리스트 확인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2051733" y="4432778"/>
            <a:ext cx="3996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032309" y="4534262"/>
            <a:ext cx="399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084109" y="4368980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2069682" y="5234538"/>
            <a:ext cx="5076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2050258" y="5336022"/>
            <a:ext cx="507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162826" y="5170740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606258" y="4988316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전체 게시판 글 조회 및 삭제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58919" y="5388021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글 리스트 확인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42346" y="4201946"/>
            <a:ext cx="2448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회원 등급별 조회 및 등급조정 </a:t>
            </a:r>
            <a:r>
              <a:rPr lang="en-US" altLang="ko-KR" sz="900" dirty="0"/>
              <a:t>/ </a:t>
            </a:r>
            <a:r>
              <a:rPr lang="ko-KR" altLang="en-US" sz="900" dirty="0"/>
              <a:t>탈퇴처리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69214" y="4585004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8. </a:t>
            </a:r>
            <a:r>
              <a:rPr lang="ko-KR" altLang="en-US" sz="900" dirty="0"/>
              <a:t> 회원 리스트 확인</a:t>
            </a:r>
          </a:p>
        </p:txBody>
      </p:sp>
    </p:spTree>
    <p:extLst>
      <p:ext uri="{BB962C8B-B14F-4D97-AF65-F5344CB8AC3E}">
        <p14:creationId xmlns:p14="http://schemas.microsoft.com/office/powerpoint/2010/main" val="1396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8.  </a:t>
            </a:r>
            <a:r>
              <a:rPr lang="ko-KR" altLang="en-US" b="1" dirty="0">
                <a:solidFill>
                  <a:srgbClr val="756B5F"/>
                </a:solidFill>
              </a:rPr>
              <a:t>기능정의서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85812"/>
              </p:ext>
            </p:extLst>
          </p:nvPr>
        </p:nvGraphicFramePr>
        <p:xfrm>
          <a:off x="539552" y="1124744"/>
          <a:ext cx="3816423" cy="4608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0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7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 페이지 이용을 위한 회원가입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7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통합검색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값을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포함하는 글 목록 출력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(5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657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정보수정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회원의 정보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77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 글 목록 출력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 글 상세보기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 글 작성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 글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2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 글 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0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글에 대한 </a:t>
                      </a:r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087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견적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제품정보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등록된 제품정보 확인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0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견적내기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선택한 제품의 총 견적 출력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115310"/>
              </p:ext>
            </p:extLst>
          </p:nvPr>
        </p:nvGraphicFramePr>
        <p:xfrm>
          <a:off x="4499992" y="1124744"/>
          <a:ext cx="3888432" cy="4608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69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936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부 관리자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계정관리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부 관리자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최고관리자는 부 관리자 등록 가능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93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부 관리자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최고관리자는 부 관리자 삭제 가능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05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등급조정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등급 조정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9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리스트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 리스트 출력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관리자는 가입된 회원정보 삭제 가능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05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 글 상세보기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관리자는 게시판 글 삭제 가능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글 목록 출력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글 작성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글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글 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0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제품관리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리스트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등록된 제품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리스트 출력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제품등록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제품 등록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제품수정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등록된 제품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제품삭제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등록된 제품 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21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8.  </a:t>
            </a:r>
            <a:r>
              <a:rPr lang="ko-KR" altLang="en-US" b="1" dirty="0">
                <a:solidFill>
                  <a:srgbClr val="756B5F"/>
                </a:solidFill>
              </a:rPr>
              <a:t>기능정의서 및 설계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692696"/>
            <a:ext cx="8756523" cy="567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95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9. 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91839"/>
            <a:ext cx="8856984" cy="387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5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10. Project Source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736145"/>
            <a:ext cx="2050066" cy="55024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877134"/>
            <a:ext cx="2286319" cy="52204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010501"/>
            <a:ext cx="1859540" cy="49536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37387"/>
            <a:ext cx="1684255" cy="329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94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 err="1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20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720396"/>
            <a:ext cx="4896544" cy="330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11560" y="1630723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43608" y="1692000"/>
            <a:ext cx="3384376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64088" y="1196751"/>
            <a:ext cx="3539617" cy="432048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로그인 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 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 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헤더의 메뉴가 각자 다르게 보인다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Menu </a:t>
            </a:r>
            <a:r>
              <a:rPr lang="ko-KR" altLang="en-US" sz="1200" b="1" dirty="0">
                <a:solidFill>
                  <a:schemeClr val="tx1"/>
                </a:solidFill>
              </a:rPr>
              <a:t>및 통합검색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공지사항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뉴스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정보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리뷰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 err="1">
                <a:solidFill>
                  <a:schemeClr val="tx1"/>
                </a:solidFill>
              </a:rPr>
              <a:t>사용기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자유게시판</a:t>
            </a:r>
            <a:r>
              <a:rPr lang="en-US" altLang="ko-KR" sz="1200" b="1" dirty="0">
                <a:solidFill>
                  <a:schemeClr val="tx1"/>
                </a:solidFill>
              </a:rPr>
              <a:t>, PC</a:t>
            </a:r>
            <a:r>
              <a:rPr lang="ko-KR" altLang="en-US" sz="1200" b="1" dirty="0">
                <a:solidFill>
                  <a:schemeClr val="tx1"/>
                </a:solidFill>
              </a:rPr>
              <a:t>견적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통합검색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 제목을 조건으로 검색하여 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b="1" dirty="0">
                <a:solidFill>
                  <a:schemeClr val="tx1"/>
                </a:solidFill>
              </a:rPr>
              <a:t>각 게시판별 최근 </a:t>
            </a:r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r>
              <a:rPr lang="ko-KR" altLang="en-US" sz="1200" b="1" dirty="0">
                <a:solidFill>
                  <a:schemeClr val="tx1"/>
                </a:solidFill>
              </a:rPr>
              <a:t>개의 글만 표시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최근 등록된 상품 </a:t>
            </a:r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r>
              <a:rPr lang="ko-KR" altLang="en-US" sz="1200" b="1" dirty="0">
                <a:solidFill>
                  <a:schemeClr val="tx1"/>
                </a:solidFill>
              </a:rPr>
              <a:t>개 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공지사항 등 각 게시판별 최근 글 </a:t>
            </a:r>
            <a:r>
              <a:rPr lang="en-US" altLang="ko-KR" sz="1200" b="1" dirty="0">
                <a:solidFill>
                  <a:schemeClr val="tx1"/>
                </a:solidFill>
              </a:rPr>
              <a:t>top5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43608" y="2348879"/>
            <a:ext cx="3384376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11560" y="2358457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187624" y="2697011"/>
            <a:ext cx="3096344" cy="8760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78131" y="2832463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③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87624" y="3672000"/>
            <a:ext cx="3096344" cy="828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78131" y="374744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④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84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88" y="274638"/>
            <a:ext cx="2530475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30013"/>
            <a:ext cx="5904012" cy="632705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30014"/>
            <a:ext cx="5796062" cy="6371683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2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9. DB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설계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핵심코드 및 시연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7" y="107340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관리자</a:t>
            </a:r>
            <a:r>
              <a:rPr lang="en-US" altLang="ko-KR" b="1" dirty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등록 및 삭제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7" y="1621659"/>
            <a:ext cx="3539617" cy="40467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최고관리자는 부 관리자의 등록 가능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최고관리자는 관리자의 리스트를 출력하여 볼 수 있다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최고관리자는 관리자의 삭제가 가능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578" y="1052736"/>
            <a:ext cx="4567462" cy="2455341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576" y="3717032"/>
            <a:ext cx="4567463" cy="2520280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547664" y="199543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31621" y="1844824"/>
            <a:ext cx="1177390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8730" y="4581128"/>
            <a:ext cx="2871222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584" y="48014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690000" y="4734000"/>
            <a:ext cx="360040" cy="97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3847" y="473352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③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293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7" y="107340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회원관리</a:t>
            </a:r>
            <a:r>
              <a:rPr lang="en-US" altLang="ko-KR" b="1" dirty="0">
                <a:solidFill>
                  <a:srgbClr val="756B5F"/>
                </a:solidFill>
              </a:rPr>
              <a:t>,</a:t>
            </a:r>
            <a:r>
              <a:rPr lang="ko-KR" altLang="en-US" b="1" dirty="0">
                <a:solidFill>
                  <a:srgbClr val="756B5F"/>
                </a:solidFill>
              </a:rPr>
              <a:t> 공지사항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11434" y="980728"/>
            <a:ext cx="3539617" cy="2859297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관리자는 회원관리 메뉴로 회원 리스트를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볼 수 있다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회원등급의 수정이 가능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신규회원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일반회원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우수회원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회원탈퇴처리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영구삭제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게시글</a:t>
            </a:r>
            <a:r>
              <a:rPr lang="ko-KR" altLang="en-US" sz="1200" b="1" dirty="0">
                <a:solidFill>
                  <a:schemeClr val="tx1"/>
                </a:solidFill>
              </a:rPr>
              <a:t> 포함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341" y="990379"/>
            <a:ext cx="4250970" cy="2859297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341" y="4077072"/>
            <a:ext cx="4250971" cy="2448273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90494" y="170080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31640" y="1772816"/>
            <a:ext cx="2693099" cy="1568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67935" y="4889518"/>
            <a:ext cx="2628000" cy="1136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39752" y="5733256"/>
            <a:ext cx="648072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9592" y="48290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07704" y="55892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11434" y="4077072"/>
            <a:ext cx="3539617" cy="254095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공지사항은 누구나 볼 수 있다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페이지당 </a:t>
            </a:r>
            <a:r>
              <a:rPr lang="en-US" altLang="ko-KR" sz="1200" b="1" dirty="0">
                <a:solidFill>
                  <a:schemeClr val="tx1"/>
                </a:solidFill>
              </a:rPr>
              <a:t>10</a:t>
            </a:r>
            <a:r>
              <a:rPr lang="ko-KR" altLang="en-US" sz="1200" b="1" dirty="0">
                <a:solidFill>
                  <a:schemeClr val="tx1"/>
                </a:solidFill>
              </a:rPr>
              <a:t>개의 글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블록당 </a:t>
            </a:r>
            <a:r>
              <a:rPr lang="en-US" altLang="ko-KR" sz="1200" b="1" dirty="0">
                <a:solidFill>
                  <a:schemeClr val="tx1"/>
                </a:solidFill>
              </a:rPr>
              <a:t>10</a:t>
            </a:r>
            <a:r>
              <a:rPr lang="ko-KR" altLang="en-US" sz="1200" b="1" dirty="0">
                <a:solidFill>
                  <a:schemeClr val="tx1"/>
                </a:solidFill>
              </a:rPr>
              <a:t>개의 페이지가 표시된다 </a:t>
            </a:r>
            <a:r>
              <a:rPr lang="en-US" altLang="ko-KR" sz="1200" b="1" dirty="0">
                <a:solidFill>
                  <a:schemeClr val="tx1"/>
                </a:solidFill>
              </a:rPr>
              <a:t>(&lt;&lt;, &lt;, &gt;, &gt;&gt; : </a:t>
            </a:r>
            <a:r>
              <a:rPr lang="ko-KR" altLang="en-US" sz="1200" b="1" dirty="0">
                <a:solidFill>
                  <a:schemeClr val="tx1"/>
                </a:solidFill>
              </a:rPr>
              <a:t>해당 페이지가 존재 할 경우 활성화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관리자만 공지사항 작성이 가능하다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12000" y="1962000"/>
            <a:ext cx="360041" cy="11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72000" y="1962000"/>
            <a:ext cx="288000" cy="11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0854" y="1962000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②</a:t>
            </a:r>
            <a:r>
              <a:rPr lang="en-US" altLang="ko-KR" sz="2000" b="1" dirty="0">
                <a:solidFill>
                  <a:srgbClr val="FF0000"/>
                </a:solidFill>
              </a:rPr>
              <a:t>		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0000" y="1962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672000" y="5904910"/>
            <a:ext cx="299904" cy="116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5427" y="5504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14294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7" y="107340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상품관리 및 상품등록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7" y="1218410"/>
            <a:ext cx="3539617" cy="480287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상품 대표이미지와 상품명 확인가능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>
                <a:solidFill>
                  <a:schemeClr val="tx1"/>
                </a:solidFill>
              </a:rPr>
              <a:t>클릭시</a:t>
            </a:r>
            <a:r>
              <a:rPr lang="ko-KR" altLang="en-US" sz="1200" b="1" dirty="0">
                <a:solidFill>
                  <a:schemeClr val="tx1"/>
                </a:solidFill>
              </a:rPr>
              <a:t> 상세페이지 팝업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상품등록 페이지로 이동한다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등록된 상품의 수정이 가능하다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등록된 상품의 삭제가 가능하다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상품명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분류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가격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입력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</a:rPr>
              <a:t>대표이미지를 첨부하면 리스트 </a:t>
            </a:r>
            <a:r>
              <a:rPr lang="ko-KR" altLang="en-US" sz="1200" b="1" dirty="0" err="1">
                <a:solidFill>
                  <a:schemeClr val="tx1"/>
                </a:solidFill>
              </a:rPr>
              <a:t>출력시</a:t>
            </a:r>
            <a:r>
              <a:rPr lang="ko-KR" altLang="en-US" sz="1200" b="1" dirty="0">
                <a:solidFill>
                  <a:schemeClr val="tx1"/>
                </a:solidFill>
              </a:rPr>
              <a:t> 표시된다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>
                <a:solidFill>
                  <a:schemeClr val="tx1"/>
                </a:solidFill>
              </a:rPr>
              <a:t>TinyMCE</a:t>
            </a:r>
            <a:r>
              <a:rPr lang="en-US" altLang="ko-KR" sz="1200" b="1" dirty="0">
                <a:solidFill>
                  <a:schemeClr val="tx1"/>
                </a:solidFill>
              </a:rPr>
              <a:t> API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r>
              <a:rPr lang="ko-KR" altLang="en-US" sz="1200" b="1" dirty="0">
                <a:solidFill>
                  <a:schemeClr val="tx1"/>
                </a:solidFill>
              </a:rPr>
              <a:t> 이미지 삽입 가능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작성한 내용으로 상품등록 하기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102" y="836712"/>
            <a:ext cx="4236922" cy="275689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102" y="3717031"/>
            <a:ext cx="4236922" cy="2829811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998854" y="18448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40000" y="1900800"/>
            <a:ext cx="1296000" cy="12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2000" y="4698000"/>
            <a:ext cx="2537648" cy="18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47490" y="429987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03648" y="1692000"/>
            <a:ext cx="2556000" cy="9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56000" y="1952624"/>
            <a:ext cx="234000" cy="108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76164" y="2161048"/>
            <a:ext cx="247764" cy="108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1640" y="12918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14854" y="180051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34677" y="200057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16873" y="5041936"/>
            <a:ext cx="2537648" cy="90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11600" y="6015600"/>
            <a:ext cx="246618" cy="108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3928" y="581554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79692" y="498188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⑥</a:t>
            </a:r>
          </a:p>
        </p:txBody>
      </p:sp>
      <p:cxnSp>
        <p:nvCxnSpPr>
          <p:cNvPr id="5" name="구부러진 연결선 4"/>
          <p:cNvCxnSpPr/>
          <p:nvPr/>
        </p:nvCxnSpPr>
        <p:spPr>
          <a:xfrm rot="5400000">
            <a:off x="1538951" y="2979049"/>
            <a:ext cx="2717932" cy="32383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4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7" y="107340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회원가입 및 로그인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7" y="1124744"/>
            <a:ext cx="3539617" cy="5040560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아이디는 </a:t>
            </a:r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r>
              <a:rPr lang="ko-KR" altLang="en-US" sz="1200" b="1" dirty="0" err="1">
                <a:solidFill>
                  <a:schemeClr val="tx1"/>
                </a:solidFill>
              </a:rPr>
              <a:t>자이상</a:t>
            </a:r>
            <a:r>
              <a:rPr lang="ko-KR" altLang="en-US" sz="1200" b="1" dirty="0">
                <a:solidFill>
                  <a:schemeClr val="tx1"/>
                </a:solidFill>
              </a:rPr>
              <a:t> 입력해야 하며 중복체크를 해야 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비밀번호는 </a:t>
            </a:r>
            <a:r>
              <a:rPr lang="en-US" altLang="ko-KR" sz="1200" b="1" dirty="0">
                <a:solidFill>
                  <a:schemeClr val="tx1"/>
                </a:solidFill>
              </a:rPr>
              <a:t>6</a:t>
            </a:r>
            <a:r>
              <a:rPr lang="ko-KR" altLang="en-US" sz="1200" b="1" dirty="0" err="1">
                <a:solidFill>
                  <a:schemeClr val="tx1"/>
                </a:solidFill>
              </a:rPr>
              <a:t>자이상</a:t>
            </a:r>
            <a:r>
              <a:rPr lang="ko-KR" altLang="en-US" sz="1200" b="1" dirty="0">
                <a:solidFill>
                  <a:schemeClr val="tx1"/>
                </a:solidFill>
              </a:rPr>
              <a:t> 입력해야 하며 확인에 같은 값이 입력되어야 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닉네임 중복체크를 하여 중복되지 않은 값이 입력되어야 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필수항목을 모두 입력하고 중복체크를 마쳤다면 회원가입 후 로그인 페이지로 이동한다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회원가입으로 이동한 경우 아이디가 표시된다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>
                <a:solidFill>
                  <a:schemeClr val="tx1"/>
                </a:solidFill>
              </a:rPr>
              <a:t>로그인이</a:t>
            </a:r>
            <a:r>
              <a:rPr lang="ko-KR" altLang="en-US" sz="1200" b="1" dirty="0">
                <a:solidFill>
                  <a:schemeClr val="tx1"/>
                </a:solidFill>
              </a:rPr>
              <a:t> 성공하면 </a:t>
            </a:r>
            <a:r>
              <a:rPr lang="ko-KR" altLang="en-US" sz="1200" b="1" dirty="0" err="1">
                <a:solidFill>
                  <a:schemeClr val="tx1"/>
                </a:solidFill>
              </a:rPr>
              <a:t>메인페이지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실패시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경고창과</a:t>
            </a:r>
            <a:r>
              <a:rPr lang="ko-KR" altLang="en-US" sz="1200" b="1" dirty="0">
                <a:solidFill>
                  <a:schemeClr val="tx1"/>
                </a:solidFill>
              </a:rPr>
              <a:t> 함께 다시 로그인 페이지가 표시된다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575" y="1052736"/>
            <a:ext cx="4567463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576" y="3933056"/>
            <a:ext cx="4567463" cy="2349253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751252" y="1772816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31621" y="1890000"/>
            <a:ext cx="1072226" cy="14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31621" y="2077200"/>
            <a:ext cx="1072226" cy="27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35168" y="2492896"/>
            <a:ext cx="1072226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60000" y="3096000"/>
            <a:ext cx="288000" cy="12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1251" y="2030820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79631" y="2989723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38205" y="2431631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31619" y="5058000"/>
            <a:ext cx="1036887" cy="2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85200" y="5334015"/>
            <a:ext cx="936104" cy="891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23728" y="5374842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60409" y="4984401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⑤</a:t>
            </a:r>
          </a:p>
        </p:txBody>
      </p:sp>
      <p:cxnSp>
        <p:nvCxnSpPr>
          <p:cNvPr id="5" name="구부러진 연결선 4"/>
          <p:cNvCxnSpPr/>
          <p:nvPr/>
        </p:nvCxnSpPr>
        <p:spPr>
          <a:xfrm rot="16200000" flipH="1">
            <a:off x="1616569" y="3909431"/>
            <a:ext cx="1719168" cy="344306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4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7" y="107340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회원정보 수정</a:t>
            </a:r>
            <a:r>
              <a:rPr lang="en-US" altLang="ko-KR" b="1" dirty="0">
                <a:solidFill>
                  <a:srgbClr val="756B5F"/>
                </a:solidFill>
              </a:rPr>
              <a:t>, </a:t>
            </a:r>
            <a:r>
              <a:rPr lang="ko-KR" altLang="en-US" b="1" dirty="0">
                <a:solidFill>
                  <a:srgbClr val="756B5F"/>
                </a:solidFill>
              </a:rPr>
              <a:t>통합검색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49052" y="604970"/>
            <a:ext cx="3221225" cy="3328085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변경할 비밀번호를 입력하면 변경되고 입력하지 않으면 그대로 유지된다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사용자 정보에 있는 내용이 자동으로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채워진다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입력한 내용대로 회원정보가 변경된다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회원탈퇴를 할 경우 회원정보 </a:t>
            </a:r>
            <a:r>
              <a:rPr lang="ko-KR" altLang="en-US" sz="1200" b="1" dirty="0" err="1">
                <a:solidFill>
                  <a:schemeClr val="tx1"/>
                </a:solidFill>
              </a:rPr>
              <a:t>데이터가완전히</a:t>
            </a:r>
            <a:r>
              <a:rPr lang="ko-KR" altLang="en-US" sz="1200" b="1" dirty="0">
                <a:solidFill>
                  <a:schemeClr val="tx1"/>
                </a:solidFill>
              </a:rPr>
              <a:t> 삭제된다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77" y="892802"/>
            <a:ext cx="4350840" cy="2824230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76" y="3933056"/>
            <a:ext cx="4350840" cy="2576570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700431" y="1866310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80800" y="1890000"/>
            <a:ext cx="954000" cy="32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C5BBCE-C6AB-44FD-A179-C9E4CBB6EA4B}"/>
              </a:ext>
            </a:extLst>
          </p:cNvPr>
          <p:cNvSpPr/>
          <p:nvPr/>
        </p:nvSpPr>
        <p:spPr>
          <a:xfrm>
            <a:off x="2080801" y="2228554"/>
            <a:ext cx="954000" cy="86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8CB79E-5EAD-410E-9F6B-94791B506629}"/>
              </a:ext>
            </a:extLst>
          </p:cNvPr>
          <p:cNvSpPr/>
          <p:nvPr/>
        </p:nvSpPr>
        <p:spPr>
          <a:xfrm>
            <a:off x="2080801" y="3107108"/>
            <a:ext cx="258952" cy="1040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0BAD6D-B0A8-440A-9440-15543CA9C11D}"/>
              </a:ext>
            </a:extLst>
          </p:cNvPr>
          <p:cNvSpPr/>
          <p:nvPr/>
        </p:nvSpPr>
        <p:spPr>
          <a:xfrm>
            <a:off x="2775848" y="3107108"/>
            <a:ext cx="258952" cy="1040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C235DC-8472-4B5D-BE00-A1E207258AE0}"/>
              </a:ext>
            </a:extLst>
          </p:cNvPr>
          <p:cNvSpPr txBox="1"/>
          <p:nvPr/>
        </p:nvSpPr>
        <p:spPr>
          <a:xfrm>
            <a:off x="1700430" y="2210245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9B44FA-E23F-4B67-8A77-1D5745B21C7B}"/>
              </a:ext>
            </a:extLst>
          </p:cNvPr>
          <p:cNvSpPr txBox="1"/>
          <p:nvPr/>
        </p:nvSpPr>
        <p:spPr>
          <a:xfrm>
            <a:off x="1700430" y="2989876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47213-1336-4C6A-8D6F-6F558306454B}"/>
              </a:ext>
            </a:extLst>
          </p:cNvPr>
          <p:cNvSpPr txBox="1"/>
          <p:nvPr/>
        </p:nvSpPr>
        <p:spPr>
          <a:xfrm>
            <a:off x="2987685" y="2989876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292A1C-7476-4DEB-BCE8-37D262D9EE62}"/>
              </a:ext>
            </a:extLst>
          </p:cNvPr>
          <p:cNvSpPr/>
          <p:nvPr/>
        </p:nvSpPr>
        <p:spPr>
          <a:xfrm>
            <a:off x="1259632" y="4509120"/>
            <a:ext cx="2592288" cy="10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318DED-2AF4-4F55-82E3-B4C5C9754AB3}"/>
              </a:ext>
            </a:extLst>
          </p:cNvPr>
          <p:cNvSpPr/>
          <p:nvPr/>
        </p:nvSpPr>
        <p:spPr>
          <a:xfrm>
            <a:off x="1259632" y="4645873"/>
            <a:ext cx="2592288" cy="14474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555EAB-6E26-44F1-91B7-EF8793E0364D}"/>
              </a:ext>
            </a:extLst>
          </p:cNvPr>
          <p:cNvSpPr txBox="1"/>
          <p:nvPr/>
        </p:nvSpPr>
        <p:spPr>
          <a:xfrm>
            <a:off x="861404" y="4645873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1895F-DD67-4FD8-8EA2-93AFCA90E454}"/>
              </a:ext>
            </a:extLst>
          </p:cNvPr>
          <p:cNvSpPr txBox="1"/>
          <p:nvPr/>
        </p:nvSpPr>
        <p:spPr>
          <a:xfrm>
            <a:off x="1187624" y="4185223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5" name="모서리가 둥근 직사각형 38">
            <a:extLst>
              <a:ext uri="{FF2B5EF4-FFF2-40B4-BE49-F238E27FC236}">
                <a16:creationId xmlns:a16="http://schemas.microsoft.com/office/drawing/2014/main" id="{613A8637-8B2E-44CE-B057-EFFE1F68E0EA}"/>
              </a:ext>
            </a:extLst>
          </p:cNvPr>
          <p:cNvSpPr/>
          <p:nvPr/>
        </p:nvSpPr>
        <p:spPr>
          <a:xfrm>
            <a:off x="5349051" y="4523776"/>
            <a:ext cx="3221225" cy="185755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검색할 키워드를 입력 후 </a:t>
            </a:r>
            <a:r>
              <a:rPr lang="ko-KR" altLang="en-US" sz="1200" b="1" dirty="0" err="1">
                <a:solidFill>
                  <a:schemeClr val="tx1"/>
                </a:solidFill>
              </a:rPr>
              <a:t>엔터</a:t>
            </a:r>
            <a:r>
              <a:rPr lang="ko-KR" altLang="en-US" sz="1200" b="1" dirty="0">
                <a:solidFill>
                  <a:schemeClr val="tx1"/>
                </a:solidFill>
              </a:rPr>
              <a:t> 혹은 검색 아이콘을 클릭한다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각 게시판별로 검색 결과가 있을 경우 최신순으로 </a:t>
            </a:r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r>
              <a:rPr lang="ko-KR" altLang="en-US" sz="1200" b="1" dirty="0">
                <a:solidFill>
                  <a:schemeClr val="tx1"/>
                </a:solidFill>
              </a:rPr>
              <a:t>개까지 표시된다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7" y="107340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뉴스</a:t>
            </a:r>
            <a:r>
              <a:rPr lang="en-US" altLang="ko-KR" b="1" dirty="0">
                <a:solidFill>
                  <a:srgbClr val="756B5F"/>
                </a:solidFill>
              </a:rPr>
              <a:t>/</a:t>
            </a:r>
            <a:r>
              <a:rPr lang="ko-KR" altLang="en-US" b="1" dirty="0">
                <a:solidFill>
                  <a:srgbClr val="756B5F"/>
                </a:solidFill>
              </a:rPr>
              <a:t>정보 게시판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49050" y="786676"/>
            <a:ext cx="3221225" cy="2749014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글번호가 높은 순서로 출력되며 제목을 클릭하면 조회수가 상승하고 상세페이지로 이동한다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페이지 이동이 가능하며 상세페이지로 이동시에 페이지 정보가 유지된다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새로운 글을 입력할 수 있다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578" y="836712"/>
            <a:ext cx="4022836" cy="2824230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5945" y="3861048"/>
            <a:ext cx="2749110" cy="2824230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951271" y="1700808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31640" y="1772816"/>
            <a:ext cx="2448272" cy="11521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35" name="모서리가 둥근 직사각형 38">
            <a:extLst>
              <a:ext uri="{FF2B5EF4-FFF2-40B4-BE49-F238E27FC236}">
                <a16:creationId xmlns:a16="http://schemas.microsoft.com/office/drawing/2014/main" id="{613A8637-8B2E-44CE-B057-EFFE1F68E0EA}"/>
              </a:ext>
            </a:extLst>
          </p:cNvPr>
          <p:cNvSpPr/>
          <p:nvPr/>
        </p:nvSpPr>
        <p:spPr>
          <a:xfrm>
            <a:off x="5349050" y="3947574"/>
            <a:ext cx="3221225" cy="2520279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제목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조회수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좋아요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본문이 표시되며 자동으로 공간이 늘어난다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>
                <a:solidFill>
                  <a:schemeClr val="tx1"/>
                </a:solidFill>
              </a:rPr>
              <a:t>로그인시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좋아요가</a:t>
            </a:r>
            <a:r>
              <a:rPr lang="ko-KR" altLang="en-US" sz="1200" b="1" dirty="0">
                <a:solidFill>
                  <a:schemeClr val="tx1"/>
                </a:solidFill>
              </a:rPr>
              <a:t> 가능하며 이미 좋아요 한 상태이면 </a:t>
            </a:r>
            <a:r>
              <a:rPr lang="ko-KR" altLang="en-US" sz="1200" b="1" dirty="0" err="1">
                <a:solidFill>
                  <a:schemeClr val="tx1"/>
                </a:solidFill>
              </a:rPr>
              <a:t>좋아요가</a:t>
            </a:r>
            <a:r>
              <a:rPr lang="ko-KR" altLang="en-US" sz="1200" b="1" dirty="0">
                <a:solidFill>
                  <a:schemeClr val="tx1"/>
                </a:solidFill>
              </a:rPr>
              <a:t> 취소된다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>
                <a:solidFill>
                  <a:schemeClr val="tx1"/>
                </a:solidFill>
              </a:rPr>
              <a:t>로그인시</a:t>
            </a:r>
            <a:r>
              <a:rPr lang="ko-KR" altLang="en-US" sz="1200" b="1" dirty="0">
                <a:solidFill>
                  <a:schemeClr val="tx1"/>
                </a:solidFill>
              </a:rPr>
              <a:t> 댓글 작성 및 삭제가 가능하다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1A76B0-2289-4A00-8E19-2AFE82286FD4}"/>
              </a:ext>
            </a:extLst>
          </p:cNvPr>
          <p:cNvSpPr/>
          <p:nvPr/>
        </p:nvSpPr>
        <p:spPr>
          <a:xfrm flipV="1">
            <a:off x="3491880" y="3077344"/>
            <a:ext cx="270000" cy="10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38790F-9E7E-4247-9EF4-48BE0BFF22E1}"/>
              </a:ext>
            </a:extLst>
          </p:cNvPr>
          <p:cNvSpPr/>
          <p:nvPr/>
        </p:nvSpPr>
        <p:spPr>
          <a:xfrm flipV="1">
            <a:off x="1907704" y="2924944"/>
            <a:ext cx="1296144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25EC44-57A7-4844-87D5-236875A04BFB}"/>
              </a:ext>
            </a:extLst>
          </p:cNvPr>
          <p:cNvSpPr txBox="1"/>
          <p:nvPr/>
        </p:nvSpPr>
        <p:spPr>
          <a:xfrm>
            <a:off x="1820345" y="3015431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F20359-7E79-41C7-BEB3-701FDEB1F03F}"/>
              </a:ext>
            </a:extLst>
          </p:cNvPr>
          <p:cNvSpPr txBox="1"/>
          <p:nvPr/>
        </p:nvSpPr>
        <p:spPr>
          <a:xfrm>
            <a:off x="3698838" y="2946430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6E623D-882E-40F5-BC86-5D044A6101BA}"/>
              </a:ext>
            </a:extLst>
          </p:cNvPr>
          <p:cNvSpPr/>
          <p:nvPr/>
        </p:nvSpPr>
        <p:spPr>
          <a:xfrm flipV="1">
            <a:off x="1691680" y="4523776"/>
            <a:ext cx="1656184" cy="3453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DD08091-A10A-42A7-ADAF-3BB880D662FB}"/>
              </a:ext>
            </a:extLst>
          </p:cNvPr>
          <p:cNvSpPr/>
          <p:nvPr/>
        </p:nvSpPr>
        <p:spPr>
          <a:xfrm flipV="1">
            <a:off x="2411760" y="4725144"/>
            <a:ext cx="216024" cy="879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A854BB-3387-408B-8214-1AB2A176C1C1}"/>
              </a:ext>
            </a:extLst>
          </p:cNvPr>
          <p:cNvSpPr/>
          <p:nvPr/>
        </p:nvSpPr>
        <p:spPr>
          <a:xfrm flipV="1">
            <a:off x="1691680" y="4919749"/>
            <a:ext cx="1656184" cy="46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8FFC6C-7C0F-465E-AB97-CE3B66316B2D}"/>
              </a:ext>
            </a:extLst>
          </p:cNvPr>
          <p:cNvSpPr txBox="1"/>
          <p:nvPr/>
        </p:nvSpPr>
        <p:spPr>
          <a:xfrm>
            <a:off x="1331640" y="4481142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C8872A-A062-4C47-8054-068600762C4E}"/>
              </a:ext>
            </a:extLst>
          </p:cNvPr>
          <p:cNvSpPr txBox="1"/>
          <p:nvPr/>
        </p:nvSpPr>
        <p:spPr>
          <a:xfrm>
            <a:off x="1331640" y="4869160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69F943-AB75-4613-8940-23C4302BE21C}"/>
              </a:ext>
            </a:extLst>
          </p:cNvPr>
          <p:cNvSpPr txBox="1"/>
          <p:nvPr/>
        </p:nvSpPr>
        <p:spPr>
          <a:xfrm>
            <a:off x="2077559" y="4519907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690531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7" y="107340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자유게시판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49052" y="1412775"/>
            <a:ext cx="3221225" cy="2088233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자유게시판은 </a:t>
            </a:r>
            <a:r>
              <a:rPr lang="ko-KR" altLang="en-US" sz="1200" b="1" dirty="0" err="1">
                <a:solidFill>
                  <a:schemeClr val="tx1"/>
                </a:solidFill>
              </a:rPr>
              <a:t>답변글</a:t>
            </a:r>
            <a:r>
              <a:rPr lang="ko-KR" altLang="en-US" sz="1200" b="1" dirty="0">
                <a:solidFill>
                  <a:schemeClr val="tx1"/>
                </a:solidFill>
              </a:rPr>
              <a:t> 기능이 있어 </a:t>
            </a:r>
            <a:r>
              <a:rPr lang="ko-KR" altLang="en-US" sz="1200" b="1" dirty="0" err="1">
                <a:solidFill>
                  <a:schemeClr val="tx1"/>
                </a:solidFill>
              </a:rPr>
              <a:t>답변글인</a:t>
            </a:r>
            <a:r>
              <a:rPr lang="ko-KR" altLang="en-US" sz="1200" b="1" dirty="0">
                <a:solidFill>
                  <a:schemeClr val="tx1"/>
                </a:solidFill>
              </a:rPr>
              <a:t> 경우 들여쓰기와 함께 화살표가 나타난다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179" y="892802"/>
            <a:ext cx="4022836" cy="2824230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2305" y="3933056"/>
            <a:ext cx="2651623" cy="269342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951271" y="1844824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31640" y="1844824"/>
            <a:ext cx="2448272" cy="12961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35" name="모서리가 둥근 직사각형 38">
            <a:extLst>
              <a:ext uri="{FF2B5EF4-FFF2-40B4-BE49-F238E27FC236}">
                <a16:creationId xmlns:a16="http://schemas.microsoft.com/office/drawing/2014/main" id="{613A8637-8B2E-44CE-B057-EFFE1F68E0EA}"/>
              </a:ext>
            </a:extLst>
          </p:cNvPr>
          <p:cNvSpPr/>
          <p:nvPr/>
        </p:nvSpPr>
        <p:spPr>
          <a:xfrm>
            <a:off x="5349051" y="4293094"/>
            <a:ext cx="3221225" cy="2088233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첨부파일이 있으면 첨부파일을 다운로드 할 수 있다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해당 </a:t>
            </a:r>
            <a:r>
              <a:rPr lang="ko-KR" altLang="en-US" sz="1200" b="1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b="1" dirty="0">
                <a:solidFill>
                  <a:schemeClr val="tx1"/>
                </a:solidFill>
              </a:rPr>
              <a:t> 대한 </a:t>
            </a:r>
            <a:r>
              <a:rPr lang="ko-KR" altLang="en-US" sz="1200" b="1" dirty="0" err="1">
                <a:solidFill>
                  <a:schemeClr val="tx1"/>
                </a:solidFill>
              </a:rPr>
              <a:t>답변글</a:t>
            </a:r>
            <a:r>
              <a:rPr lang="ko-KR" altLang="en-US" sz="1200" b="1" dirty="0">
                <a:solidFill>
                  <a:schemeClr val="tx1"/>
                </a:solidFill>
              </a:rPr>
              <a:t> 작성이 가능하다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CB0B9A-0A72-4ED5-8319-6731A5C2AA74}"/>
              </a:ext>
            </a:extLst>
          </p:cNvPr>
          <p:cNvSpPr/>
          <p:nvPr/>
        </p:nvSpPr>
        <p:spPr>
          <a:xfrm>
            <a:off x="1818000" y="4842000"/>
            <a:ext cx="450000" cy="68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25612B-5557-4BB5-9B4A-3C23DCE00F4A}"/>
              </a:ext>
            </a:extLst>
          </p:cNvPr>
          <p:cNvSpPr/>
          <p:nvPr/>
        </p:nvSpPr>
        <p:spPr>
          <a:xfrm>
            <a:off x="2915816" y="4838984"/>
            <a:ext cx="180000" cy="68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2A7BBB-A95B-4526-B9AB-2C5EECB3B893}"/>
              </a:ext>
            </a:extLst>
          </p:cNvPr>
          <p:cNvSpPr txBox="1"/>
          <p:nvPr/>
        </p:nvSpPr>
        <p:spPr>
          <a:xfrm>
            <a:off x="1474403" y="4691174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14F539-F6AE-47E6-879E-145AC7C09533}"/>
              </a:ext>
            </a:extLst>
          </p:cNvPr>
          <p:cNvSpPr txBox="1"/>
          <p:nvPr/>
        </p:nvSpPr>
        <p:spPr>
          <a:xfrm>
            <a:off x="2815631" y="4532849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736933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7" y="107340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PC</a:t>
            </a:r>
            <a:r>
              <a:rPr lang="ko-KR" altLang="en-US" b="1" dirty="0">
                <a:solidFill>
                  <a:srgbClr val="756B5F"/>
                </a:solidFill>
              </a:rPr>
              <a:t>견적 및 내 </a:t>
            </a:r>
            <a:r>
              <a:rPr lang="ko-KR" altLang="en-US" b="1" dirty="0" err="1">
                <a:solidFill>
                  <a:srgbClr val="756B5F"/>
                </a:solidFill>
              </a:rPr>
              <a:t>견적함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49052" y="692695"/>
            <a:ext cx="3221225" cy="2968247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선택한 분류의 상품 리스트가 </a:t>
            </a:r>
            <a:r>
              <a:rPr lang="ko-KR" altLang="en-US" sz="1200" b="1" dirty="0" err="1">
                <a:solidFill>
                  <a:schemeClr val="tx1"/>
                </a:solidFill>
              </a:rPr>
              <a:t>대표이미지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– </a:t>
            </a:r>
            <a:r>
              <a:rPr lang="ko-KR" altLang="en-US" sz="1200" b="1" dirty="0">
                <a:solidFill>
                  <a:schemeClr val="tx1"/>
                </a:solidFill>
              </a:rPr>
              <a:t>상품명 </a:t>
            </a:r>
            <a:r>
              <a:rPr lang="en-US" altLang="ko-KR" sz="1200" b="1" dirty="0">
                <a:solidFill>
                  <a:schemeClr val="tx1"/>
                </a:solidFill>
              </a:rPr>
              <a:t>– </a:t>
            </a:r>
            <a:r>
              <a:rPr lang="ko-KR" altLang="en-US" sz="1200" b="1" dirty="0">
                <a:solidFill>
                  <a:schemeClr val="tx1"/>
                </a:solidFill>
              </a:rPr>
              <a:t>가격 순으로 표시된다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해당 상품을 견적서에 담을 수 있다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상품 탭의 변경과 담겨있는 상품 및 합계금액의 확인이 가능하다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현재 담겨있는 견적서 정보를 저장한다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899" y="836712"/>
            <a:ext cx="3897396" cy="2824230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3878121"/>
            <a:ext cx="3600400" cy="2709287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023279" y="1732035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03648" y="1772816"/>
            <a:ext cx="1440160" cy="1368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35" name="모서리가 둥근 직사각형 38">
            <a:extLst>
              <a:ext uri="{FF2B5EF4-FFF2-40B4-BE49-F238E27FC236}">
                <a16:creationId xmlns:a16="http://schemas.microsoft.com/office/drawing/2014/main" id="{613A8637-8B2E-44CE-B057-EFFE1F68E0EA}"/>
              </a:ext>
            </a:extLst>
          </p:cNvPr>
          <p:cNvSpPr/>
          <p:nvPr/>
        </p:nvSpPr>
        <p:spPr>
          <a:xfrm>
            <a:off x="5349051" y="4005065"/>
            <a:ext cx="3221225" cy="244827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최근 저장한 순으로 나열되며 클릭하면 해당 견적서 페이지로 이동한다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현재 선택된 견적서에 담겨있는 총 상품 정보가 표시된다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해당 견적서를 삭제한다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EEE02B-69F3-4522-ADB7-4D8FFB645BCC}"/>
              </a:ext>
            </a:extLst>
          </p:cNvPr>
          <p:cNvSpPr/>
          <p:nvPr/>
        </p:nvSpPr>
        <p:spPr>
          <a:xfrm>
            <a:off x="3168000" y="1728000"/>
            <a:ext cx="558000" cy="124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B17CBA-A3BD-4E74-8F26-C7DAB710A731}"/>
              </a:ext>
            </a:extLst>
          </p:cNvPr>
          <p:cNvSpPr/>
          <p:nvPr/>
        </p:nvSpPr>
        <p:spPr>
          <a:xfrm>
            <a:off x="3491880" y="2988000"/>
            <a:ext cx="234120" cy="720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D64B39-C5AF-4F3E-BFEB-E0D6BABA3980}"/>
              </a:ext>
            </a:extLst>
          </p:cNvPr>
          <p:cNvSpPr/>
          <p:nvPr/>
        </p:nvSpPr>
        <p:spPr>
          <a:xfrm>
            <a:off x="2865600" y="1890000"/>
            <a:ext cx="220733" cy="9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FCB475-A710-4184-90E6-3181305E5878}"/>
              </a:ext>
            </a:extLst>
          </p:cNvPr>
          <p:cNvSpPr txBox="1"/>
          <p:nvPr/>
        </p:nvSpPr>
        <p:spPr>
          <a:xfrm>
            <a:off x="2785781" y="1580759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8BA311-9968-402D-ABF6-7F1746FEA704}"/>
              </a:ext>
            </a:extLst>
          </p:cNvPr>
          <p:cNvSpPr txBox="1"/>
          <p:nvPr/>
        </p:nvSpPr>
        <p:spPr>
          <a:xfrm>
            <a:off x="3119387" y="1402482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17E2B9-D640-412A-97B8-FDA8A3867762}"/>
              </a:ext>
            </a:extLst>
          </p:cNvPr>
          <p:cNvSpPr txBox="1"/>
          <p:nvPr/>
        </p:nvSpPr>
        <p:spPr>
          <a:xfrm>
            <a:off x="3418755" y="2994185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45E6EA-D9A3-4E72-A18C-717A2403061F}"/>
              </a:ext>
            </a:extLst>
          </p:cNvPr>
          <p:cNvSpPr/>
          <p:nvPr/>
        </p:nvSpPr>
        <p:spPr>
          <a:xfrm>
            <a:off x="1511999" y="4552230"/>
            <a:ext cx="2123895" cy="14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C91F3F-EA04-4561-BD68-82A20A7A7406}"/>
              </a:ext>
            </a:extLst>
          </p:cNvPr>
          <p:cNvSpPr/>
          <p:nvPr/>
        </p:nvSpPr>
        <p:spPr>
          <a:xfrm>
            <a:off x="1512000" y="4725144"/>
            <a:ext cx="2123896" cy="1368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AF57518-BABB-4C19-A1DD-97D617E586DC}"/>
              </a:ext>
            </a:extLst>
          </p:cNvPr>
          <p:cNvSpPr/>
          <p:nvPr/>
        </p:nvSpPr>
        <p:spPr>
          <a:xfrm>
            <a:off x="3373200" y="6105600"/>
            <a:ext cx="266400" cy="7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5D277B-F757-4C90-B22B-512AA61E9E9D}"/>
              </a:ext>
            </a:extLst>
          </p:cNvPr>
          <p:cNvSpPr txBox="1"/>
          <p:nvPr/>
        </p:nvSpPr>
        <p:spPr>
          <a:xfrm>
            <a:off x="1131631" y="4427769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B553B1-5AF5-4770-81AC-4132BB290E63}"/>
              </a:ext>
            </a:extLst>
          </p:cNvPr>
          <p:cNvSpPr txBox="1"/>
          <p:nvPr/>
        </p:nvSpPr>
        <p:spPr>
          <a:xfrm>
            <a:off x="1131630" y="4765943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574468-B947-48C2-8FFB-61417D965B55}"/>
              </a:ext>
            </a:extLst>
          </p:cNvPr>
          <p:cNvSpPr txBox="1"/>
          <p:nvPr/>
        </p:nvSpPr>
        <p:spPr>
          <a:xfrm>
            <a:off x="3316215" y="6118651"/>
            <a:ext cx="3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724476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988840"/>
            <a:ext cx="5544616" cy="3096344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/>
              <a:t>히트상품 및 추천 </a:t>
            </a:r>
            <a:r>
              <a:rPr lang="ko-KR" altLang="en-US" sz="2000" dirty="0" err="1"/>
              <a:t>게시글</a:t>
            </a:r>
            <a:r>
              <a:rPr lang="ko-KR" altLang="en-US" sz="2000" dirty="0"/>
              <a:t> 표시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종류별 상품 검색기능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견적서 상품 수량 추가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12. </a:t>
            </a:r>
            <a:r>
              <a:rPr lang="ko-KR" altLang="en-US" b="1" dirty="0">
                <a:solidFill>
                  <a:srgbClr val="756B5F"/>
                </a:solidFill>
              </a:rPr>
              <a:t>차후</a:t>
            </a:r>
            <a:r>
              <a:rPr lang="en-US" altLang="ko-KR" b="1" dirty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개발 내용</a:t>
            </a: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1124744"/>
            <a:ext cx="6408712" cy="432048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83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2636912"/>
            <a:ext cx="3672408" cy="73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68" y="2426112"/>
            <a:ext cx="3528391" cy="182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7" y="1167710"/>
            <a:ext cx="8428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1.1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주제 및 목적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보다 편리하게 컴퓨터관련 하드웨어 정보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소식과 리뷰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사용기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등을 종합적으로 공유하기 위한 커뮤니티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419141"/>
            <a:ext cx="84287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이용자는 각자 회원등급을 가지게 되며 리뷰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사용기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게시판 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or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자유게시판 글 작성으로 등급이 오르며 레벨에 따라 뉴스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정보 게시판의 작성이 가능하게 된다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Adminastor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기본관리자로 하며 추가로 관리자계정 등록가능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관리자는 회원관리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게시글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삭제 등의 권한을 갖는다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1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941168"/>
            <a:ext cx="9144000" cy="1944216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32" y="620688"/>
            <a:ext cx="8428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국내의 유명 커뮤니티 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기글하드웨어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플레이웨어즈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퀘이사존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등을 참고하여 제작하였다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21173" y="5373216"/>
            <a:ext cx="3701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HWING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하드웨어 정보 커뮤니티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36351"/>
            <a:ext cx="3563888" cy="25362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18" y="2060848"/>
            <a:ext cx="3185585" cy="21918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203" y="2132856"/>
            <a:ext cx="2740126" cy="256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5" y="980728"/>
            <a:ext cx="7345363" cy="4318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Ultimate 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5" y="1545878"/>
            <a:ext cx="7345363" cy="4318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8.5</a:t>
              </a: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2112615"/>
            <a:ext cx="7346950" cy="4318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677765"/>
            <a:ext cx="7345362" cy="433388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3811240"/>
            <a:ext cx="7345362" cy="4318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88" y="3244503"/>
            <a:ext cx="7345363" cy="4318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4943130"/>
            <a:ext cx="7364412" cy="718117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jquery-3.1.1,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cos-26Dec2008, Semantic UI, </a:t>
              </a: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TinyMCE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4376390"/>
            <a:ext cx="7345362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Developers.,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5350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1" y="116632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56" name="AutoShape 2" descr="https://cacoo.com/diagrams/pCl8chWZIfowhwGe-BA8AC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3"/>
          <p:cNvSpPr txBox="1"/>
          <p:nvPr/>
        </p:nvSpPr>
        <p:spPr>
          <a:xfrm>
            <a:off x="2483768" y="162798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4" y="1268760"/>
            <a:ext cx="8796213" cy="452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1" y="116632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56" name="AutoShape 2" descr="https://cacoo.com/diagrams/pCl8chWZIfowhwGe-BA8AC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3"/>
          <p:cNvSpPr txBox="1"/>
          <p:nvPr/>
        </p:nvSpPr>
        <p:spPr>
          <a:xfrm>
            <a:off x="2483768" y="162798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4" y="1613698"/>
            <a:ext cx="8796213" cy="361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2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88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31" y="686912"/>
            <a:ext cx="5322126" cy="577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2204864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7544" y="2708920"/>
            <a:ext cx="849694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기본적으로 로그인하지 않은 상태에서 모든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게시글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열람이 가능하게 하며 통합검색이 이용 가능하다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 후 로그인시 정보수정이 가능하며 리뷰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사용기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게시판과 자유게시판 글 작성이 가능하게 한다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뉴스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정보 게시판의 경우 타 게시판의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글작성을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회원등급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UP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되어야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게시글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작성이 가능하게 한다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회원은 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PC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견적 페이지를 통해 제품을 선택하여 견적을 내고 각 제품별 정보를 확인 할 수 있다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endParaRPr lang="ko-KR" altLang="en-US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69269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공통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220" y="1119334"/>
            <a:ext cx="8496944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기본적으로 로그인하지 않은 상태에서 모든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게시글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열람이 가능하게 하며 통합검색이 이용 가능하다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6426</TotalTime>
  <Words>1500</Words>
  <Application>Microsoft Office PowerPoint</Application>
  <PresentationFormat>화면 슬라이드 쇼(4:3)</PresentationFormat>
  <Paragraphs>407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HY중고딕</vt:lpstr>
      <vt:lpstr>HY헤드라인M</vt:lpstr>
      <vt:lpstr>가는안상수체</vt:lpstr>
      <vt:lpstr>맑은 고딕</vt:lpstr>
      <vt:lpstr>한컴 윤고딕 230</vt:lpstr>
      <vt:lpstr>Arial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Sunghee Jeon</cp:lastModifiedBy>
  <cp:revision>384</cp:revision>
  <dcterms:created xsi:type="dcterms:W3CDTF">2016-06-22T05:17:17Z</dcterms:created>
  <dcterms:modified xsi:type="dcterms:W3CDTF">2019-03-20T12:40:02Z</dcterms:modified>
</cp:coreProperties>
</file>