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847" r:id="rId2"/>
    <p:sldId id="849" r:id="rId3"/>
    <p:sldId id="846" r:id="rId4"/>
    <p:sldId id="850" r:id="rId5"/>
    <p:sldId id="851" r:id="rId6"/>
    <p:sldId id="852" r:id="rId7"/>
    <p:sldId id="853" r:id="rId8"/>
    <p:sldId id="854" r:id="rId9"/>
    <p:sldId id="855" r:id="rId10"/>
    <p:sldId id="856" r:id="rId11"/>
    <p:sldId id="857" r:id="rId12"/>
    <p:sldId id="8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9F6"/>
    <a:srgbClr val="BDD7EE"/>
    <a:srgbClr val="E7FBFF"/>
    <a:srgbClr val="BDFFF7"/>
    <a:srgbClr val="01A290"/>
    <a:srgbClr val="E5E5E5"/>
    <a:srgbClr val="F0F0F0"/>
    <a:srgbClr val="292D43"/>
    <a:srgbClr val="1D202F"/>
    <a:srgbClr val="215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1" autoAdjust="0"/>
    <p:restoredTop sz="95990" autoAdjust="0"/>
  </p:normalViewPr>
  <p:slideViewPr>
    <p:cSldViewPr snapToGrid="0">
      <p:cViewPr varScale="1">
        <p:scale>
          <a:sx n="83" d="100"/>
          <a:sy n="83" d="100"/>
        </p:scale>
        <p:origin x="120" y="30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6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5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06311" y="1748428"/>
            <a:ext cx="512512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800" b="1" dirty="0" err="1">
                <a:solidFill>
                  <a:srgbClr val="01A290"/>
                </a:solidFill>
              </a:rPr>
              <a:t>뻐스</a:t>
            </a:r>
            <a:r>
              <a:rPr lang="en-US" altLang="ko-KR" sz="3600" b="1" dirty="0">
                <a:solidFill>
                  <a:srgbClr val="01A290"/>
                </a:solidFill>
              </a:rPr>
              <a:t>(</a:t>
            </a:r>
            <a:r>
              <a:rPr lang="en-US" altLang="ko-KR" sz="3600" b="1" dirty="0" err="1">
                <a:solidFill>
                  <a:srgbClr val="01A290"/>
                </a:solidFill>
              </a:rPr>
              <a:t>bbus</a:t>
            </a:r>
            <a:r>
              <a:rPr lang="en-US" altLang="ko-KR" sz="3600" b="1" dirty="0">
                <a:solidFill>
                  <a:srgbClr val="01A290"/>
                </a:solidFill>
              </a:rPr>
              <a:t>)</a:t>
            </a:r>
            <a:endParaRPr lang="en-US" altLang="ko-KR" sz="1600" b="1" dirty="0">
              <a:solidFill>
                <a:srgbClr val="01A29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38106" y="1864610"/>
            <a:ext cx="21403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1A290"/>
                </a:solidFill>
              </a:rPr>
              <a:t>스크립트 언어</a:t>
            </a:r>
            <a:endParaRPr lang="en-US" altLang="ko-KR" sz="2400" b="1" dirty="0">
              <a:solidFill>
                <a:srgbClr val="01A290"/>
              </a:solidFill>
            </a:endParaRPr>
          </a:p>
          <a:p>
            <a:r>
              <a:rPr lang="ko-KR" altLang="en-US" sz="2400" b="1" dirty="0">
                <a:solidFill>
                  <a:srgbClr val="01A290"/>
                </a:solidFill>
              </a:rPr>
              <a:t>기획 발표</a:t>
            </a:r>
            <a:endParaRPr lang="en-US" altLang="ko-KR" sz="2400" b="1" dirty="0">
              <a:solidFill>
                <a:srgbClr val="01A29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9163533" y="1682114"/>
            <a:ext cx="2262158" cy="2413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2020184025 </a:t>
            </a:r>
            <a:r>
              <a:rPr lang="ko-KR" altLang="en-US" dirty="0">
                <a:solidFill>
                  <a:prstClr val="black"/>
                </a:solidFill>
              </a:rPr>
              <a:t>이승희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2020184015 </a:t>
            </a:r>
            <a:r>
              <a:rPr lang="ko-KR" altLang="en-US" dirty="0">
                <a:solidFill>
                  <a:prstClr val="black"/>
                </a:solidFill>
              </a:rPr>
              <a:t>박가현</a:t>
            </a:r>
            <a:endParaRPr lang="en-US" altLang="ko-KR" dirty="0">
              <a:solidFill>
                <a:prstClr val="black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49995" y="5510924"/>
            <a:ext cx="3950732" cy="1361521"/>
            <a:chOff x="8249995" y="5510924"/>
            <a:chExt cx="3950732" cy="1361521"/>
          </a:xfrm>
        </p:grpSpPr>
        <p:sp>
          <p:nvSpPr>
            <p:cNvPr id="38" name="자유형 37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206248"/>
            <a:ext cx="466163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0" y="8681"/>
            <a:ext cx="12200727" cy="1519855"/>
            <a:chOff x="0" y="8681"/>
            <a:chExt cx="12200727" cy="1519855"/>
          </a:xfrm>
        </p:grpSpPr>
        <p:sp>
          <p:nvSpPr>
            <p:cNvPr id="10" name="직사각형 9"/>
            <p:cNvSpPr/>
            <p:nvPr/>
          </p:nvSpPr>
          <p:spPr>
            <a:xfrm>
              <a:off x="0" y="180130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242786"/>
              <a:ext cx="12192000" cy="285750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033236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8681"/>
              <a:ext cx="12200727" cy="1831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94406"/>
              <a:ext cx="143673" cy="93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94406"/>
              <a:ext cx="143673" cy="93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80130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471447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829126" y="180130"/>
              <a:ext cx="671986" cy="8531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97EE38-0E1C-ABD8-18D6-680096A21401}"/>
              </a:ext>
            </a:extLst>
          </p:cNvPr>
          <p:cNvSpPr/>
          <p:nvPr/>
        </p:nvSpPr>
        <p:spPr>
          <a:xfrm>
            <a:off x="1685127" y="3686432"/>
            <a:ext cx="4083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1A290"/>
                </a:solidFill>
              </a:rPr>
              <a:t>실시간 버스 정보</a:t>
            </a:r>
            <a:r>
              <a:rPr lang="en-US" altLang="ko-KR" sz="2400" b="1" dirty="0">
                <a:solidFill>
                  <a:srgbClr val="01A290"/>
                </a:solidFill>
              </a:rPr>
              <a:t> </a:t>
            </a:r>
            <a:r>
              <a:rPr lang="ko-KR" altLang="en-US" sz="2400" b="1" dirty="0">
                <a:solidFill>
                  <a:srgbClr val="01A290"/>
                </a:solidFill>
              </a:rPr>
              <a:t>시스템</a:t>
            </a:r>
            <a:endParaRPr lang="en-US" altLang="ko-KR" sz="2400" b="1" dirty="0">
              <a:solidFill>
                <a:srgbClr val="01A29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FA9867F-42E1-F898-4683-5A27C8CB5BDF}"/>
              </a:ext>
            </a:extLst>
          </p:cNvPr>
          <p:cNvCxnSpPr>
            <a:cxnSpLocks/>
          </p:cNvCxnSpPr>
          <p:nvPr/>
        </p:nvCxnSpPr>
        <p:spPr>
          <a:xfrm>
            <a:off x="-280657" y="3686432"/>
            <a:ext cx="5426455" cy="0"/>
          </a:xfrm>
          <a:prstGeom prst="line">
            <a:avLst/>
          </a:prstGeom>
          <a:ln w="76200">
            <a:solidFill>
              <a:srgbClr val="01A29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4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B5964-B571-0031-65C6-E7D408B197C1}"/>
              </a:ext>
            </a:extLst>
          </p:cNvPr>
          <p:cNvSpPr/>
          <p:nvPr/>
        </p:nvSpPr>
        <p:spPr>
          <a:xfrm>
            <a:off x="1602463" y="1446359"/>
            <a:ext cx="3974472" cy="5214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13D825-A725-8766-D980-BA10ED17FFED}"/>
              </a:ext>
            </a:extLst>
          </p:cNvPr>
          <p:cNvSpPr/>
          <p:nvPr/>
        </p:nvSpPr>
        <p:spPr>
          <a:xfrm>
            <a:off x="1777792" y="1563245"/>
            <a:ext cx="3684170" cy="54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창 </a:t>
            </a:r>
            <a:r>
              <a:rPr lang="en-US" altLang="ko-KR" dirty="0"/>
              <a:t>(ex</a:t>
            </a:r>
            <a:r>
              <a:rPr lang="ko-KR" altLang="en-US" dirty="0"/>
              <a:t> 시흥시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3E5DC-E9C0-6AA5-E1C6-7BB80180995E}"/>
              </a:ext>
            </a:extLst>
          </p:cNvPr>
          <p:cNvSpPr/>
          <p:nvPr/>
        </p:nvSpPr>
        <p:spPr>
          <a:xfrm>
            <a:off x="6505719" y="2874571"/>
            <a:ext cx="40838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rgbClr val="01A290"/>
                </a:solidFill>
              </a:rPr>
              <a:t>지역 선택 시</a:t>
            </a:r>
            <a:endParaRPr lang="en-US" altLang="ko-KR" sz="4400" b="1" dirty="0">
              <a:solidFill>
                <a:srgbClr val="01A29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20618-526F-1F23-921C-8D814B1DD97A}"/>
              </a:ext>
            </a:extLst>
          </p:cNvPr>
          <p:cNvSpPr txBox="1"/>
          <p:nvPr/>
        </p:nvSpPr>
        <p:spPr>
          <a:xfrm>
            <a:off x="6437498" y="3875543"/>
            <a:ext cx="50723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예를 들어 검색창에 시흥시 검색 시</a:t>
            </a:r>
            <a:r>
              <a:rPr lang="en-US" altLang="ko-KR" sz="2800" dirty="0"/>
              <a:t>, </a:t>
            </a:r>
            <a:r>
              <a:rPr lang="ko-KR" altLang="en-US" sz="2800" dirty="0"/>
              <a:t>시흥시의 모든 버스 정류장 목록을 제공한다</a:t>
            </a:r>
            <a:r>
              <a:rPr lang="en-US" altLang="ko-KR" sz="28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800" dirty="0"/>
              <a:t>경기도 버스정류소 현황을 이용한다</a:t>
            </a:r>
            <a:r>
              <a:rPr lang="en-US" altLang="ko-KR" sz="2800" dirty="0"/>
              <a:t>.</a:t>
            </a:r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378EFED4-CC00-CFEA-F149-C753EE00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00419"/>
              </p:ext>
            </p:extLst>
          </p:nvPr>
        </p:nvGraphicFramePr>
        <p:xfrm>
          <a:off x="1799214" y="2244302"/>
          <a:ext cx="3662748" cy="24682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62748">
                  <a:extLst>
                    <a:ext uri="{9D8B030D-6E8A-4147-A177-3AD203B41FA5}">
                      <a16:colId xmlns:a16="http://schemas.microsoft.com/office/drawing/2014/main" val="130857369"/>
                    </a:ext>
                  </a:extLst>
                </a:gridCol>
              </a:tblGrid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/>
                        <a:t>한국공대</a:t>
                      </a:r>
                      <a:r>
                        <a:rPr lang="ko-KR" altLang="en-US" sz="1400" b="0" dirty="0"/>
                        <a:t> 정문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5445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한국공대</a:t>
                      </a:r>
                      <a:r>
                        <a:rPr lang="ko-KR" altLang="en-US" sz="1400" dirty="0"/>
                        <a:t> 후문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04636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정왕역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11821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오이도역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4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33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3E5DC-E9C0-6AA5-E1C6-7BB80180995E}"/>
              </a:ext>
            </a:extLst>
          </p:cNvPr>
          <p:cNvSpPr/>
          <p:nvPr/>
        </p:nvSpPr>
        <p:spPr>
          <a:xfrm>
            <a:off x="783929" y="1785197"/>
            <a:ext cx="40838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rgbClr val="01A290"/>
                </a:solidFill>
              </a:rPr>
              <a:t>추가 기능</a:t>
            </a:r>
            <a:endParaRPr lang="en-US" altLang="ko-KR" sz="4400" b="1" dirty="0">
              <a:solidFill>
                <a:srgbClr val="01A29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20618-526F-1F23-921C-8D814B1DD97A}"/>
              </a:ext>
            </a:extLst>
          </p:cNvPr>
          <p:cNvSpPr txBox="1"/>
          <p:nvPr/>
        </p:nvSpPr>
        <p:spPr>
          <a:xfrm>
            <a:off x="439907" y="2703785"/>
            <a:ext cx="11347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/>
              <a:t>모든 페이지에서 정보를 클릭하면 해당 정보로 이동할 수 있도록 한다</a:t>
            </a:r>
            <a:r>
              <a:rPr lang="en-US" altLang="ko-KR" sz="2800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/>
              <a:t>Ex) </a:t>
            </a:r>
            <a:r>
              <a:rPr lang="ko-KR" altLang="en-US" sz="2800" dirty="0"/>
              <a:t>지역 페이지에서</a:t>
            </a:r>
            <a:r>
              <a:rPr lang="en-US" altLang="ko-KR" sz="2800" dirty="0"/>
              <a:t> a </a:t>
            </a:r>
            <a:r>
              <a:rPr lang="ko-KR" altLang="en-US" sz="2800" dirty="0"/>
              <a:t>정류장을 선택하면</a:t>
            </a:r>
            <a:r>
              <a:rPr lang="en-US" altLang="ko-KR" sz="2800" dirty="0"/>
              <a:t>, a </a:t>
            </a:r>
            <a:r>
              <a:rPr lang="ko-KR" altLang="en-US" sz="2800" dirty="0"/>
              <a:t>정류장의 페이지로 이동한다</a:t>
            </a:r>
            <a:r>
              <a:rPr lang="en-US" altLang="ko-K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786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8727" y="-8455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13F6F93-67A9-EE2D-5016-0CB93CAC1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1437"/>
              </p:ext>
            </p:extLst>
          </p:nvPr>
        </p:nvGraphicFramePr>
        <p:xfrm>
          <a:off x="879814" y="1665833"/>
          <a:ext cx="11086472" cy="435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711">
                  <a:extLst>
                    <a:ext uri="{9D8B030D-6E8A-4147-A177-3AD203B41FA5}">
                      <a16:colId xmlns:a16="http://schemas.microsoft.com/office/drawing/2014/main" val="915017926"/>
                    </a:ext>
                  </a:extLst>
                </a:gridCol>
                <a:gridCol w="7982761">
                  <a:extLst>
                    <a:ext uri="{9D8B030D-6E8A-4147-A177-3AD203B41FA5}">
                      <a16:colId xmlns:a16="http://schemas.microsoft.com/office/drawing/2014/main" val="685238631"/>
                    </a:ext>
                  </a:extLst>
                </a:gridCol>
              </a:tblGrid>
              <a:tr h="871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기획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(~5/12)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사용할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선정하기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기획 발표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ppt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만들기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31947"/>
                  </a:ext>
                </a:extLst>
              </a:tr>
              <a:tr h="871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개발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(5/13~5/25)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기획을 기반으로 주요 기능 구현하기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30717"/>
                  </a:ext>
                </a:extLst>
              </a:tr>
              <a:tr h="8718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중간 발표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(5/26)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2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03047"/>
                  </a:ext>
                </a:extLst>
              </a:tr>
              <a:tr h="871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추가 개발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(5/27~6/8)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피드백 위주로 개발 마무리하기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53242"/>
                  </a:ext>
                </a:extLst>
              </a:tr>
              <a:tr h="8718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기말 발표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(6/9)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A2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70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52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466163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54407F-2922-B4BF-981C-BB03EE2401CD}"/>
              </a:ext>
            </a:extLst>
          </p:cNvPr>
          <p:cNvSpPr/>
          <p:nvPr/>
        </p:nvSpPr>
        <p:spPr>
          <a:xfrm>
            <a:off x="3765180" y="1754385"/>
            <a:ext cx="5421844" cy="4024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rgbClr val="01A290"/>
                </a:solidFill>
              </a:rPr>
              <a:t> 기획 의도</a:t>
            </a:r>
            <a:endParaRPr lang="en-US" altLang="ko-KR" sz="4400" b="1" dirty="0">
              <a:solidFill>
                <a:srgbClr val="01A29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rgbClr val="01A290"/>
                </a:solidFill>
              </a:rPr>
              <a:t> 사용할 </a:t>
            </a:r>
            <a:r>
              <a:rPr lang="en-US" altLang="ko-KR" sz="4400" b="1" dirty="0">
                <a:solidFill>
                  <a:srgbClr val="01A290"/>
                </a:solidFill>
              </a:rPr>
              <a:t>API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rgbClr val="01A290"/>
                </a:solidFill>
              </a:rPr>
              <a:t> 주요 기능 및 </a:t>
            </a:r>
            <a:r>
              <a:rPr lang="en-US" altLang="ko-KR" sz="4400" b="1" dirty="0">
                <a:solidFill>
                  <a:srgbClr val="01A290"/>
                </a:solidFill>
              </a:rPr>
              <a:t>GUI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rgbClr val="01A290"/>
                </a:solidFill>
              </a:rPr>
              <a:t> 개발 일정</a:t>
            </a:r>
            <a:endParaRPr lang="en-US" altLang="ko-KR" sz="4400" b="1" dirty="0">
              <a:solidFill>
                <a:srgbClr val="01A2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7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466163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 의도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6D227E-0584-CCA9-4DD3-C731EFC682B3}"/>
              </a:ext>
            </a:extLst>
          </p:cNvPr>
          <p:cNvSpPr txBox="1"/>
          <p:nvPr/>
        </p:nvSpPr>
        <p:spPr>
          <a:xfrm>
            <a:off x="879814" y="2105932"/>
            <a:ext cx="10791731" cy="3705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-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대중교통 이용자가 버스 도착 정보를 실시간으로 확인할 수 있도록 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374151"/>
                </a:solidFill>
                <a:latin typeface="Söhne"/>
              </a:rPr>
              <a:t>- 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버스를 이용하는 사람들이 버스 도착까지 기다리는 시간을 최소화하여 이동 시간을 절약하고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버스 이용에 대한 불편함을 최소화하는 것을 목적으로 한다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91651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466163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사용할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D369F76-2830-1957-C4F8-C5EE9794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27" y="1476375"/>
            <a:ext cx="9199310" cy="51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3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B5964-B571-0031-65C6-E7D408B197C1}"/>
              </a:ext>
            </a:extLst>
          </p:cNvPr>
          <p:cNvSpPr/>
          <p:nvPr/>
        </p:nvSpPr>
        <p:spPr>
          <a:xfrm>
            <a:off x="1602463" y="1446359"/>
            <a:ext cx="3974472" cy="5214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F0A1B2-955B-4BBF-887A-4957318CD779}"/>
              </a:ext>
            </a:extLst>
          </p:cNvPr>
          <p:cNvSpPr/>
          <p:nvPr/>
        </p:nvSpPr>
        <p:spPr>
          <a:xfrm>
            <a:off x="1828800" y="2074352"/>
            <a:ext cx="37353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600" b="1" dirty="0" err="1">
                <a:solidFill>
                  <a:srgbClr val="01A290"/>
                </a:solidFill>
              </a:rPr>
              <a:t>뻐스</a:t>
            </a:r>
            <a:r>
              <a:rPr lang="en-US" altLang="ko-KR" sz="2800" b="1" dirty="0">
                <a:solidFill>
                  <a:srgbClr val="01A290"/>
                </a:solidFill>
              </a:rPr>
              <a:t>(</a:t>
            </a:r>
            <a:r>
              <a:rPr lang="en-US" altLang="ko-KR" sz="2800" b="1" dirty="0" err="1">
                <a:solidFill>
                  <a:srgbClr val="01A290"/>
                </a:solidFill>
              </a:rPr>
              <a:t>bbus</a:t>
            </a:r>
            <a:r>
              <a:rPr lang="en-US" altLang="ko-KR" sz="2800" b="1" dirty="0">
                <a:solidFill>
                  <a:srgbClr val="01A290"/>
                </a:solidFill>
              </a:rPr>
              <a:t>)</a:t>
            </a:r>
            <a:endParaRPr lang="en-US" altLang="ko-KR" sz="1200" b="1" dirty="0">
              <a:solidFill>
                <a:srgbClr val="01A29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13D825-A725-8766-D980-BA10ED17FFED}"/>
              </a:ext>
            </a:extLst>
          </p:cNvPr>
          <p:cNvSpPr/>
          <p:nvPr/>
        </p:nvSpPr>
        <p:spPr>
          <a:xfrm>
            <a:off x="1919335" y="5494636"/>
            <a:ext cx="1032095" cy="98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DD84B2-D84B-99DC-BCB6-86C1C0433235}"/>
              </a:ext>
            </a:extLst>
          </p:cNvPr>
          <p:cNvSpPr/>
          <p:nvPr/>
        </p:nvSpPr>
        <p:spPr>
          <a:xfrm>
            <a:off x="3103830" y="5494636"/>
            <a:ext cx="1032095" cy="98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정류장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67FB56-B368-BE26-DFA7-026F0695EB90}"/>
              </a:ext>
            </a:extLst>
          </p:cNvPr>
          <p:cNvSpPr/>
          <p:nvPr/>
        </p:nvSpPr>
        <p:spPr>
          <a:xfrm>
            <a:off x="4288325" y="5494636"/>
            <a:ext cx="1032095" cy="98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3E5DC-E9C0-6AA5-E1C6-7BB80180995E}"/>
              </a:ext>
            </a:extLst>
          </p:cNvPr>
          <p:cNvSpPr/>
          <p:nvPr/>
        </p:nvSpPr>
        <p:spPr>
          <a:xfrm>
            <a:off x="6505719" y="2874571"/>
            <a:ext cx="40838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rgbClr val="01A290"/>
                </a:solidFill>
              </a:rPr>
              <a:t>시작 페이지</a:t>
            </a:r>
            <a:endParaRPr lang="en-US" altLang="ko-KR" sz="4400" b="1" dirty="0">
              <a:solidFill>
                <a:srgbClr val="01A29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20618-526F-1F23-921C-8D814B1DD97A}"/>
              </a:ext>
            </a:extLst>
          </p:cNvPr>
          <p:cNvSpPr txBox="1"/>
          <p:nvPr/>
        </p:nvSpPr>
        <p:spPr>
          <a:xfrm>
            <a:off x="6437498" y="3875543"/>
            <a:ext cx="5072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/>
              <a:t>(</a:t>
            </a:r>
            <a:r>
              <a:rPr lang="ko-KR" altLang="en-US" sz="2800" dirty="0"/>
              <a:t>버스</a:t>
            </a:r>
            <a:r>
              <a:rPr lang="en-US" altLang="ko-KR" sz="2800" dirty="0"/>
              <a:t>/</a:t>
            </a:r>
            <a:r>
              <a:rPr lang="ko-KR" altLang="en-US" sz="2800" dirty="0"/>
              <a:t>정류장</a:t>
            </a:r>
            <a:r>
              <a:rPr lang="en-US" altLang="ko-KR" sz="2800" dirty="0"/>
              <a:t>/</a:t>
            </a:r>
            <a:r>
              <a:rPr lang="ko-KR" altLang="en-US" sz="2800" dirty="0"/>
              <a:t>지역</a:t>
            </a:r>
            <a:r>
              <a:rPr lang="en-US" altLang="ko-KR" sz="2800" dirty="0"/>
              <a:t>) 3</a:t>
            </a:r>
            <a:r>
              <a:rPr lang="ko-KR" altLang="en-US" sz="2800" dirty="0"/>
              <a:t>개의 버튼을 만들어 선택하게 한다</a:t>
            </a:r>
            <a:r>
              <a:rPr lang="en-US" altLang="ko-KR" sz="2800" dirty="0"/>
              <a:t>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484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B5964-B571-0031-65C6-E7D408B197C1}"/>
              </a:ext>
            </a:extLst>
          </p:cNvPr>
          <p:cNvSpPr/>
          <p:nvPr/>
        </p:nvSpPr>
        <p:spPr>
          <a:xfrm>
            <a:off x="1602463" y="1446359"/>
            <a:ext cx="3974472" cy="5214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13D825-A725-8766-D980-BA10ED17FFED}"/>
              </a:ext>
            </a:extLst>
          </p:cNvPr>
          <p:cNvSpPr/>
          <p:nvPr/>
        </p:nvSpPr>
        <p:spPr>
          <a:xfrm>
            <a:off x="1777792" y="1563245"/>
            <a:ext cx="3684170" cy="54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창 </a:t>
            </a:r>
            <a:r>
              <a:rPr lang="en-US" altLang="ko-KR" dirty="0"/>
              <a:t>(ex</a:t>
            </a:r>
            <a:r>
              <a:rPr lang="ko-KR" altLang="en-US" dirty="0"/>
              <a:t> </a:t>
            </a:r>
            <a:r>
              <a:rPr lang="en-US" altLang="ko-KR" dirty="0"/>
              <a:t>30)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3E5DC-E9C0-6AA5-E1C6-7BB80180995E}"/>
              </a:ext>
            </a:extLst>
          </p:cNvPr>
          <p:cNvSpPr/>
          <p:nvPr/>
        </p:nvSpPr>
        <p:spPr>
          <a:xfrm>
            <a:off x="6505719" y="2874571"/>
            <a:ext cx="40838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rgbClr val="01A290"/>
                </a:solidFill>
              </a:rPr>
              <a:t>버스 선택 시</a:t>
            </a:r>
            <a:endParaRPr lang="en-US" altLang="ko-KR" sz="4400" b="1" dirty="0">
              <a:solidFill>
                <a:srgbClr val="01A29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20618-526F-1F23-921C-8D814B1DD97A}"/>
              </a:ext>
            </a:extLst>
          </p:cNvPr>
          <p:cNvSpPr txBox="1"/>
          <p:nvPr/>
        </p:nvSpPr>
        <p:spPr>
          <a:xfrm>
            <a:off x="6437498" y="3875543"/>
            <a:ext cx="5072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예를 들어 검색창에 </a:t>
            </a:r>
            <a:r>
              <a:rPr lang="en-US" altLang="ko-KR" sz="2800" dirty="0"/>
              <a:t>30 </a:t>
            </a:r>
            <a:r>
              <a:rPr lang="ko-KR" altLang="en-US" sz="2800" dirty="0"/>
              <a:t>검색 시</a:t>
            </a:r>
            <a:r>
              <a:rPr lang="en-US" altLang="ko-KR" sz="2800" dirty="0"/>
              <a:t>, </a:t>
            </a:r>
            <a:r>
              <a:rPr lang="ko-KR" altLang="en-US" sz="2800" dirty="0"/>
              <a:t>경기도 내의 </a:t>
            </a:r>
            <a:r>
              <a:rPr lang="en-US" altLang="ko-KR" sz="2800" dirty="0"/>
              <a:t>30</a:t>
            </a:r>
            <a:r>
              <a:rPr lang="ko-KR" altLang="en-US" sz="2800" dirty="0"/>
              <a:t>번 버스 목록을 제공한다</a:t>
            </a:r>
            <a:r>
              <a:rPr lang="en-US" altLang="ko-KR" sz="2800" dirty="0"/>
              <a:t>.</a:t>
            </a:r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378EFED4-CC00-CFEA-F149-C753EE00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74957"/>
              </p:ext>
            </p:extLst>
          </p:nvPr>
        </p:nvGraphicFramePr>
        <p:xfrm>
          <a:off x="1799214" y="2244302"/>
          <a:ext cx="3662748" cy="408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382">
                  <a:extLst>
                    <a:ext uri="{9D8B030D-6E8A-4147-A177-3AD203B41FA5}">
                      <a16:colId xmlns:a16="http://schemas.microsoft.com/office/drawing/2014/main" val="130857369"/>
                    </a:ext>
                  </a:extLst>
                </a:gridCol>
                <a:gridCol w="2990366">
                  <a:extLst>
                    <a:ext uri="{9D8B030D-6E8A-4147-A177-3AD203B41FA5}">
                      <a16:colId xmlns:a16="http://schemas.microsoft.com/office/drawing/2014/main" val="608716938"/>
                    </a:ext>
                  </a:extLst>
                </a:gridCol>
              </a:tblGrid>
              <a:tr h="381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07826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시흥시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5445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군포시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04636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수원시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11821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48677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97985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07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B5964-B571-0031-65C6-E7D408B197C1}"/>
              </a:ext>
            </a:extLst>
          </p:cNvPr>
          <p:cNvSpPr/>
          <p:nvPr/>
        </p:nvSpPr>
        <p:spPr>
          <a:xfrm>
            <a:off x="1602463" y="1446359"/>
            <a:ext cx="3974472" cy="5214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3E5DC-E9C0-6AA5-E1C6-7BB80180995E}"/>
              </a:ext>
            </a:extLst>
          </p:cNvPr>
          <p:cNvSpPr/>
          <p:nvPr/>
        </p:nvSpPr>
        <p:spPr>
          <a:xfrm>
            <a:off x="6505719" y="2328191"/>
            <a:ext cx="50041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rgbClr val="01A290"/>
                </a:solidFill>
              </a:rPr>
              <a:t>버스 목록 중 </a:t>
            </a:r>
            <a:r>
              <a:rPr lang="ko-KR" altLang="en-US" sz="4400" b="1" dirty="0" err="1">
                <a:solidFill>
                  <a:srgbClr val="01A290"/>
                </a:solidFill>
              </a:rPr>
              <a:t>택</a:t>
            </a:r>
            <a:r>
              <a:rPr lang="ko-KR" altLang="en-US" sz="4400" b="1" dirty="0">
                <a:solidFill>
                  <a:srgbClr val="01A290"/>
                </a:solidFill>
              </a:rPr>
              <a:t> </a:t>
            </a:r>
            <a:r>
              <a:rPr lang="en-US" altLang="ko-KR" sz="4400" b="1" dirty="0">
                <a:solidFill>
                  <a:srgbClr val="01A29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20618-526F-1F23-921C-8D814B1DD97A}"/>
              </a:ext>
            </a:extLst>
          </p:cNvPr>
          <p:cNvSpPr txBox="1"/>
          <p:nvPr/>
        </p:nvSpPr>
        <p:spPr>
          <a:xfrm>
            <a:off x="6318118" y="3222464"/>
            <a:ext cx="50723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예를 들어 시흥시의 </a:t>
            </a:r>
            <a:r>
              <a:rPr lang="en-US" altLang="ko-KR" sz="2800" dirty="0"/>
              <a:t>30</a:t>
            </a:r>
            <a:r>
              <a:rPr lang="ko-KR" altLang="en-US" sz="2800" dirty="0"/>
              <a:t>번 버스 </a:t>
            </a:r>
            <a:r>
              <a:rPr lang="en-US" altLang="ko-KR" sz="2800" dirty="0"/>
              <a:t>3</a:t>
            </a:r>
            <a:r>
              <a:rPr lang="ko-KR" altLang="en-US" sz="2800" dirty="0"/>
              <a:t>대가 운행 중이라면</a:t>
            </a:r>
            <a:r>
              <a:rPr lang="en-US" altLang="ko-KR" sz="2800" dirty="0"/>
              <a:t>, </a:t>
            </a:r>
            <a:r>
              <a:rPr lang="ko-KR" altLang="en-US" sz="2800" dirty="0"/>
              <a:t>각 버스의 현재 위치를 제공한다</a:t>
            </a:r>
            <a:r>
              <a:rPr lang="en-US" altLang="ko-KR" sz="28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800" dirty="0"/>
              <a:t>경기도 버스 노선 조회</a:t>
            </a:r>
            <a:r>
              <a:rPr lang="en-US" altLang="ko-KR" sz="2800" dirty="0"/>
              <a:t>, </a:t>
            </a:r>
            <a:r>
              <a:rPr lang="ko-KR" altLang="en-US" sz="2800" dirty="0"/>
              <a:t>경기도 버스 위치 정보 조회 데이터 이용</a:t>
            </a:r>
            <a:r>
              <a:rPr lang="en-US" altLang="ko-KR" sz="2800" dirty="0"/>
              <a:t>.</a:t>
            </a:r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378EFED4-CC00-CFEA-F149-C753EE00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89608"/>
              </p:ext>
            </p:extLst>
          </p:nvPr>
        </p:nvGraphicFramePr>
        <p:xfrm>
          <a:off x="1799214" y="1629624"/>
          <a:ext cx="3662748" cy="40763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2382">
                  <a:extLst>
                    <a:ext uri="{9D8B030D-6E8A-4147-A177-3AD203B41FA5}">
                      <a16:colId xmlns:a16="http://schemas.microsoft.com/office/drawing/2014/main" val="130857369"/>
                    </a:ext>
                  </a:extLst>
                </a:gridCol>
                <a:gridCol w="2990366">
                  <a:extLst>
                    <a:ext uri="{9D8B030D-6E8A-4147-A177-3AD203B41FA5}">
                      <a16:colId xmlns:a16="http://schemas.microsoft.com/office/drawing/2014/main" val="608716938"/>
                    </a:ext>
                  </a:extLst>
                </a:gridCol>
              </a:tblGrid>
              <a:tr h="470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시흥시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5445"/>
                  </a:ext>
                </a:extLst>
              </a:tr>
              <a:tr h="1201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 버스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현재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48677"/>
                  </a:ext>
                </a:extLst>
              </a:tr>
              <a:tr h="1201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 버스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현재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97985"/>
                  </a:ext>
                </a:extLst>
              </a:tr>
              <a:tr h="1201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 버스 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현재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83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B5964-B571-0031-65C6-E7D408B197C1}"/>
              </a:ext>
            </a:extLst>
          </p:cNvPr>
          <p:cNvSpPr/>
          <p:nvPr/>
        </p:nvSpPr>
        <p:spPr>
          <a:xfrm>
            <a:off x="1602463" y="1446359"/>
            <a:ext cx="3974472" cy="5214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13D825-A725-8766-D980-BA10ED17FFED}"/>
              </a:ext>
            </a:extLst>
          </p:cNvPr>
          <p:cNvSpPr/>
          <p:nvPr/>
        </p:nvSpPr>
        <p:spPr>
          <a:xfrm>
            <a:off x="1777792" y="1563245"/>
            <a:ext cx="3684170" cy="54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창 </a:t>
            </a:r>
            <a:r>
              <a:rPr lang="en-US" altLang="ko-KR" dirty="0"/>
              <a:t>(ex</a:t>
            </a:r>
            <a:r>
              <a:rPr lang="ko-KR" altLang="en-US" dirty="0"/>
              <a:t> </a:t>
            </a:r>
            <a:r>
              <a:rPr lang="ko-KR" altLang="en-US" dirty="0" err="1"/>
              <a:t>한국공대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3E5DC-E9C0-6AA5-E1C6-7BB80180995E}"/>
              </a:ext>
            </a:extLst>
          </p:cNvPr>
          <p:cNvSpPr/>
          <p:nvPr/>
        </p:nvSpPr>
        <p:spPr>
          <a:xfrm>
            <a:off x="6505719" y="2874571"/>
            <a:ext cx="40838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rgbClr val="01A290"/>
                </a:solidFill>
              </a:rPr>
              <a:t>정류장 선택 시</a:t>
            </a:r>
            <a:endParaRPr lang="en-US" altLang="ko-KR" sz="4400" b="1" dirty="0">
              <a:solidFill>
                <a:srgbClr val="01A29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20618-526F-1F23-921C-8D814B1DD97A}"/>
              </a:ext>
            </a:extLst>
          </p:cNvPr>
          <p:cNvSpPr txBox="1"/>
          <p:nvPr/>
        </p:nvSpPr>
        <p:spPr>
          <a:xfrm>
            <a:off x="6437498" y="3875543"/>
            <a:ext cx="50723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예를 들어 검색창에 </a:t>
            </a:r>
            <a:r>
              <a:rPr lang="ko-KR" altLang="en-US" sz="2800" dirty="0" err="1"/>
              <a:t>한국공대</a:t>
            </a:r>
            <a:r>
              <a:rPr lang="ko-KR" altLang="en-US" sz="2800" dirty="0"/>
              <a:t> 검색 시</a:t>
            </a:r>
            <a:r>
              <a:rPr lang="en-US" altLang="ko-KR" sz="2800" dirty="0"/>
              <a:t>, </a:t>
            </a:r>
            <a:r>
              <a:rPr lang="ko-KR" altLang="en-US" sz="2800" dirty="0"/>
              <a:t>경기도 내의 </a:t>
            </a:r>
            <a:r>
              <a:rPr lang="ko-KR" altLang="en-US" sz="2800" dirty="0" err="1"/>
              <a:t>한국공대</a:t>
            </a:r>
            <a:r>
              <a:rPr lang="ko-KR" altLang="en-US" sz="2800" dirty="0"/>
              <a:t> 이름의 버스 정류장 목록을 제공한다</a:t>
            </a:r>
            <a:r>
              <a:rPr lang="en-US" altLang="ko-KR" sz="2800" dirty="0"/>
              <a:t>.</a:t>
            </a:r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378EFED4-CC00-CFEA-F149-C753EE00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66650"/>
              </p:ext>
            </p:extLst>
          </p:nvPr>
        </p:nvGraphicFramePr>
        <p:xfrm>
          <a:off x="1799214" y="2244302"/>
          <a:ext cx="3662748" cy="37023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2382">
                  <a:extLst>
                    <a:ext uri="{9D8B030D-6E8A-4147-A177-3AD203B41FA5}">
                      <a16:colId xmlns:a16="http://schemas.microsoft.com/office/drawing/2014/main" val="130857369"/>
                    </a:ext>
                  </a:extLst>
                </a:gridCol>
                <a:gridCol w="2990366">
                  <a:extLst>
                    <a:ext uri="{9D8B030D-6E8A-4147-A177-3AD203B41FA5}">
                      <a16:colId xmlns:a16="http://schemas.microsoft.com/office/drawing/2014/main" val="608716938"/>
                    </a:ext>
                  </a:extLst>
                </a:gridCol>
              </a:tblGrid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/>
                        <a:t>한국공대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시흥시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5445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한국공대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**</a:t>
                      </a:r>
                      <a:r>
                        <a:rPr lang="ko-KR" altLang="en-US" sz="1400" dirty="0"/>
                        <a:t>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04636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11821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48677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97985"/>
                  </a:ext>
                </a:extLst>
              </a:tr>
              <a:tr h="6170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02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0" y="-157568"/>
            <a:ext cx="508910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 및 </a:t>
            </a: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endParaRPr lang="en-US" altLang="ko-KR" sz="6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9B5964-B571-0031-65C6-E7D408B197C1}"/>
              </a:ext>
            </a:extLst>
          </p:cNvPr>
          <p:cNvSpPr/>
          <p:nvPr/>
        </p:nvSpPr>
        <p:spPr>
          <a:xfrm>
            <a:off x="1602463" y="1446359"/>
            <a:ext cx="3974472" cy="5214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3E5DC-E9C0-6AA5-E1C6-7BB80180995E}"/>
              </a:ext>
            </a:extLst>
          </p:cNvPr>
          <p:cNvSpPr/>
          <p:nvPr/>
        </p:nvSpPr>
        <p:spPr>
          <a:xfrm>
            <a:off x="6505719" y="2328191"/>
            <a:ext cx="54393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rgbClr val="01A290"/>
                </a:solidFill>
              </a:rPr>
              <a:t>정류장 목록 중 </a:t>
            </a:r>
            <a:r>
              <a:rPr lang="ko-KR" altLang="en-US" sz="4400" b="1" dirty="0" err="1">
                <a:solidFill>
                  <a:srgbClr val="01A290"/>
                </a:solidFill>
              </a:rPr>
              <a:t>택</a:t>
            </a:r>
            <a:r>
              <a:rPr lang="ko-KR" altLang="en-US" sz="4400" b="1" dirty="0">
                <a:solidFill>
                  <a:srgbClr val="01A290"/>
                </a:solidFill>
              </a:rPr>
              <a:t> </a:t>
            </a:r>
            <a:r>
              <a:rPr lang="en-US" altLang="ko-KR" sz="4400" b="1" dirty="0">
                <a:solidFill>
                  <a:srgbClr val="01A29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20618-526F-1F23-921C-8D814B1DD97A}"/>
              </a:ext>
            </a:extLst>
          </p:cNvPr>
          <p:cNvSpPr txBox="1"/>
          <p:nvPr/>
        </p:nvSpPr>
        <p:spPr>
          <a:xfrm>
            <a:off x="6318118" y="3222464"/>
            <a:ext cx="50723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예를 들어 </a:t>
            </a:r>
            <a:r>
              <a:rPr lang="ko-KR" altLang="en-US" sz="2800" dirty="0" err="1"/>
              <a:t>한국공대</a:t>
            </a:r>
            <a:r>
              <a:rPr lang="ko-KR" altLang="en-US" sz="2800" dirty="0"/>
              <a:t> 정류장에 </a:t>
            </a:r>
            <a:r>
              <a:rPr lang="en-US" altLang="ko-KR" sz="2800" dirty="0"/>
              <a:t>3</a:t>
            </a:r>
            <a:r>
              <a:rPr lang="ko-KR" altLang="en-US" sz="2800" dirty="0"/>
              <a:t>가지의 버스가 경유하면</a:t>
            </a:r>
            <a:r>
              <a:rPr lang="en-US" altLang="ko-KR" sz="2800" dirty="0"/>
              <a:t>, </a:t>
            </a:r>
            <a:r>
              <a:rPr lang="ko-KR" altLang="en-US" sz="2800" dirty="0"/>
              <a:t>해당 버스의 정류장까지 남은 시간 및 현재 위치 정보를 제공한다</a:t>
            </a:r>
            <a:r>
              <a:rPr lang="en-US" altLang="ko-KR" sz="28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800" dirty="0"/>
              <a:t>경기도 버스 도착정보 조회를 이용한다</a:t>
            </a:r>
            <a:r>
              <a:rPr lang="en-US" altLang="ko-KR" sz="2800" dirty="0"/>
              <a:t>.</a:t>
            </a:r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378EFED4-CC00-CFEA-F149-C753EE00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82938"/>
              </p:ext>
            </p:extLst>
          </p:nvPr>
        </p:nvGraphicFramePr>
        <p:xfrm>
          <a:off x="1799214" y="1629624"/>
          <a:ext cx="3662748" cy="40763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2382">
                  <a:extLst>
                    <a:ext uri="{9D8B030D-6E8A-4147-A177-3AD203B41FA5}">
                      <a16:colId xmlns:a16="http://schemas.microsoft.com/office/drawing/2014/main" val="130857369"/>
                    </a:ext>
                  </a:extLst>
                </a:gridCol>
                <a:gridCol w="2990366">
                  <a:extLst>
                    <a:ext uri="{9D8B030D-6E8A-4147-A177-3AD203B41FA5}">
                      <a16:colId xmlns:a16="http://schemas.microsoft.com/office/drawing/2014/main" val="608716938"/>
                    </a:ext>
                  </a:extLst>
                </a:gridCol>
              </a:tblGrid>
              <a:tr h="470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한국공대정류장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시흥시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5445"/>
                  </a:ext>
                </a:extLst>
              </a:tr>
              <a:tr h="1201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번 버스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현재 정류장까지 남은 시간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현재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48677"/>
                  </a:ext>
                </a:extLst>
              </a:tr>
              <a:tr h="1201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1-2</a:t>
                      </a:r>
                      <a:r>
                        <a:rPr lang="ko-KR" altLang="en-US" sz="1400" dirty="0"/>
                        <a:t>번 버스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현재 정류장까지 남은 시간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현재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97985"/>
                  </a:ext>
                </a:extLst>
              </a:tr>
              <a:tr h="1201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20-1</a:t>
                      </a:r>
                      <a:r>
                        <a:rPr lang="ko-KR" altLang="en-US" sz="1400" dirty="0"/>
                        <a:t>번 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현재 정류장까지 남은 시간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현재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8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6504</TotalTime>
  <Words>411</Words>
  <Application>Microsoft Office PowerPoint</Application>
  <PresentationFormat>와이드스크린</PresentationFormat>
  <Paragraphs>92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 가현</cp:lastModifiedBy>
  <cp:revision>998</cp:revision>
  <dcterms:created xsi:type="dcterms:W3CDTF">2018-08-02T07:05:36Z</dcterms:created>
  <dcterms:modified xsi:type="dcterms:W3CDTF">2023-05-23T05:49:29Z</dcterms:modified>
</cp:coreProperties>
</file>