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70" r:id="rId12"/>
    <p:sldId id="271" r:id="rId13"/>
    <p:sldId id="272" r:id="rId14"/>
    <p:sldId id="266" r:id="rId15"/>
    <p:sldId id="269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2A54"/>
    <a:srgbClr val="4FD093"/>
    <a:srgbClr val="7361B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20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5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6D934-CDA2-455D-B634-97E0AF18650E}" type="datetimeFigureOut">
              <a:rPr lang="ko-KR" altLang="en-US" smtClean="0"/>
              <a:pPr/>
              <a:t>2018-11-15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C5EAF-CE9F-40CF-A01C-7E5326183A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4127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914606"/>
            <a:ext cx="9905998" cy="147857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573339"/>
            <a:ext cx="9905999" cy="321786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화살표: 갈매기형 수장 7">
            <a:extLst>
              <a:ext uri="{FF2B5EF4-FFF2-40B4-BE49-F238E27FC236}">
                <a16:creationId xmlns="" xmlns:a16="http://schemas.microsoft.com/office/drawing/2014/main" id="{AE865052-9B5A-4B05-9F1E-F8F4DFFC9731}"/>
              </a:ext>
            </a:extLst>
          </p:cNvPr>
          <p:cNvSpPr/>
          <p:nvPr userDrawn="1"/>
        </p:nvSpPr>
        <p:spPr>
          <a:xfrm>
            <a:off x="1401747" y="142267"/>
            <a:ext cx="938210" cy="542925"/>
          </a:xfrm>
          <a:prstGeom prst="chevron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="" xmlns:a16="http://schemas.microsoft.com/office/drawing/2014/main" id="{57EEC725-A646-4B2D-80C6-BD38F3DC49BE}"/>
              </a:ext>
            </a:extLst>
          </p:cNvPr>
          <p:cNvSpPr/>
          <p:nvPr userDrawn="1"/>
        </p:nvSpPr>
        <p:spPr>
          <a:xfrm>
            <a:off x="2461467" y="142266"/>
            <a:ext cx="938210" cy="542925"/>
          </a:xfrm>
          <a:prstGeom prst="chevron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화살표: 갈매기형 수장 12">
            <a:extLst>
              <a:ext uri="{FF2B5EF4-FFF2-40B4-BE49-F238E27FC236}">
                <a16:creationId xmlns="" xmlns:a16="http://schemas.microsoft.com/office/drawing/2014/main" id="{0C7860B7-9666-4051-B355-4480F7E7C17E}"/>
              </a:ext>
            </a:extLst>
          </p:cNvPr>
          <p:cNvSpPr/>
          <p:nvPr userDrawn="1"/>
        </p:nvSpPr>
        <p:spPr>
          <a:xfrm>
            <a:off x="3488562" y="142266"/>
            <a:ext cx="938210" cy="542925"/>
          </a:xfrm>
          <a:prstGeom prst="chevron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화살표: 갈매기형 수장 13">
            <a:extLst>
              <a:ext uri="{FF2B5EF4-FFF2-40B4-BE49-F238E27FC236}">
                <a16:creationId xmlns="" xmlns:a16="http://schemas.microsoft.com/office/drawing/2014/main" id="{E8DBA011-7ABE-4D6E-B2D8-5FB7EE9A1FF9}"/>
              </a:ext>
            </a:extLst>
          </p:cNvPr>
          <p:cNvSpPr/>
          <p:nvPr userDrawn="1"/>
        </p:nvSpPr>
        <p:spPr>
          <a:xfrm>
            <a:off x="4515657" y="142266"/>
            <a:ext cx="938210" cy="542925"/>
          </a:xfrm>
          <a:prstGeom prst="chevron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="" xmlns:a16="http://schemas.microsoft.com/office/drawing/2014/main" id="{FBD8E2E2-95F3-4604-9B6F-9AAFEEF78766}"/>
              </a:ext>
            </a:extLst>
          </p:cNvPr>
          <p:cNvSpPr/>
          <p:nvPr userDrawn="1"/>
        </p:nvSpPr>
        <p:spPr>
          <a:xfrm>
            <a:off x="342028" y="142266"/>
            <a:ext cx="938210" cy="542925"/>
          </a:xfrm>
          <a:prstGeom prst="homePlate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갈매기형 수장 15">
            <a:extLst>
              <a:ext uri="{FF2B5EF4-FFF2-40B4-BE49-F238E27FC236}">
                <a16:creationId xmlns="" xmlns:a16="http://schemas.microsoft.com/office/drawing/2014/main" id="{FDA7B208-FD26-434D-962A-2C336B09C3D6}"/>
              </a:ext>
            </a:extLst>
          </p:cNvPr>
          <p:cNvSpPr/>
          <p:nvPr userDrawn="1"/>
        </p:nvSpPr>
        <p:spPr>
          <a:xfrm>
            <a:off x="5542752" y="142265"/>
            <a:ext cx="938210" cy="542925"/>
          </a:xfrm>
          <a:prstGeom prst="chevron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444E20B-58F5-4EBF-AED8-ADF0D3C9AB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한글의 형태소 분포 분석을 통한 글의 종류 결정에 관한 연구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4B2DCDA0-39F2-4E98-9437-2FB8FAB396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1510 </a:t>
            </a:r>
            <a:r>
              <a:rPr lang="ko-KR" altLang="en-US" dirty="0"/>
              <a:t>김정환</a:t>
            </a:r>
            <a:r>
              <a:rPr lang="en-US" altLang="ko-KR" dirty="0"/>
              <a:t>, 1517 </a:t>
            </a:r>
            <a:r>
              <a:rPr lang="ko-KR" altLang="en-US" dirty="0"/>
              <a:t>이승호</a:t>
            </a:r>
          </a:p>
        </p:txBody>
      </p:sp>
    </p:spTree>
    <p:extLst>
      <p:ext uri="{BB962C8B-B14F-4D97-AF65-F5344CB8AC3E}">
        <p14:creationId xmlns="" xmlns:p14="http://schemas.microsoft.com/office/powerpoint/2010/main" val="43427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FE6CA1-E99B-47AE-BA59-93A1B34C8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D944B00-930B-443F-9744-6ACFDE807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형태소 종류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 사용 </a:t>
            </a:r>
            <a:r>
              <a:rPr lang="en-US" altLang="ko-KR" dirty="0" smtClean="0">
                <a:sym typeface="Wingdings" pitchFamily="2" charset="2"/>
              </a:rPr>
              <a:t> train </a:t>
            </a:r>
            <a:r>
              <a:rPr lang="ko-KR" altLang="en-US" dirty="0" smtClean="0">
                <a:sym typeface="Wingdings" pitchFamily="2" charset="2"/>
              </a:rPr>
              <a:t>데이터 </a:t>
            </a:r>
            <a:r>
              <a:rPr lang="en-US" altLang="ko-KR" dirty="0" smtClean="0">
                <a:sym typeface="Wingdings" pitchFamily="2" charset="2"/>
              </a:rPr>
              <a:t>: 67.44% , test </a:t>
            </a:r>
            <a:r>
              <a:rPr lang="ko-KR" altLang="en-US" dirty="0" smtClean="0">
                <a:sym typeface="Wingdings" pitchFamily="2" charset="2"/>
              </a:rPr>
              <a:t>데이터 </a:t>
            </a:r>
            <a:r>
              <a:rPr lang="en-US" altLang="ko-KR" dirty="0" smtClean="0">
                <a:sym typeface="Wingdings" pitchFamily="2" charset="2"/>
              </a:rPr>
              <a:t>: 85.71%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/>
              <a:t>분석된 모든 형태소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dirty="0" smtClean="0">
                <a:sym typeface="Wingdings" pitchFamily="2" charset="2"/>
              </a:rPr>
              <a:t>train </a:t>
            </a:r>
            <a:r>
              <a:rPr lang="ko-KR" altLang="en-US" dirty="0" smtClean="0">
                <a:sym typeface="Wingdings" pitchFamily="2" charset="2"/>
              </a:rPr>
              <a:t>데이터 </a:t>
            </a:r>
            <a:r>
              <a:rPr lang="en-US" altLang="ko-KR" dirty="0" smtClean="0">
                <a:sym typeface="Wingdings" pitchFamily="2" charset="2"/>
              </a:rPr>
              <a:t>: 100% , test </a:t>
            </a:r>
            <a:r>
              <a:rPr lang="ko-KR" altLang="en-US" dirty="0" smtClean="0">
                <a:sym typeface="Wingdings" pitchFamily="2" charset="2"/>
              </a:rPr>
              <a:t>데이터 </a:t>
            </a:r>
            <a:r>
              <a:rPr lang="en-US" altLang="ko-KR" dirty="0" smtClean="0">
                <a:sym typeface="Wingdings" pitchFamily="2" charset="2"/>
              </a:rPr>
              <a:t>: 95.65%</a:t>
            </a:r>
          </a:p>
          <a:p>
            <a:r>
              <a:rPr lang="ko-KR" altLang="en-US" dirty="0" smtClean="0">
                <a:sym typeface="Wingdings" pitchFamily="2" charset="2"/>
              </a:rPr>
              <a:t>기사를 세세히 분류 </a:t>
            </a:r>
            <a:r>
              <a:rPr lang="en-US" altLang="ko-KR" dirty="0" smtClean="0">
                <a:sym typeface="Wingdings" pitchFamily="2" charset="2"/>
              </a:rPr>
              <a:t> train </a:t>
            </a:r>
            <a:r>
              <a:rPr lang="ko-KR" altLang="en-US" dirty="0" smtClean="0">
                <a:sym typeface="Wingdings" pitchFamily="2" charset="2"/>
              </a:rPr>
              <a:t>데이터 </a:t>
            </a:r>
            <a:r>
              <a:rPr lang="en-US" altLang="ko-KR" dirty="0" smtClean="0">
                <a:sym typeface="Wingdings" pitchFamily="2" charset="2"/>
              </a:rPr>
              <a:t>: 13.33% test </a:t>
            </a:r>
            <a:r>
              <a:rPr lang="ko-KR" altLang="en-US" dirty="0" smtClean="0">
                <a:sym typeface="Wingdings" pitchFamily="2" charset="2"/>
              </a:rPr>
              <a:t>데이터 </a:t>
            </a:r>
            <a:r>
              <a:rPr lang="en-US" altLang="ko-KR" dirty="0" smtClean="0">
                <a:sym typeface="Wingdings" pitchFamily="2" charset="2"/>
              </a:rPr>
              <a:t>: 45.45%</a:t>
            </a:r>
            <a:endParaRPr lang="ko-KR" altLang="en-US" dirty="0"/>
          </a:p>
        </p:txBody>
      </p:sp>
      <p:sp>
        <p:nvSpPr>
          <p:cNvPr id="4" name="화살표: 갈매기형 수장 3">
            <a:extLst>
              <a:ext uri="{FF2B5EF4-FFF2-40B4-BE49-F238E27FC236}">
                <a16:creationId xmlns="" xmlns:a16="http://schemas.microsoft.com/office/drawing/2014/main" id="{7AB61B8F-5E3E-4267-8CB0-F70CE9736D16}"/>
              </a:ext>
            </a:extLst>
          </p:cNvPr>
          <p:cNvSpPr/>
          <p:nvPr/>
        </p:nvSpPr>
        <p:spPr>
          <a:xfrm>
            <a:off x="4324350" y="81575"/>
            <a:ext cx="1247775" cy="742950"/>
          </a:xfrm>
          <a:prstGeom prst="chevron">
            <a:avLst/>
          </a:prstGeom>
          <a:solidFill>
            <a:srgbClr val="B52A54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28836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FE6CA1-E99B-47AE-BA59-93A1B34C8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결과</a:t>
            </a:r>
          </a:p>
        </p:txBody>
      </p:sp>
      <p:pic>
        <p:nvPicPr>
          <p:cNvPr id="6" name="내용 개체 틀 5" descr="6 그라프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2136" y="2710505"/>
            <a:ext cx="3305637" cy="2181530"/>
          </a:xfrm>
        </p:spPr>
      </p:pic>
      <p:sp>
        <p:nvSpPr>
          <p:cNvPr id="4" name="화살표: 갈매기형 수장 3">
            <a:extLst>
              <a:ext uri="{FF2B5EF4-FFF2-40B4-BE49-F238E27FC236}">
                <a16:creationId xmlns="" xmlns:a16="http://schemas.microsoft.com/office/drawing/2014/main" id="{7AB61B8F-5E3E-4267-8CB0-F70CE9736D16}"/>
              </a:ext>
            </a:extLst>
          </p:cNvPr>
          <p:cNvSpPr/>
          <p:nvPr/>
        </p:nvSpPr>
        <p:spPr>
          <a:xfrm>
            <a:off x="4324350" y="81575"/>
            <a:ext cx="1247775" cy="742950"/>
          </a:xfrm>
          <a:prstGeom prst="chevron">
            <a:avLst/>
          </a:prstGeom>
          <a:solidFill>
            <a:srgbClr val="B52A54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45971" y="5159829"/>
            <a:ext cx="408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품사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 사용시 그래프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28836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FE6CA1-E99B-47AE-BA59-93A1B34C8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결과</a:t>
            </a:r>
          </a:p>
        </p:txBody>
      </p:sp>
      <p:pic>
        <p:nvPicPr>
          <p:cNvPr id="6" name="내용 개체 틀 5" descr="6 그라프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3005" y="2710505"/>
            <a:ext cx="3283898" cy="2181530"/>
          </a:xfrm>
        </p:spPr>
      </p:pic>
      <p:sp>
        <p:nvSpPr>
          <p:cNvPr id="4" name="화살표: 갈매기형 수장 3">
            <a:extLst>
              <a:ext uri="{FF2B5EF4-FFF2-40B4-BE49-F238E27FC236}">
                <a16:creationId xmlns="" xmlns:a16="http://schemas.microsoft.com/office/drawing/2014/main" id="{7AB61B8F-5E3E-4267-8CB0-F70CE9736D16}"/>
              </a:ext>
            </a:extLst>
          </p:cNvPr>
          <p:cNvSpPr/>
          <p:nvPr/>
        </p:nvSpPr>
        <p:spPr>
          <a:xfrm>
            <a:off x="4324350" y="81575"/>
            <a:ext cx="1247775" cy="742950"/>
          </a:xfrm>
          <a:prstGeom prst="chevron">
            <a:avLst/>
          </a:prstGeom>
          <a:solidFill>
            <a:srgbClr val="B52A54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45971" y="5159829"/>
            <a:ext cx="408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품사 모두 사용시 그래프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28836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FE6CA1-E99B-47AE-BA59-93A1B34C8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결과</a:t>
            </a:r>
          </a:p>
        </p:txBody>
      </p:sp>
      <p:pic>
        <p:nvPicPr>
          <p:cNvPr id="6" name="내용 개체 틀 5" descr="6 그라프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3005" y="2733713"/>
            <a:ext cx="3283898" cy="2135114"/>
          </a:xfrm>
        </p:spPr>
      </p:pic>
      <p:sp>
        <p:nvSpPr>
          <p:cNvPr id="4" name="화살표: 갈매기형 수장 3">
            <a:extLst>
              <a:ext uri="{FF2B5EF4-FFF2-40B4-BE49-F238E27FC236}">
                <a16:creationId xmlns="" xmlns:a16="http://schemas.microsoft.com/office/drawing/2014/main" id="{7AB61B8F-5E3E-4267-8CB0-F70CE9736D16}"/>
              </a:ext>
            </a:extLst>
          </p:cNvPr>
          <p:cNvSpPr/>
          <p:nvPr/>
        </p:nvSpPr>
        <p:spPr>
          <a:xfrm>
            <a:off x="4324350" y="81575"/>
            <a:ext cx="1247775" cy="742950"/>
          </a:xfrm>
          <a:prstGeom prst="chevron">
            <a:avLst/>
          </a:prstGeom>
          <a:solidFill>
            <a:srgbClr val="B52A54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45971" y="5159829"/>
            <a:ext cx="408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기사 분야 다양 시 그래프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28836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E95B2F3-F3B3-4BD8-9F2F-50B5EF54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3174CA8-A527-451F-9D1E-E9824FEDE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양을 늘리면 정확도 향상이 예상</a:t>
            </a:r>
            <a:endParaRPr lang="en-US" altLang="ko-KR" dirty="0" smtClean="0"/>
          </a:p>
          <a:p>
            <a:r>
              <a:rPr lang="ko-KR" altLang="en-US" dirty="0" smtClean="0"/>
              <a:t>분야가 다양하더라도 충분한 데이터 제공 시 분류 가능할 것으로 </a:t>
            </a:r>
            <a:r>
              <a:rPr lang="ko-KR" altLang="en-US" dirty="0" smtClean="0"/>
              <a:t>보임</a:t>
            </a:r>
            <a:endParaRPr lang="en-US" altLang="ko-KR" dirty="0" smtClean="0"/>
          </a:p>
          <a:p>
            <a:r>
              <a:rPr lang="ko-KR" altLang="en-US" dirty="0" smtClean="0"/>
              <a:t>모든 형태소 사용시 </a:t>
            </a:r>
            <a:r>
              <a:rPr lang="ko-KR" altLang="en-US" dirty="0" err="1" smtClean="0"/>
              <a:t>과적합</a:t>
            </a:r>
            <a:r>
              <a:rPr lang="ko-KR" altLang="en-US" dirty="0" smtClean="0"/>
              <a:t> 발생으로 예상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불필요 형태소 제거 필요함이 예상</a:t>
            </a:r>
            <a:endParaRPr lang="ko-KR" altLang="en-US" dirty="0"/>
          </a:p>
        </p:txBody>
      </p:sp>
      <p:sp>
        <p:nvSpPr>
          <p:cNvPr id="4" name="화살표: 갈매기형 수장 3">
            <a:extLst>
              <a:ext uri="{FF2B5EF4-FFF2-40B4-BE49-F238E27FC236}">
                <a16:creationId xmlns="" xmlns:a16="http://schemas.microsoft.com/office/drawing/2014/main" id="{7242803F-2F07-40B5-9C6F-0BF2AB74EED8}"/>
              </a:ext>
            </a:extLst>
          </p:cNvPr>
          <p:cNvSpPr/>
          <p:nvPr/>
        </p:nvSpPr>
        <p:spPr>
          <a:xfrm>
            <a:off x="5324475" y="81575"/>
            <a:ext cx="1247775" cy="742950"/>
          </a:xfrm>
          <a:prstGeom prst="chevron">
            <a:avLst/>
          </a:prstGeom>
          <a:solidFill>
            <a:srgbClr val="B52A54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299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E95B2F3-F3B3-4BD8-9F2F-50B5EF54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향후 </a:t>
            </a:r>
            <a:r>
              <a:rPr lang="ko-KR" altLang="en-US" dirty="0" smtClean="0"/>
              <a:t>가능성 및 아쉬운 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3174CA8-A527-451F-9D1E-E9824FEDE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단어마다 숫자를 부여하여 말뭉치 만들면 단어 추천 구현에 도움될 것으로 </a:t>
            </a:r>
            <a:r>
              <a:rPr lang="ko-KR" altLang="en-US" dirty="0" smtClean="0"/>
              <a:t>예상</a:t>
            </a:r>
            <a:endParaRPr lang="en-US" altLang="ko-KR" dirty="0" smtClean="0"/>
          </a:p>
          <a:p>
            <a:r>
              <a:rPr lang="ko-KR" altLang="en-US" dirty="0" smtClean="0"/>
              <a:t>본 실험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데이터 부족으로 결과가 충분치는 않음</a:t>
            </a:r>
            <a:endParaRPr lang="ko-KR" altLang="en-US" dirty="0"/>
          </a:p>
        </p:txBody>
      </p:sp>
      <p:sp>
        <p:nvSpPr>
          <p:cNvPr id="4" name="화살표: 갈매기형 수장 3">
            <a:extLst>
              <a:ext uri="{FF2B5EF4-FFF2-40B4-BE49-F238E27FC236}">
                <a16:creationId xmlns="" xmlns:a16="http://schemas.microsoft.com/office/drawing/2014/main" id="{7242803F-2F07-40B5-9C6F-0BF2AB74EED8}"/>
              </a:ext>
            </a:extLst>
          </p:cNvPr>
          <p:cNvSpPr/>
          <p:nvPr/>
        </p:nvSpPr>
        <p:spPr>
          <a:xfrm>
            <a:off x="5324475" y="81575"/>
            <a:ext cx="1247775" cy="742950"/>
          </a:xfrm>
          <a:prstGeom prst="chevron">
            <a:avLst/>
          </a:prstGeom>
          <a:solidFill>
            <a:srgbClr val="B52A54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2992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C0418778-C506-4CA2-9B3A-136B00B75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457325"/>
            <a:ext cx="9906000" cy="2128838"/>
          </a:xfrm>
        </p:spPr>
        <p:txBody>
          <a:bodyPr/>
          <a:lstStyle/>
          <a:p>
            <a:pPr algn="ctr"/>
            <a:r>
              <a:rPr lang="ko-KR" altLang="en-US" dirty="0"/>
              <a:t>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B58B36F-EE69-40F2-ACCF-3AC193EDB1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1702448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B069990C-03E6-46E6-8BAC-AE6B17AA8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7691"/>
            <a:ext cx="9905998" cy="1478570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="" xmlns:a16="http://schemas.microsoft.com/office/drawing/2014/main" id="{72DEBEA5-FBD6-4207-8A9E-4F882FC9A096}"/>
              </a:ext>
            </a:extLst>
          </p:cNvPr>
          <p:cNvSpPr/>
          <p:nvPr/>
        </p:nvSpPr>
        <p:spPr>
          <a:xfrm>
            <a:off x="1558110" y="1905032"/>
            <a:ext cx="938210" cy="542925"/>
          </a:xfrm>
          <a:prstGeom prst="chevron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="" xmlns:a16="http://schemas.microsoft.com/office/drawing/2014/main" id="{BC8A251A-99A9-4362-87F4-EDA7B386A0C2}"/>
              </a:ext>
            </a:extLst>
          </p:cNvPr>
          <p:cNvSpPr/>
          <p:nvPr/>
        </p:nvSpPr>
        <p:spPr>
          <a:xfrm>
            <a:off x="1558110" y="2708884"/>
            <a:ext cx="938210" cy="542925"/>
          </a:xfrm>
          <a:prstGeom prst="chevron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="" xmlns:a16="http://schemas.microsoft.com/office/drawing/2014/main" id="{C0C22EAB-9EFC-4102-AA14-071037BDCE6E}"/>
              </a:ext>
            </a:extLst>
          </p:cNvPr>
          <p:cNvSpPr/>
          <p:nvPr/>
        </p:nvSpPr>
        <p:spPr>
          <a:xfrm>
            <a:off x="1558110" y="3515487"/>
            <a:ext cx="938210" cy="542925"/>
          </a:xfrm>
          <a:prstGeom prst="chevron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="" xmlns:a16="http://schemas.microsoft.com/office/drawing/2014/main" id="{247A4C13-C066-416C-AEF8-FEB62520AE12}"/>
              </a:ext>
            </a:extLst>
          </p:cNvPr>
          <p:cNvSpPr/>
          <p:nvPr/>
        </p:nvSpPr>
        <p:spPr>
          <a:xfrm>
            <a:off x="1558110" y="4364433"/>
            <a:ext cx="938210" cy="542925"/>
          </a:xfrm>
          <a:prstGeom prst="chevron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오각형 11">
            <a:extLst>
              <a:ext uri="{FF2B5EF4-FFF2-40B4-BE49-F238E27FC236}">
                <a16:creationId xmlns="" xmlns:a16="http://schemas.microsoft.com/office/drawing/2014/main" id="{0358A029-1D46-46BB-BC5F-F6575C7DF427}"/>
              </a:ext>
            </a:extLst>
          </p:cNvPr>
          <p:cNvSpPr/>
          <p:nvPr/>
        </p:nvSpPr>
        <p:spPr>
          <a:xfrm>
            <a:off x="1558110" y="1126667"/>
            <a:ext cx="938210" cy="542925"/>
          </a:xfrm>
          <a:prstGeom prst="homePlate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9BEEC91-E712-400B-B873-0954F8F30A3B}"/>
              </a:ext>
            </a:extLst>
          </p:cNvPr>
          <p:cNvSpPr txBox="1"/>
          <p:nvPr/>
        </p:nvSpPr>
        <p:spPr>
          <a:xfrm>
            <a:off x="3095621" y="1205262"/>
            <a:ext cx="154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연구 동기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1BE189C-E0EB-4B39-824B-1E54C5CDB869}"/>
              </a:ext>
            </a:extLst>
          </p:cNvPr>
          <p:cNvSpPr txBox="1"/>
          <p:nvPr/>
        </p:nvSpPr>
        <p:spPr>
          <a:xfrm>
            <a:off x="3095621" y="1991828"/>
            <a:ext cx="201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이론적 배경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CB3A426-FAEF-4E38-9DCD-BA1051A59893}"/>
              </a:ext>
            </a:extLst>
          </p:cNvPr>
          <p:cNvSpPr txBox="1"/>
          <p:nvPr/>
        </p:nvSpPr>
        <p:spPr>
          <a:xfrm>
            <a:off x="3095621" y="2753337"/>
            <a:ext cx="201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연구의 목적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F4004A5-1A89-4495-81CD-5C0948E2EC4C}"/>
              </a:ext>
            </a:extLst>
          </p:cNvPr>
          <p:cNvSpPr txBox="1"/>
          <p:nvPr/>
        </p:nvSpPr>
        <p:spPr>
          <a:xfrm>
            <a:off x="3095620" y="3602283"/>
            <a:ext cx="228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연구의 방법</a:t>
            </a:r>
            <a:r>
              <a:rPr lang="en-US" altLang="ko-KR" dirty="0"/>
              <a:t>/</a:t>
            </a:r>
            <a:r>
              <a:rPr lang="ko-KR" altLang="en-US" dirty="0"/>
              <a:t>과정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8733966-91FB-4005-9F77-9886610795D7}"/>
              </a:ext>
            </a:extLst>
          </p:cNvPr>
          <p:cNvSpPr txBox="1"/>
          <p:nvPr/>
        </p:nvSpPr>
        <p:spPr>
          <a:xfrm>
            <a:off x="3095620" y="4451229"/>
            <a:ext cx="201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연구 결과</a:t>
            </a:r>
          </a:p>
        </p:txBody>
      </p:sp>
      <p:sp>
        <p:nvSpPr>
          <p:cNvPr id="18" name="화살표: 갈매기형 수장 17">
            <a:extLst>
              <a:ext uri="{FF2B5EF4-FFF2-40B4-BE49-F238E27FC236}">
                <a16:creationId xmlns="" xmlns:a16="http://schemas.microsoft.com/office/drawing/2014/main" id="{946C897B-D4EE-4EF1-8BF9-444433A29FBA}"/>
              </a:ext>
            </a:extLst>
          </p:cNvPr>
          <p:cNvSpPr/>
          <p:nvPr/>
        </p:nvSpPr>
        <p:spPr>
          <a:xfrm>
            <a:off x="1558110" y="5213379"/>
            <a:ext cx="938210" cy="542925"/>
          </a:xfrm>
          <a:prstGeom prst="chevron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927320D-1115-447D-8BD7-E09E0776C586}"/>
              </a:ext>
            </a:extLst>
          </p:cNvPr>
          <p:cNvSpPr txBox="1"/>
          <p:nvPr/>
        </p:nvSpPr>
        <p:spPr>
          <a:xfrm>
            <a:off x="3095620" y="5300175"/>
            <a:ext cx="271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 smtClean="0"/>
              <a:t>결론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향후 가능성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663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922041E-2414-4A4A-920A-39E8F34DC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연구의 동기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AAA9DA0-4532-4902-8605-D50FDE736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어린왕자</a:t>
            </a:r>
            <a:r>
              <a:rPr lang="ko-KR" altLang="en-US" dirty="0"/>
              <a:t> 프로젝트로부터 시작</a:t>
            </a:r>
          </a:p>
        </p:txBody>
      </p:sp>
      <p:sp>
        <p:nvSpPr>
          <p:cNvPr id="4" name="화살표: 오각형 3">
            <a:extLst>
              <a:ext uri="{FF2B5EF4-FFF2-40B4-BE49-F238E27FC236}">
                <a16:creationId xmlns="" xmlns:a16="http://schemas.microsoft.com/office/drawing/2014/main" id="{AB8D5149-236D-4253-AB47-EECF51355738}"/>
              </a:ext>
            </a:extLst>
          </p:cNvPr>
          <p:cNvSpPr/>
          <p:nvPr/>
        </p:nvSpPr>
        <p:spPr>
          <a:xfrm>
            <a:off x="238126" y="40421"/>
            <a:ext cx="1112836" cy="733425"/>
          </a:xfrm>
          <a:prstGeom prst="homePlate">
            <a:avLst/>
          </a:prstGeom>
          <a:solidFill>
            <a:srgbClr val="B52A54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8976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CE97E78-80FB-456F-9C11-B6179F428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연구의 동기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C1AAD37-5352-450A-B481-7A6ABD724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자연 언어 처리</a:t>
            </a:r>
          </a:p>
        </p:txBody>
      </p:sp>
      <p:sp>
        <p:nvSpPr>
          <p:cNvPr id="4" name="화살표: 갈매기형 수장 3">
            <a:extLst>
              <a:ext uri="{FF2B5EF4-FFF2-40B4-BE49-F238E27FC236}">
                <a16:creationId xmlns="" xmlns:a16="http://schemas.microsoft.com/office/drawing/2014/main" id="{0A350C12-F10F-4225-9D0F-B58046118251}"/>
              </a:ext>
            </a:extLst>
          </p:cNvPr>
          <p:cNvSpPr/>
          <p:nvPr/>
        </p:nvSpPr>
        <p:spPr>
          <a:xfrm>
            <a:off x="1209675" y="40421"/>
            <a:ext cx="1247775" cy="742950"/>
          </a:xfrm>
          <a:prstGeom prst="chevron">
            <a:avLst/>
          </a:prstGeom>
          <a:solidFill>
            <a:srgbClr val="B52A54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6700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A8CA79D-FE77-493E-A3B3-32EDD01C3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이론적 배경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3804D7C-30D2-446E-A357-E6C0EDB80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konlpy</a:t>
            </a:r>
            <a:endParaRPr lang="ko-KR" altLang="en-US" dirty="0"/>
          </a:p>
        </p:txBody>
      </p:sp>
      <p:sp>
        <p:nvSpPr>
          <p:cNvPr id="4" name="화살표: 갈매기형 수장 3">
            <a:extLst>
              <a:ext uri="{FF2B5EF4-FFF2-40B4-BE49-F238E27FC236}">
                <a16:creationId xmlns="" xmlns:a16="http://schemas.microsoft.com/office/drawing/2014/main" id="{525EAF38-8295-4429-B084-71FEEE53545E}"/>
              </a:ext>
            </a:extLst>
          </p:cNvPr>
          <p:cNvSpPr/>
          <p:nvPr/>
        </p:nvSpPr>
        <p:spPr>
          <a:xfrm>
            <a:off x="1209675" y="40421"/>
            <a:ext cx="1247775" cy="742950"/>
          </a:xfrm>
          <a:prstGeom prst="chevron">
            <a:avLst/>
          </a:prstGeom>
          <a:solidFill>
            <a:srgbClr val="B52A54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577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2F262A7-2DA9-4D8C-986E-978A00B9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이론적 배경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F0CC352-2AD4-4902-AF2B-8E8A2B38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tensorflow</a:t>
            </a:r>
            <a:endParaRPr lang="ko-KR" altLang="en-US" dirty="0"/>
          </a:p>
        </p:txBody>
      </p:sp>
      <p:sp>
        <p:nvSpPr>
          <p:cNvPr id="4" name="화살표: 갈매기형 수장 3">
            <a:extLst>
              <a:ext uri="{FF2B5EF4-FFF2-40B4-BE49-F238E27FC236}">
                <a16:creationId xmlns="" xmlns:a16="http://schemas.microsoft.com/office/drawing/2014/main" id="{A3622C1B-4454-4DB0-B416-DB08E84BAA72}"/>
              </a:ext>
            </a:extLst>
          </p:cNvPr>
          <p:cNvSpPr/>
          <p:nvPr/>
        </p:nvSpPr>
        <p:spPr>
          <a:xfrm>
            <a:off x="1209675" y="40421"/>
            <a:ext cx="1247775" cy="742950"/>
          </a:xfrm>
          <a:prstGeom prst="chevron">
            <a:avLst/>
          </a:prstGeom>
          <a:solidFill>
            <a:srgbClr val="B52A54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49644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ECBE053-C83D-4456-A3AA-5960F0AFB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이론적 배경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D5BC313-8D84-4D2A-BD74-F283117E8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딥 러닝</a:t>
            </a:r>
          </a:p>
        </p:txBody>
      </p:sp>
      <p:sp>
        <p:nvSpPr>
          <p:cNvPr id="4" name="화살표: 갈매기형 수장 3">
            <a:extLst>
              <a:ext uri="{FF2B5EF4-FFF2-40B4-BE49-F238E27FC236}">
                <a16:creationId xmlns="" xmlns:a16="http://schemas.microsoft.com/office/drawing/2014/main" id="{D0C76A92-CA9D-43F5-B918-01AC9AD2D6AA}"/>
              </a:ext>
            </a:extLst>
          </p:cNvPr>
          <p:cNvSpPr/>
          <p:nvPr/>
        </p:nvSpPr>
        <p:spPr>
          <a:xfrm>
            <a:off x="1209675" y="40421"/>
            <a:ext cx="1247775" cy="742950"/>
          </a:xfrm>
          <a:prstGeom prst="chevron">
            <a:avLst/>
          </a:prstGeom>
          <a:solidFill>
            <a:srgbClr val="B52A54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61915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0CE7507-AF37-410E-B3EE-04595704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연구의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1505DC6-E9AC-493D-8F89-E5BFEE270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번역 프로그램에서 글의 종류에 맞추어 단어 제시하는데 밑바탕이 될 자료 분석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화살표: 갈매기형 수장 3">
            <a:extLst>
              <a:ext uri="{FF2B5EF4-FFF2-40B4-BE49-F238E27FC236}">
                <a16:creationId xmlns="" xmlns:a16="http://schemas.microsoft.com/office/drawing/2014/main" id="{F6D89AB9-E0E3-4CEE-803F-EFE897F6AAF1}"/>
              </a:ext>
            </a:extLst>
          </p:cNvPr>
          <p:cNvSpPr/>
          <p:nvPr/>
        </p:nvSpPr>
        <p:spPr>
          <a:xfrm>
            <a:off x="2247900" y="81575"/>
            <a:ext cx="1247775" cy="742950"/>
          </a:xfrm>
          <a:prstGeom prst="chevron">
            <a:avLst/>
          </a:prstGeom>
          <a:solidFill>
            <a:srgbClr val="B52A54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2392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62F02C5-3F77-4CCF-BBFF-D17D52E17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0F5D746-3A7F-41F7-835E-57B3F97FB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KoNLPy</a:t>
            </a:r>
            <a:r>
              <a:rPr lang="ko-KR" altLang="en-US" dirty="0" smtClean="0"/>
              <a:t>를 이용한 기사의 형태소 비율 정리</a:t>
            </a:r>
            <a:endParaRPr lang="en-US" altLang="ko-KR" dirty="0" smtClean="0"/>
          </a:p>
          <a:p>
            <a:r>
              <a:rPr lang="ko-KR" altLang="en-US" dirty="0" smtClean="0"/>
              <a:t>정리된 </a:t>
            </a:r>
            <a:r>
              <a:rPr lang="en-US" altLang="ko-KR" dirty="0" err="1" smtClean="0"/>
              <a:t>csv</a:t>
            </a:r>
            <a:r>
              <a:rPr lang="ko-KR" altLang="en-US" dirty="0" smtClean="0"/>
              <a:t>파일로 학습 코드 구현</a:t>
            </a:r>
            <a:endParaRPr lang="ko-KR" altLang="en-US" dirty="0"/>
          </a:p>
        </p:txBody>
      </p:sp>
      <p:sp>
        <p:nvSpPr>
          <p:cNvPr id="4" name="화살표: 갈매기형 수장 3">
            <a:extLst>
              <a:ext uri="{FF2B5EF4-FFF2-40B4-BE49-F238E27FC236}">
                <a16:creationId xmlns="" xmlns:a16="http://schemas.microsoft.com/office/drawing/2014/main" id="{7292354E-9B64-4A6B-AFEA-69DBD443A31D}"/>
              </a:ext>
            </a:extLst>
          </p:cNvPr>
          <p:cNvSpPr/>
          <p:nvPr/>
        </p:nvSpPr>
        <p:spPr>
          <a:xfrm>
            <a:off x="3295650" y="81575"/>
            <a:ext cx="1247775" cy="742950"/>
          </a:xfrm>
          <a:prstGeom prst="chevron">
            <a:avLst/>
          </a:prstGeom>
          <a:solidFill>
            <a:srgbClr val="B52A54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5528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TM04033919[[fn=회로]]</Template>
  <TotalTime>302</TotalTime>
  <Words>216</Words>
  <Application>Microsoft Office PowerPoint</Application>
  <PresentationFormat>사용자 지정</PresentationFormat>
  <Paragraphs>43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회로</vt:lpstr>
      <vt:lpstr>한글의 형태소 분포 분석을 통한 글의 종류 결정에 관한 연구</vt:lpstr>
      <vt:lpstr>목차</vt:lpstr>
      <vt:lpstr>연구의 동기</vt:lpstr>
      <vt:lpstr>연구의 동기</vt:lpstr>
      <vt:lpstr>이론적 배경</vt:lpstr>
      <vt:lpstr>이론적 배경</vt:lpstr>
      <vt:lpstr>이론적 배경</vt:lpstr>
      <vt:lpstr>연구의 목적</vt:lpstr>
      <vt:lpstr>연구 방법</vt:lpstr>
      <vt:lpstr>연구 결과</vt:lpstr>
      <vt:lpstr>연구 결과</vt:lpstr>
      <vt:lpstr>연구 결과</vt:lpstr>
      <vt:lpstr>연구 결과</vt:lpstr>
      <vt:lpstr>결론</vt:lpstr>
      <vt:lpstr>향후 가능성 및 아쉬운 점</vt:lpstr>
      <vt:lpstr>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Administrator</cp:lastModifiedBy>
  <cp:revision>9</cp:revision>
  <dcterms:created xsi:type="dcterms:W3CDTF">2018-11-15T05:24:32Z</dcterms:created>
  <dcterms:modified xsi:type="dcterms:W3CDTF">2018-11-15T10:58:31Z</dcterms:modified>
</cp:coreProperties>
</file>