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7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6097-99E2-5C77-E94D-2646DC89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32F5B-3F4F-2F49-DCDE-70624401C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5E699-7B64-380D-ACFB-3E64D314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E9088-C459-01B4-13BF-C8BE4B6B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59FE4-41E3-281A-D390-4B9B1C42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45C4C-F0EF-E9EB-574F-FA83AAA2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D66EE-1519-F938-EF01-A6BC1A52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DCB37-91B3-10A9-0BA4-A82E56B7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65B8E-0750-3715-A089-36BE5028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C6EF9-662F-BA5A-B46E-931CDBA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A88DB-71D1-B94D-B962-50B199C6A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900F7-FE6D-C735-363F-9EDF0CF1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2CFF7-82EA-2A5E-644D-60C32B68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D7B9A-B5BE-35CF-BF7F-F2241F5C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42E35-C907-B804-FE22-310D22A5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4D02B-173F-620D-4C74-7519FF1A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F53EC-C246-CF79-1DC5-4BF8C839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4BA2F-04E1-45C3-30AB-BAE02773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D3690-9A3C-9E51-5DC6-AF401EE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FE96E-C39B-EA23-4770-A8D5E4C3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D9DB-A130-8BC2-F0B9-9DE1D7A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E4F92-0717-BAEE-2D3F-F99988CD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46AEB-B774-E2B7-E1B0-E9E9B17E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E2965-CC18-70EF-172B-C041A530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6D842-719A-7E88-098C-C3682C4C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A5912-7643-D712-6443-E8F96C95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8DEA6-7F0A-5390-14FB-5289C5AF3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3D0EA-BEB4-2AA5-81E5-74FC153AF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8C82B-A4F8-4B73-DB45-A86AD128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3DABB-9B7D-BEAD-43B1-0DB0EC54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A7F4C-6CB3-1386-08AA-43D165AA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8CB78-91CD-F549-FAE7-0590001D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01B66-D3CC-16BF-412B-806E7B2E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8FDD4-DA20-1A07-DEAC-6AA05968D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CCB894-6038-AC09-4C84-A022B2B1A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5EF28A-7814-03B9-EFF8-9C29E00FF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6A57C0-650B-6748-F470-D34808D0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2AB8C-FE7C-3CF1-5CB5-E5F6599C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7D6189-90CF-0DE7-F30D-926AC663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41541-8347-C716-8DDC-0A2CD974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7EFFF-3161-069B-FE1B-E596B147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73A53-5423-2DB1-D9D4-6A714045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4EFAD-34D5-E9BB-78F6-68E6111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2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811928-11DB-7EC1-19D4-6F5F0F75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A1BCB4-F643-CB67-A536-323AF897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9EFBD0-8656-6F79-01DC-21810BB6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AB51B-188D-2503-A51A-8F5FE003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8163D-E7BF-0F67-7385-3CA07693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E4ABD-AFBA-5B77-7B69-882DB2584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3CA568-7EAB-E8E6-CD43-270F0435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80326-5D29-9633-F6AE-30E3D473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3D119-2EE5-5F30-D9CB-1C68A966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3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A69BF-48BD-8F37-8AB2-C1BBDCAD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9E4ED2-950F-C394-49B3-FC527BA5C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60C612-79CB-E9F3-89C9-418EA95CC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AADBF-0132-0EFC-BD1A-C32E6204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123A5-27A5-86C1-F2F7-DBC3E814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33C40-E19A-2636-8379-45B1008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9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666033-F8CC-C162-E152-C627CCDB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A62FD-597A-F82C-0172-BC4E1A91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D1570-590F-0856-3B71-49D313517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9AA4-461D-4126-B87B-E333AACC8A45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88B14-4D1C-ECCD-006C-4E6A81ECA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D7AB0-978F-34F0-4244-CA73579D0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2364-B4AA-4C67-956D-1B0807BFF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89C87B-AD1D-E045-B726-FC6A2CFD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8" y="1710425"/>
            <a:ext cx="5570051" cy="2992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83214-4DE4-1AFA-FB61-2FCFC2CCB3FB}"/>
              </a:ext>
            </a:extLst>
          </p:cNvPr>
          <p:cNvSpPr txBox="1"/>
          <p:nvPr/>
        </p:nvSpPr>
        <p:spPr>
          <a:xfrm>
            <a:off x="7037095" y="2090354"/>
            <a:ext cx="5351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DJIA (Dow Jones Industrial Average)</a:t>
            </a:r>
          </a:p>
          <a:p>
            <a:r>
              <a:rPr lang="en-US" altLang="ko-KR" dirty="0"/>
              <a:t>  # 2009 June</a:t>
            </a:r>
            <a:r>
              <a:rPr lang="ko-KR" altLang="en-US" dirty="0"/>
              <a:t> </a:t>
            </a:r>
            <a:r>
              <a:rPr lang="en-US" altLang="ko-KR" dirty="0"/>
              <a:t>~ 2009 December</a:t>
            </a:r>
          </a:p>
          <a:p>
            <a:r>
              <a:rPr lang="en-US" altLang="ko-KR" dirty="0"/>
              <a:t>  # Data from Yahoo!</a:t>
            </a:r>
          </a:p>
          <a:p>
            <a:endParaRPr lang="en-US" altLang="ko-KR" dirty="0"/>
          </a:p>
          <a:p>
            <a:r>
              <a:rPr lang="en-US" altLang="ko-KR" dirty="0"/>
              <a:t>Twitter Data</a:t>
            </a:r>
          </a:p>
          <a:p>
            <a:r>
              <a:rPr lang="en-US" altLang="ko-KR" dirty="0"/>
              <a:t>  # 2009 June ~ 2009 December</a:t>
            </a:r>
          </a:p>
          <a:p>
            <a:r>
              <a:rPr lang="en-US" altLang="ko-KR" dirty="0"/>
              <a:t>  # 476 million tweets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23D5A-CFC0-EBC7-814C-29ABF9CC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72" y="5277606"/>
            <a:ext cx="2600688" cy="295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ED0CED-D7E5-BC08-6247-DBC010DCB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963" y="5297826"/>
            <a:ext cx="1895740" cy="276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FDD2B4-274E-F0D0-634E-371E4D732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377" y="5808286"/>
            <a:ext cx="2905530" cy="238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8D4BA3-1625-C4FC-4741-DA119F4A3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963" y="5760654"/>
            <a:ext cx="1848108" cy="285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E672B5-ED23-4BF9-9E0F-5AA1F3627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499" y="6115969"/>
            <a:ext cx="4772691" cy="5811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8F778D-36DC-E866-A40E-F66FABC790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5" y="4895883"/>
            <a:ext cx="2981741" cy="2762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03705AD-0F2B-A099-A6B2-512A9C0A4A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345" y="171651"/>
            <a:ext cx="6703140" cy="1421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래픽 19" descr="배지 윤곽선">
            <a:extLst>
              <a:ext uri="{FF2B5EF4-FFF2-40B4-BE49-F238E27FC236}">
                <a16:creationId xmlns:a16="http://schemas.microsoft.com/office/drawing/2014/main" id="{2A98516F-5935-1AC8-AA1A-6213EAFE7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2" name="그래픽 21" descr="배지 1 윤곽선">
            <a:extLst>
              <a:ext uri="{FF2B5EF4-FFF2-40B4-BE49-F238E27FC236}">
                <a16:creationId xmlns:a16="http://schemas.microsoft.com/office/drawing/2014/main" id="{281A9824-42F2-4CF0-49CE-CFFF3AB394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696" y="95559"/>
            <a:ext cx="509122" cy="5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AE4BD3-CF11-FCBA-5EE9-F93747CF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98" y="210180"/>
            <a:ext cx="7429603" cy="3218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6ADD7-A243-FA6F-F862-8B1DF9B297CE}"/>
              </a:ext>
            </a:extLst>
          </p:cNvPr>
          <p:cNvSpPr txBox="1"/>
          <p:nvPr/>
        </p:nvSpPr>
        <p:spPr>
          <a:xfrm>
            <a:off x="710618" y="3086592"/>
            <a:ext cx="1351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Twitter</a:t>
            </a:r>
          </a:p>
          <a:p>
            <a:r>
              <a:rPr lang="en-US" altLang="ko-KR" dirty="0"/>
              <a:t>+</a:t>
            </a:r>
          </a:p>
          <a:p>
            <a:r>
              <a:rPr lang="en-US" altLang="ko-KR" dirty="0" err="1"/>
              <a:t>TextBlob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7BCE2E-AECB-0E2D-8FEC-7B583E70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158" y="3659265"/>
            <a:ext cx="6471416" cy="31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5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56DEBB5-D13F-A5DF-0D4E-96F27BB9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78" y="247020"/>
            <a:ext cx="7614994" cy="3181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9BA1D-840D-A136-4EF5-CFD90D6A3BCB}"/>
              </a:ext>
            </a:extLst>
          </p:cNvPr>
          <p:cNvSpPr txBox="1"/>
          <p:nvPr/>
        </p:nvSpPr>
        <p:spPr>
          <a:xfrm>
            <a:off x="836162" y="3048551"/>
            <a:ext cx="134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Twitter</a:t>
            </a:r>
          </a:p>
          <a:p>
            <a:r>
              <a:rPr lang="en-US" altLang="ko-KR" dirty="0"/>
              <a:t>+</a:t>
            </a:r>
          </a:p>
          <a:p>
            <a:r>
              <a:rPr lang="en-US" altLang="ko-KR" dirty="0"/>
              <a:t>VADER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141D29-21A4-80DB-0E5B-87CD0837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27" y="3656147"/>
            <a:ext cx="5716418" cy="29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4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7E1686-692F-9AB2-B82B-1A507447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38" y="1133527"/>
            <a:ext cx="856417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549AC6-25D2-119E-DF07-9F6B93122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779" y="2058273"/>
            <a:ext cx="4401543" cy="4339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3836F2-BB67-C278-11ED-13755260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83" y="198897"/>
            <a:ext cx="8214916" cy="18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A08871-742C-8739-0754-87DA2F0D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9" y="250167"/>
            <a:ext cx="7815942" cy="1955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E7B672-11F2-019E-4BEE-C8092BDD8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3" y="2521679"/>
            <a:ext cx="7396729" cy="4086154"/>
          </a:xfrm>
          <a:prstGeom prst="rect">
            <a:avLst/>
          </a:prstGeom>
        </p:spPr>
      </p:pic>
      <p:pic>
        <p:nvPicPr>
          <p:cNvPr id="7" name="그래픽 6" descr="배지 윤곽선">
            <a:extLst>
              <a:ext uri="{FF2B5EF4-FFF2-40B4-BE49-F238E27FC236}">
                <a16:creationId xmlns:a16="http://schemas.microsoft.com/office/drawing/2014/main" id="{F7AC3720-12D8-8C42-F030-3A31F18C3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146" y="99205"/>
            <a:ext cx="494581" cy="4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63B4CC-77CF-2D54-7058-22D988AB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19" y="347311"/>
            <a:ext cx="8999608" cy="58832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0DDC7-F652-2F88-A492-5CBA2327F431}"/>
              </a:ext>
            </a:extLst>
          </p:cNvPr>
          <p:cNvSpPr txBox="1"/>
          <p:nvPr/>
        </p:nvSpPr>
        <p:spPr>
          <a:xfrm>
            <a:off x="204973" y="3005092"/>
            <a:ext cx="5351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Microsoft’s stock price</a:t>
            </a:r>
          </a:p>
          <a:p>
            <a:r>
              <a:rPr lang="en-US" altLang="ko-KR" dirty="0"/>
              <a:t>  # 2020 July 16 ~ 2020 October 31 (108days)   </a:t>
            </a:r>
          </a:p>
          <a:p>
            <a:r>
              <a:rPr lang="en-US" altLang="ko-KR" dirty="0"/>
              <a:t>  # Data from Yahoo!</a:t>
            </a:r>
          </a:p>
          <a:p>
            <a:endParaRPr lang="en-US" altLang="ko-KR" dirty="0"/>
          </a:p>
          <a:p>
            <a:r>
              <a:rPr lang="en-US" altLang="ko-KR" dirty="0"/>
              <a:t>Twitter Data</a:t>
            </a:r>
          </a:p>
          <a:p>
            <a:r>
              <a:rPr lang="en-US" altLang="ko-KR" dirty="0"/>
              <a:t>  # 2020 July 16 ~ 2020 October 31 (108days)</a:t>
            </a:r>
          </a:p>
          <a:p>
            <a:r>
              <a:rPr lang="en-US" altLang="ko-KR" dirty="0"/>
              <a:t>  # Using English tag</a:t>
            </a:r>
          </a:p>
          <a:p>
            <a:r>
              <a:rPr lang="en-US" altLang="ko-KR" dirty="0"/>
              <a:t>	#Microsoft, #MSFT, #Microsoft365</a:t>
            </a:r>
          </a:p>
          <a:p>
            <a:r>
              <a:rPr lang="en-US" altLang="ko-KR" dirty="0"/>
              <a:t>  # 90,000 tweets</a:t>
            </a:r>
          </a:p>
          <a:p>
            <a:endParaRPr lang="en-US" altLang="ko-KR" dirty="0"/>
          </a:p>
          <a:p>
            <a:r>
              <a:rPr lang="en-US" altLang="ko-KR" dirty="0" err="1"/>
              <a:t>StockTwits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  # 2020 July 16 ~ 2020 October 31 (108days) </a:t>
            </a:r>
          </a:p>
          <a:p>
            <a:r>
              <a:rPr lang="en-US" altLang="ko-KR" dirty="0"/>
              <a:t>  # 7,440 tweets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FE8F6F-9737-BA74-96D2-9DFF42886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4" b="23123"/>
          <a:stretch/>
        </p:blipFill>
        <p:spPr>
          <a:xfrm>
            <a:off x="204973" y="159589"/>
            <a:ext cx="1293962" cy="25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4197A5-F64F-3D66-3D5D-8DF1487E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7" y="124193"/>
            <a:ext cx="1598100" cy="2882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9545C2-67FB-F609-DBED-06F49F95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63" y="849592"/>
            <a:ext cx="2286319" cy="2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B25005-18D6-0E02-6460-1F2C8C031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294" y="1829902"/>
            <a:ext cx="2191056" cy="304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23FF59-602E-CB13-C693-CA4B8C67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663" y="4280719"/>
            <a:ext cx="3162741" cy="285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7E1C14-FD7A-1E3D-BB87-2DEF336AE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294" y="5506165"/>
            <a:ext cx="2314898" cy="333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BFFDAE-2324-0218-D986-FEF5169EFC46}"/>
              </a:ext>
            </a:extLst>
          </p:cNvPr>
          <p:cNvSpPr txBox="1"/>
          <p:nvPr/>
        </p:nvSpPr>
        <p:spPr>
          <a:xfrm>
            <a:off x="2533430" y="1154333"/>
            <a:ext cx="415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r>
              <a:rPr lang="ko-KR" altLang="en-US" dirty="0"/>
              <a:t> 불필요 기호 제거 </a:t>
            </a:r>
            <a:r>
              <a:rPr lang="en-US" altLang="ko-KR" dirty="0"/>
              <a:t>(ex. @, $, URL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B21D1-1F38-F4BF-4C63-7A85ABA343E0}"/>
              </a:ext>
            </a:extLst>
          </p:cNvPr>
          <p:cNvSpPr txBox="1"/>
          <p:nvPr/>
        </p:nvSpPr>
        <p:spPr>
          <a:xfrm>
            <a:off x="2533430" y="2157099"/>
            <a:ext cx="736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r>
              <a:rPr lang="ko-KR" altLang="en-US" dirty="0"/>
              <a:t> 데이터 표준화</a:t>
            </a:r>
            <a:r>
              <a:rPr lang="en-US" altLang="ko-KR" dirty="0"/>
              <a:t>, to make data point at same range and variability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05EE7-752B-D7C8-7307-2382B55BCF3E}"/>
              </a:ext>
            </a:extLst>
          </p:cNvPr>
          <p:cNvSpPr txBox="1"/>
          <p:nvPr/>
        </p:nvSpPr>
        <p:spPr>
          <a:xfrm>
            <a:off x="2485798" y="4596395"/>
            <a:ext cx="840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r>
              <a:rPr lang="ko-KR" altLang="en-US" dirty="0"/>
              <a:t> 트위터에는 </a:t>
            </a:r>
            <a:r>
              <a:rPr lang="en-US" altLang="ko-KR" dirty="0"/>
              <a:t>7</a:t>
            </a:r>
            <a:r>
              <a:rPr lang="ko-KR" altLang="en-US" dirty="0"/>
              <a:t>일 제한 정책 존재 </a:t>
            </a:r>
            <a:r>
              <a:rPr lang="en-US" altLang="ko-KR" dirty="0"/>
              <a:t>-&gt; </a:t>
            </a:r>
            <a:r>
              <a:rPr lang="ko-KR" altLang="en-US" dirty="0"/>
              <a:t>모든 날짜에서 데이터 수집 제한</a:t>
            </a:r>
            <a:endParaRPr lang="en-US" altLang="ko-KR" dirty="0"/>
          </a:p>
          <a:p>
            <a:r>
              <a:rPr lang="en-US" altLang="ko-KR" dirty="0"/>
              <a:t>    + </a:t>
            </a:r>
            <a:r>
              <a:rPr lang="ko-KR" altLang="en-US" dirty="0"/>
              <a:t>주말의 경우 </a:t>
            </a:r>
            <a:r>
              <a:rPr lang="ko-KR" altLang="en-US" dirty="0" err="1"/>
              <a:t>주식장</a:t>
            </a:r>
            <a:r>
              <a:rPr lang="ko-KR" altLang="en-US" dirty="0"/>
              <a:t> 운영 </a:t>
            </a:r>
            <a:r>
              <a:rPr lang="en-US" altLang="ko-KR" dirty="0"/>
              <a:t>x -&gt; </a:t>
            </a:r>
            <a:r>
              <a:rPr lang="ko-KR" altLang="en-US" dirty="0"/>
              <a:t>빈 데이터를 </a:t>
            </a:r>
            <a:r>
              <a:rPr lang="en-US" altLang="ko-KR" dirty="0"/>
              <a:t>Linear Interpolation</a:t>
            </a:r>
            <a:r>
              <a:rPr lang="ko-KR" altLang="en-US" dirty="0"/>
              <a:t>으로 채움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60D3BE-306B-E826-57D0-F32599D37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680" y="2547731"/>
            <a:ext cx="6947187" cy="15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91963B-A1A3-8ED5-B1FA-3361323D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" y="191730"/>
            <a:ext cx="1755964" cy="2560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E5330E-89CD-972E-0640-2D498CD2E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6" y="2870996"/>
            <a:ext cx="1390844" cy="37152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362F92-32BD-0F06-C972-E6778A49F9DC}"/>
              </a:ext>
            </a:extLst>
          </p:cNvPr>
          <p:cNvGrpSpPr/>
          <p:nvPr/>
        </p:nvGrpSpPr>
        <p:grpSpPr>
          <a:xfrm>
            <a:off x="361703" y="3281342"/>
            <a:ext cx="6119505" cy="295316"/>
            <a:chOff x="2832193" y="815492"/>
            <a:chExt cx="6119505" cy="29531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55675EB-96FF-DB9E-7A15-F0053591C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2193" y="815492"/>
              <a:ext cx="3724795" cy="29531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2B883E9-80B3-5A87-5C14-081E70C58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2484" y="854497"/>
              <a:ext cx="2429214" cy="24768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8A3CCC-9413-AE70-FACF-AE22F7AA612B}"/>
              </a:ext>
            </a:extLst>
          </p:cNvPr>
          <p:cNvSpPr txBox="1"/>
          <p:nvPr/>
        </p:nvSpPr>
        <p:spPr>
          <a:xfrm>
            <a:off x="594020" y="3535486"/>
            <a:ext cx="576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Compound score = negative + positive + neutral lexical evaluation</a:t>
            </a:r>
            <a:endParaRPr lang="ko-KR" altLang="en-US" sz="14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EDBCF4B-DB62-E2FE-F353-6E4D66B71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58" y="3954499"/>
            <a:ext cx="5446794" cy="249684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4097600-5C6E-63B5-D14B-F4D6F2894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682" y="3085338"/>
            <a:ext cx="1476581" cy="314369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70E99B1-8124-9A61-B229-6EE0B492611D}"/>
              </a:ext>
            </a:extLst>
          </p:cNvPr>
          <p:cNvGrpSpPr/>
          <p:nvPr/>
        </p:nvGrpSpPr>
        <p:grpSpPr>
          <a:xfrm>
            <a:off x="7384936" y="3412647"/>
            <a:ext cx="2786563" cy="291267"/>
            <a:chOff x="2928600" y="2068884"/>
            <a:chExt cx="2786563" cy="29126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B382377-E881-AEDD-F68D-7048775E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28600" y="2083887"/>
              <a:ext cx="1762371" cy="276264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758A4D7-823C-62E4-A52C-EE634B07E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2951" y="2068884"/>
              <a:ext cx="1162212" cy="266737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9224CC92-1DDF-AD6D-D9A1-B7C8C254DB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7361" y="3783171"/>
            <a:ext cx="5761881" cy="265894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C31C04B-3A6C-4AB3-E327-B433978461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1343" y="936636"/>
            <a:ext cx="2505964" cy="3377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B9E88E-9783-E064-A5EF-72CA53B7BCA4}"/>
              </a:ext>
            </a:extLst>
          </p:cNvPr>
          <p:cNvSpPr txBox="1"/>
          <p:nvPr/>
        </p:nvSpPr>
        <p:spPr>
          <a:xfrm>
            <a:off x="2777520" y="1278177"/>
            <a:ext cx="576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감성분석 도구 </a:t>
            </a:r>
            <a:r>
              <a:rPr lang="en-US" altLang="ko-KR" sz="1400" dirty="0"/>
              <a:t>2</a:t>
            </a:r>
            <a:r>
              <a:rPr lang="ko-KR" altLang="en-US" sz="1400" dirty="0"/>
              <a:t>가지 </a:t>
            </a:r>
            <a:r>
              <a:rPr lang="en-US" altLang="ko-KR" sz="1400" dirty="0"/>
              <a:t>= VADER, </a:t>
            </a:r>
            <a:r>
              <a:rPr lang="en-US" altLang="ko-KR" sz="1400" dirty="0" err="1"/>
              <a:t>TextBlob</a:t>
            </a:r>
            <a:r>
              <a:rPr lang="en-US" altLang="ko-KR" sz="1400" dirty="0"/>
              <a:t> (Python Packages)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242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3A4C46E-5941-65B5-ADEA-42B92206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5" y="170551"/>
            <a:ext cx="1993152" cy="3193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9AF42B-CBE7-0D3F-FBF5-3398A41E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372" y="312954"/>
            <a:ext cx="2257740" cy="314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5EF72-D7F8-A8BC-946D-5CB0B8FA7A6D}"/>
              </a:ext>
            </a:extLst>
          </p:cNvPr>
          <p:cNvSpPr txBox="1"/>
          <p:nvPr/>
        </p:nvSpPr>
        <p:spPr>
          <a:xfrm>
            <a:off x="2930246" y="787311"/>
            <a:ext cx="4152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사용한 분류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# KNN (K-</a:t>
            </a:r>
            <a:r>
              <a:rPr lang="ko-KR" altLang="en-US" dirty="0"/>
              <a:t>최근접 이웃 알고리즘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# SVM (Support Vector Machine)</a:t>
            </a:r>
          </a:p>
          <a:p>
            <a:r>
              <a:rPr lang="en-US" altLang="ko-KR" dirty="0"/>
              <a:t>  # LR (Logistic Regression)</a:t>
            </a:r>
          </a:p>
          <a:p>
            <a:r>
              <a:rPr lang="en-US" altLang="ko-KR" dirty="0"/>
              <a:t>  # NB (Naïve Bayer)</a:t>
            </a:r>
          </a:p>
          <a:p>
            <a:r>
              <a:rPr lang="en-US" altLang="ko-KR" dirty="0"/>
              <a:t>  # DT (Decision Tree)</a:t>
            </a:r>
          </a:p>
          <a:p>
            <a:r>
              <a:rPr lang="en-US" altLang="ko-KR" dirty="0"/>
              <a:t>  # RF (Random Forest)</a:t>
            </a:r>
          </a:p>
          <a:p>
            <a:r>
              <a:rPr lang="en-US" altLang="ko-KR" dirty="0"/>
              <a:t>  # MLP (Multi Layer Perceptron)</a:t>
            </a:r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7251F4-F0E9-CE97-A196-F19BBC654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900" y="3809621"/>
            <a:ext cx="1924319" cy="295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DCBC9B-AAAE-8BCA-AAB9-C833D38F880B}"/>
              </a:ext>
            </a:extLst>
          </p:cNvPr>
          <p:cNvSpPr txBox="1"/>
          <p:nvPr/>
        </p:nvSpPr>
        <p:spPr>
          <a:xfrm>
            <a:off x="3108524" y="4410965"/>
            <a:ext cx="4152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# F-score</a:t>
            </a:r>
          </a:p>
          <a:p>
            <a:endParaRPr lang="en-US" altLang="ko-KR" dirty="0"/>
          </a:p>
          <a:p>
            <a:r>
              <a:rPr lang="en-US" altLang="ko-KR" dirty="0"/>
              <a:t>  # AUC</a:t>
            </a:r>
          </a:p>
        </p:txBody>
      </p:sp>
    </p:spTree>
    <p:extLst>
      <p:ext uri="{BB962C8B-B14F-4D97-AF65-F5344CB8AC3E}">
        <p14:creationId xmlns:p14="http://schemas.microsoft.com/office/powerpoint/2010/main" val="113463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D15E88-FF2F-96DE-5D38-F65D025C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73" y="115491"/>
            <a:ext cx="7629920" cy="3310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89911-6C70-A4F8-4B72-09A927573EC7}"/>
              </a:ext>
            </a:extLst>
          </p:cNvPr>
          <p:cNvSpPr txBox="1"/>
          <p:nvPr/>
        </p:nvSpPr>
        <p:spPr>
          <a:xfrm>
            <a:off x="713919" y="3034242"/>
            <a:ext cx="163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StockTwits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en-US" altLang="ko-KR" dirty="0" err="1"/>
              <a:t>TextBlob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2C5EF-6943-E1B7-D460-D615C391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046" y="3432174"/>
            <a:ext cx="6713056" cy="31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2A8773-EEA8-C8DC-A1F1-E0D6119D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02" y="157965"/>
            <a:ext cx="7795829" cy="3211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EAA28E-F056-82C6-8024-0348C89852F8}"/>
              </a:ext>
            </a:extLst>
          </p:cNvPr>
          <p:cNvSpPr txBox="1"/>
          <p:nvPr/>
        </p:nvSpPr>
        <p:spPr>
          <a:xfrm>
            <a:off x="728734" y="3070852"/>
            <a:ext cx="156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StockTwits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en-US" altLang="ko-KR" dirty="0"/>
              <a:t>VADER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51C3D7-47F2-F014-31E1-7C05565F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15" y="3429000"/>
            <a:ext cx="6713056" cy="32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6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255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SangMin</dc:creator>
  <cp:lastModifiedBy>Lee SangMin</cp:lastModifiedBy>
  <cp:revision>3</cp:revision>
  <dcterms:created xsi:type="dcterms:W3CDTF">2023-02-12T04:40:17Z</dcterms:created>
  <dcterms:modified xsi:type="dcterms:W3CDTF">2023-02-12T06:32:46Z</dcterms:modified>
</cp:coreProperties>
</file>