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6198" autoAdjust="0"/>
  </p:normalViewPr>
  <p:slideViewPr>
    <p:cSldViewPr snapToGrid="0" showGuides="1">
      <p:cViewPr varScale="1">
        <p:scale>
          <a:sx n="143" d="100"/>
          <a:sy n="143" d="100"/>
        </p:scale>
        <p:origin x="104" y="396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9C793-D206-4384-B36C-9DFE81B9A0F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FEA2D-C437-4635-BD69-0941A1E7C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책에는 </a:t>
            </a:r>
            <a:r>
              <a:rPr lang="en-US" altLang="ko-KR" dirty="0" smtClean="0"/>
              <a:t>grid, random</a:t>
            </a:r>
            <a:r>
              <a:rPr lang="ko-KR" altLang="en-US" dirty="0" smtClean="0"/>
              <a:t>으로 나오는데 이 외에도 </a:t>
            </a:r>
            <a:r>
              <a:rPr lang="ko-KR" altLang="en-US" dirty="0" err="1" smtClean="0"/>
              <a:t>베이지안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매뉴얼 </a:t>
            </a:r>
            <a:r>
              <a:rPr lang="ko-KR" altLang="en-US" dirty="0" err="1" smtClean="0"/>
              <a:t>서치가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r>
              <a:rPr lang="ko-KR" altLang="en-US" dirty="0" err="1" smtClean="0"/>
              <a:t>휴리스틱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대충 어림짐작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EA2D-C437-4635-BD69-0941A1E7C7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3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수학과 통계학에서 어떠한 시스템이나 함수의 특정한 성질을 나타내는 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EA2D-C437-4635-BD69-0941A1E7C7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3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뉴런 개수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학습률</a:t>
            </a:r>
            <a:endParaRPr lang="en-US" altLang="ko-KR" dirty="0" smtClean="0"/>
          </a:p>
          <a:p>
            <a:r>
              <a:rPr lang="ko-KR" altLang="en-US" dirty="0" err="1" smtClean="0"/>
              <a:t>활성화함수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ReLU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일반적으로 모든 </a:t>
            </a:r>
            <a:r>
              <a:rPr lang="ko-KR" altLang="en-US" baseline="0" dirty="0" err="1" smtClean="0"/>
              <a:t>은닉층에</a:t>
            </a:r>
            <a:r>
              <a:rPr lang="ko-KR" altLang="en-US" baseline="0" dirty="0" smtClean="0"/>
              <a:t> 좋은 기본값</a:t>
            </a:r>
            <a:r>
              <a:rPr lang="en-US" altLang="ko-KR" baseline="0" dirty="0" smtClean="0"/>
              <a:t>), </a:t>
            </a:r>
            <a:r>
              <a:rPr lang="ko-KR" altLang="en-US" baseline="0" dirty="0" err="1" smtClean="0"/>
              <a:t>출력층의</a:t>
            </a:r>
            <a:r>
              <a:rPr lang="ko-KR" altLang="en-US" baseline="0" dirty="0" smtClean="0"/>
              <a:t> 활성화함수는 수행하는 작업에 따라 달라짐</a:t>
            </a:r>
            <a:endParaRPr lang="en-US" altLang="ko-KR" baseline="0" dirty="0" smtClean="0"/>
          </a:p>
          <a:p>
            <a:r>
              <a:rPr lang="en-US" altLang="ko-KR" baseline="0" dirty="0" smtClean="0"/>
              <a:t>SGD optimizer </a:t>
            </a:r>
            <a:r>
              <a:rPr lang="ko-KR" altLang="en-US" baseline="0" dirty="0" smtClean="0"/>
              <a:t>로 모델을 컴파일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Build_model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함수를 사용해 </a:t>
            </a:r>
            <a:r>
              <a:rPr lang="en-US" altLang="ko-KR" baseline="0" dirty="0" err="1" smtClean="0"/>
              <a:t>KerasRegressor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클래스의 객체를 </a:t>
            </a:r>
            <a:r>
              <a:rPr lang="ko-KR" altLang="en-US" baseline="0" dirty="0" err="1" smtClean="0"/>
              <a:t>만듬</a:t>
            </a:r>
            <a:r>
              <a:rPr lang="en-US" altLang="ko-KR" baseline="0" dirty="0" smtClean="0"/>
              <a:t> : </a:t>
            </a:r>
            <a:r>
              <a:rPr lang="en-US" altLang="ko-KR" baseline="0" dirty="0" err="1" smtClean="0"/>
              <a:t>KerasRegressor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객체는 </a:t>
            </a:r>
            <a:r>
              <a:rPr lang="en-US" altLang="ko-KR" baseline="0" dirty="0" err="1" smtClean="0"/>
              <a:t>build_model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함수로 만들어진 </a:t>
            </a:r>
            <a:r>
              <a:rPr lang="ko-KR" altLang="en-US" baseline="0" dirty="0" err="1" smtClean="0"/>
              <a:t>케라스</a:t>
            </a:r>
            <a:r>
              <a:rPr lang="ko-KR" altLang="en-US" baseline="0" dirty="0" smtClean="0"/>
              <a:t> 모델을 감싸는 </a:t>
            </a:r>
            <a:r>
              <a:rPr lang="en-US" altLang="ko-KR" baseline="0" dirty="0" smtClean="0"/>
              <a:t>wrapper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EA2D-C437-4635-BD69-0941A1E7C7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1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하이퍼파라미터가</a:t>
            </a:r>
            <a:r>
              <a:rPr lang="ko-KR" altLang="en-US" dirty="0" smtClean="0"/>
              <a:t> 많으므로 그리드보다 </a:t>
            </a:r>
            <a:r>
              <a:rPr lang="ko-KR" altLang="en-US" dirty="0" err="1" smtClean="0"/>
              <a:t>랜덤탐색이</a:t>
            </a:r>
            <a:r>
              <a:rPr lang="ko-KR" altLang="en-US" dirty="0" smtClean="0"/>
              <a:t> 더 좋음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왜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err="1" smtClean="0"/>
              <a:t>은닉층</a:t>
            </a:r>
            <a:r>
              <a:rPr lang="ko-KR" altLang="en-US" baseline="0" dirty="0" smtClean="0"/>
              <a:t> 개수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뉴런 개수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학습률</a:t>
            </a:r>
            <a:r>
              <a:rPr lang="ko-KR" altLang="en-US" baseline="0" dirty="0" smtClean="0"/>
              <a:t> 사용해 </a:t>
            </a:r>
            <a:r>
              <a:rPr lang="ko-KR" altLang="en-US" baseline="0" dirty="0" err="1" smtClean="0"/>
              <a:t>하이퍼파라미터의</a:t>
            </a:r>
            <a:r>
              <a:rPr lang="ko-KR" altLang="en-US" baseline="0" dirty="0" smtClean="0"/>
              <a:t> 랜덤 탐색 진행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Randomized</a:t>
            </a:r>
            <a:r>
              <a:rPr lang="en-US" altLang="ko-KR" baseline="0" dirty="0" err="1" smtClean="0"/>
              <a:t>SearchCV</a:t>
            </a:r>
            <a:r>
              <a:rPr lang="en-US" altLang="ko-KR" baseline="0" dirty="0" smtClean="0"/>
              <a:t> : k-</a:t>
            </a:r>
            <a:r>
              <a:rPr lang="ko-KR" altLang="en-US" baseline="0" dirty="0" smtClean="0"/>
              <a:t>겹 </a:t>
            </a:r>
            <a:r>
              <a:rPr lang="ko-KR" altLang="en-US" baseline="0" dirty="0" err="1" smtClean="0"/>
              <a:t>교차검증을</a:t>
            </a:r>
            <a:r>
              <a:rPr lang="ko-KR" altLang="en-US" baseline="0" dirty="0" smtClean="0"/>
              <a:t> 사용하므로 </a:t>
            </a:r>
            <a:r>
              <a:rPr lang="en-US" altLang="ko-KR" baseline="0" dirty="0" err="1" smtClean="0"/>
              <a:t>X_valid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y_valid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사용하지 않음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조기 종료함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EA2D-C437-4635-BD69-0941A1E7C7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7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년 인텔이 </a:t>
            </a:r>
            <a:r>
              <a:rPr lang="ko-KR" altLang="en-US" dirty="0" err="1" smtClean="0"/>
              <a:t>시그옵트</a:t>
            </a:r>
            <a:r>
              <a:rPr lang="ko-KR" altLang="en-US" dirty="0" smtClean="0"/>
              <a:t> 회사를 인수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시그옵트는</a:t>
            </a:r>
            <a:r>
              <a:rPr lang="ko-KR" altLang="en-US" dirty="0" smtClean="0"/>
              <a:t> 미국 샌프란시스코에 기반을 둔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분석에 사용되는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소프트웨어 기술 보유 업체</a:t>
            </a:r>
            <a:endParaRPr lang="en-US" altLang="ko-KR" dirty="0" smtClean="0"/>
          </a:p>
          <a:p>
            <a:r>
              <a:rPr lang="ko-KR" altLang="en-US" dirty="0" smtClean="0"/>
              <a:t>로그인 무료 이용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EA2D-C437-4635-BD69-0941A1E7C7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3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EA2D-C437-4635-BD69-0941A1E7C7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8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4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7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1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1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9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9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6EB4-4D35-44E5-BBC9-34177A03A81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1C51A-34A2-4940-951C-EC5C9FAD4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080" y="409492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9674" y="1042063"/>
            <a:ext cx="103054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Neural network</a:t>
            </a:r>
            <a:r>
              <a:rPr lang="ko-KR" altLang="en-US" sz="1400" dirty="0" smtClean="0"/>
              <a:t>는 조정할 </a:t>
            </a:r>
            <a:r>
              <a:rPr lang="ko-KR" altLang="en-US" sz="1400" dirty="0" err="1" smtClean="0"/>
              <a:t>하이퍼파라미터</a:t>
            </a:r>
            <a:r>
              <a:rPr lang="ko-KR" altLang="en-US" sz="1400" dirty="0" smtClean="0"/>
              <a:t> 많음</a:t>
            </a:r>
            <a:r>
              <a:rPr lang="en-US" altLang="ko-KR" sz="1400" dirty="0"/>
              <a:t> (</a:t>
            </a:r>
            <a:r>
              <a:rPr lang="ko-KR" altLang="en-US" sz="1400" dirty="0" smtClean="0"/>
              <a:t>층의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층마다 있는 뉴런의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층에서 사용하는 활성화 함수 등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최적의 </a:t>
            </a:r>
            <a:r>
              <a:rPr lang="ko-KR" altLang="en-US" sz="1400" dirty="0" err="1" smtClean="0"/>
              <a:t>하이퍼파라미터</a:t>
            </a:r>
            <a:r>
              <a:rPr lang="ko-KR" altLang="en-US" sz="1400" dirty="0" smtClean="0"/>
              <a:t> 조합 탐색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/>
              <a:t>다양한 </a:t>
            </a:r>
            <a:r>
              <a:rPr lang="ko-KR" altLang="en-US" sz="1400" dirty="0" err="1" smtClean="0"/>
              <a:t>하이퍼파라미터</a:t>
            </a:r>
            <a:r>
              <a:rPr lang="ko-KR" altLang="en-US" sz="1400" dirty="0" smtClean="0"/>
              <a:t> 조합 시도하여 </a:t>
            </a:r>
            <a:r>
              <a:rPr lang="en-US" altLang="ko-KR" sz="1400" dirty="0" smtClean="0"/>
              <a:t>Validation set</a:t>
            </a:r>
            <a:r>
              <a:rPr lang="ko-KR" altLang="en-US" sz="1400" dirty="0" smtClean="0"/>
              <a:t>에서 가장 높은 점수를 내는 것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2117" y="2600375"/>
            <a:ext cx="305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err="1" smtClean="0"/>
              <a:t>하이퍼파라미터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공간 </a:t>
            </a:r>
            <a:r>
              <a:rPr lang="ko-KR" altLang="en-US" sz="1400" b="1" dirty="0" err="1" smtClean="0"/>
              <a:t>탐색방법</a:t>
            </a:r>
            <a:endParaRPr lang="en-US" altLang="ko-KR" sz="1400" b="1" dirty="0"/>
          </a:p>
        </p:txBody>
      </p:sp>
      <p:pic>
        <p:nvPicPr>
          <p:cNvPr id="11" name="Picture 2" descr="http://blog.skby.net/blog/wp-content/uploads/2020/12/%ED%95%98%EC%9D%B4%ED%8D%BC%ED%8C%8C%EB%9D%BC%EB%AF%B8%ED%84%B0_%ED%8A%9C%EB%8B%9D%EC%A0%88%EC%B0%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91" y="3138624"/>
            <a:ext cx="4607719" cy="28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0496"/>
              </p:ext>
            </p:extLst>
          </p:nvPr>
        </p:nvGraphicFramePr>
        <p:xfrm>
          <a:off x="472753" y="2973341"/>
          <a:ext cx="6784286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10964">
                  <a:extLst>
                    <a:ext uri="{9D8B030D-6E8A-4147-A177-3AD203B41FA5}">
                      <a16:colId xmlns:a16="http://schemas.microsoft.com/office/drawing/2014/main" val="1486792919"/>
                    </a:ext>
                  </a:extLst>
                </a:gridCol>
                <a:gridCol w="1987323">
                  <a:extLst>
                    <a:ext uri="{9D8B030D-6E8A-4147-A177-3AD203B41FA5}">
                      <a16:colId xmlns:a16="http://schemas.microsoft.com/office/drawing/2014/main" val="1454464542"/>
                    </a:ext>
                  </a:extLst>
                </a:gridCol>
                <a:gridCol w="3085999">
                  <a:extLst>
                    <a:ext uri="{9D8B030D-6E8A-4147-A177-3AD203B41FA5}">
                      <a16:colId xmlns:a16="http://schemas.microsoft.com/office/drawing/2014/main" val="625863791"/>
                    </a:ext>
                  </a:extLst>
                </a:gridCol>
              </a:tblGrid>
              <a:tr h="2484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튜닝 기법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주요 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적용 방안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74144"/>
                  </a:ext>
                </a:extLst>
              </a:tr>
              <a:tr h="20834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Manual Search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휴리스틱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조합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사용자의 직관과 경험 기반 탐색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40520"/>
                  </a:ext>
                </a:extLst>
              </a:tr>
              <a:tr h="2083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탐색의 단순성 적용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사용자 도출 조합 중 최적 조합 적용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47172"/>
                  </a:ext>
                </a:extLst>
              </a:tr>
              <a:tr h="23007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Grid Search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모든 조합 탐색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하이퍼파라미터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적용값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전체 탐색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477976"/>
                  </a:ext>
                </a:extLst>
              </a:tr>
              <a:tr h="2300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시행 횟수 한계 파악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하이퍼파라미터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증가로 인해 전수 탐색 한계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49589"/>
                  </a:ext>
                </a:extLst>
              </a:tr>
              <a:tr h="23007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Random Search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랜덤 샘플링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범위 내 무작위 값 반복 추출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639942"/>
                  </a:ext>
                </a:extLst>
              </a:tr>
              <a:tr h="2300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탐색 범위 부여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하이퍼파라미터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최소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최대값 부여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9711"/>
                  </a:ext>
                </a:extLst>
              </a:tr>
              <a:tr h="23007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Bayesian Optimization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관측 데이터 기반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F(x)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추정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베이즈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정리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확용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가우시안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프로세스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43537"/>
                  </a:ext>
                </a:extLst>
              </a:tr>
              <a:tr h="2300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함수 생성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확률 추정 결과 기반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입력값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후보 추천 함수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1497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554364" y="101715"/>
            <a:ext cx="255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화학소재솔루션센터 안현정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1201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39" y="1519595"/>
            <a:ext cx="7685854" cy="405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0080" y="409492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40863" y="5897824"/>
            <a:ext cx="2162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사용자가 직접 설정하는 값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22702" y="5897824"/>
            <a:ext cx="247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모델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데이터에 의해 결정되는 값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7768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219" y="4462826"/>
            <a:ext cx="541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</a:rPr>
              <a:t>•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모든 </a:t>
            </a:r>
            <a:r>
              <a:rPr lang="ko-KR" altLang="en-US" sz="1000" dirty="0" err="1" smtClean="0"/>
              <a:t>하이퍼파라미터</a:t>
            </a:r>
            <a:r>
              <a:rPr lang="ko-KR" altLang="en-US" sz="1000" dirty="0" smtClean="0"/>
              <a:t> 경우의 수에 대해 </a:t>
            </a:r>
            <a:r>
              <a:rPr lang="en-US" altLang="ko-KR" sz="1000" dirty="0" smtClean="0"/>
              <a:t>cross-validation </a:t>
            </a:r>
            <a:r>
              <a:rPr lang="ko-KR" altLang="en-US" sz="1000" dirty="0" smtClean="0"/>
              <a:t>결과가 가장 좋은 </a:t>
            </a:r>
            <a:r>
              <a:rPr lang="ko-KR" altLang="en-US" sz="1000" dirty="0" err="1" smtClean="0"/>
              <a:t>파라미터</a:t>
            </a:r>
            <a:r>
              <a:rPr lang="ko-KR" altLang="en-US" sz="1000" dirty="0" smtClean="0"/>
              <a:t> 선택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</a:rPr>
              <a:t>•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주어진 공간 내 가장 좋은 결과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</a:rPr>
              <a:t>•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시간 오래 걸림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Dictionary</a:t>
            </a:r>
            <a:r>
              <a:rPr lang="ko-KR" altLang="en-US" sz="1000" dirty="0"/>
              <a:t>에 지정된 모든 값을 다 탐색해야 하는데</a:t>
            </a:r>
            <a:r>
              <a:rPr lang="en-US" altLang="ko-KR" sz="1000" dirty="0"/>
              <a:t>, </a:t>
            </a:r>
            <a:r>
              <a:rPr lang="ko-KR" altLang="en-US" sz="1000" dirty="0"/>
              <a:t>모델을 한번씩 다 생성해야 </a:t>
            </a:r>
            <a:r>
              <a:rPr lang="ko-KR" altLang="en-US" sz="1000" dirty="0" smtClean="0"/>
              <a:t>함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</a:rPr>
              <a:t>•</a:t>
            </a:r>
            <a:r>
              <a:rPr lang="en-US" altLang="ko-KR" sz="1000" dirty="0" smtClean="0"/>
              <a:t> 1.5</a:t>
            </a:r>
            <a:r>
              <a:rPr lang="ko-KR" altLang="en-US" sz="1000" dirty="0" smtClean="0"/>
              <a:t>에서 좋은 성능이 나오는데</a:t>
            </a:r>
            <a:r>
              <a:rPr lang="en-US" altLang="ko-KR" sz="1000" dirty="0" smtClean="0"/>
              <a:t>, grid search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1 or 2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로만 판별하므로 </a:t>
            </a:r>
            <a:r>
              <a:rPr lang="en-US" altLang="ko-KR" sz="1000" dirty="0" smtClean="0"/>
              <a:t>1.5 </a:t>
            </a:r>
            <a:r>
              <a:rPr lang="ko-KR" altLang="en-US" sz="1000" dirty="0" smtClean="0"/>
              <a:t>확인하지 못함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</a:rPr>
              <a:t>•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매개변수가 될 수들을 사람이 미리 정함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0080" y="409492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51442" y="1475711"/>
            <a:ext cx="194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sz="1400" b="1" dirty="0" smtClean="0"/>
              <a:t>rid search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16236" y="1475710"/>
            <a:ext cx="194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  <a:r>
              <a:rPr lang="en-US" altLang="ko-KR" sz="1400" b="1" dirty="0" smtClean="0"/>
              <a:t> search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58125" y="4462826"/>
            <a:ext cx="3405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</a:rPr>
              <a:t>•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난수</a:t>
            </a:r>
            <a:r>
              <a:rPr lang="en-US" altLang="ko-KR" sz="1000" dirty="0" smtClean="0"/>
              <a:t>(random number) </a:t>
            </a:r>
            <a:r>
              <a:rPr lang="ko-KR" altLang="en-US" sz="1000" dirty="0" smtClean="0"/>
              <a:t>이용하여 매개변수 조합 생성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</a:rPr>
              <a:t>•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각각의 매개변수 범위와 간격 등을 설정해야 함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최적의 </a:t>
            </a:r>
            <a:r>
              <a:rPr lang="ko-KR" altLang="en-US" sz="1000" dirty="0" err="1" smtClean="0">
                <a:latin typeface="맑은 고딕" panose="020B0503020000020004" pitchFamily="50" charset="-127"/>
              </a:rPr>
              <a:t>하이퍼파라미터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 값을 더 빨리 찾을 수 있음</a:t>
            </a: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</a:rPr>
              <a:t>  - grid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사이에 위치한 값들을 확률적으로 탐색</a:t>
            </a:r>
            <a:endParaRPr lang="en-US" altLang="ko-KR" sz="1000" dirty="0" smtClean="0"/>
          </a:p>
        </p:txBody>
      </p:sp>
      <p:pic>
        <p:nvPicPr>
          <p:cNvPr id="2050" name="Picture 2" descr="https://communities.sas.com/t5/image/serverpage/image-id/68689iE78E60706EE2DDD0/image-dimensions/2500?v=v2&amp;px=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17" b="12873"/>
          <a:stretch/>
        </p:blipFill>
        <p:spPr bwMode="auto">
          <a:xfrm>
            <a:off x="2200376" y="2007929"/>
            <a:ext cx="1843409" cy="206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ommunities.sas.com/t5/image/serverpage/image-id/68689iE78E60706EE2DDD0/image-dimensions/2500?v=v2&amp;px=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8" r="33053" b="12026"/>
          <a:stretch/>
        </p:blipFill>
        <p:spPr bwMode="auto">
          <a:xfrm>
            <a:off x="8058315" y="2007929"/>
            <a:ext cx="1865215" cy="208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623" y="415035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4035" y="931441"/>
            <a:ext cx="615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일련의 </a:t>
            </a:r>
            <a:r>
              <a:rPr lang="ko-KR" altLang="en-US" sz="1400" dirty="0" err="1" smtClean="0"/>
              <a:t>하이퍼파라미터로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케라스</a:t>
            </a:r>
            <a:r>
              <a:rPr lang="ko-KR" altLang="en-US" sz="1400" dirty="0" smtClean="0"/>
              <a:t> 모델을 만들고 컴파일하는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96" y="1434465"/>
            <a:ext cx="11816319" cy="4196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8404" y="5825909"/>
            <a:ext cx="3168185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-  Fit() method : training of model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 Score() method : validation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 Predict() method : prediction</a:t>
            </a:r>
          </a:p>
        </p:txBody>
      </p:sp>
    </p:spTree>
    <p:extLst>
      <p:ext uri="{BB962C8B-B14F-4D97-AF65-F5344CB8AC3E}">
        <p14:creationId xmlns:p14="http://schemas.microsoft.com/office/powerpoint/2010/main" val="260129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080" y="409492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3802" y="964526"/>
            <a:ext cx="842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수백 개의 모델 훈련하여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Validation set</a:t>
            </a:r>
            <a:r>
              <a:rPr lang="ko-KR" altLang="en-US" sz="1400" dirty="0" smtClean="0"/>
              <a:t>에서 최상의 모델 선택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" y="2370288"/>
            <a:ext cx="11779568" cy="25299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7196" y="1991161"/>
            <a:ext cx="842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RanomizedSearchCV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하이퍼파라미터</a:t>
            </a:r>
            <a:r>
              <a:rPr lang="ko-KR" altLang="en-US" sz="1400" dirty="0" smtClean="0"/>
              <a:t> 공간 랜덤 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76278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080" y="409492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281761"/>
            <a:ext cx="10682163" cy="524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0975" y="937364"/>
            <a:ext cx="842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최상의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하이퍼파라미터와</a:t>
            </a:r>
            <a:r>
              <a:rPr lang="ko-KR" altLang="en-US" sz="1400" dirty="0" smtClean="0">
                <a:sym typeface="Wingdings" panose="05000000000000000000" pitchFamily="2" charset="2"/>
              </a:rPr>
              <a:t> 훈련된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케라스</a:t>
            </a:r>
            <a:r>
              <a:rPr lang="ko-KR" altLang="en-US" sz="1400" dirty="0" smtClean="0">
                <a:sym typeface="Wingdings" panose="05000000000000000000" pitchFamily="2" charset="2"/>
              </a:rPr>
              <a:t> 모델 얻음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102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080" y="409492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137" y="909077"/>
            <a:ext cx="566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•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하이퍼파라미터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최적화를 위한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라이브러리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16453" y="1373521"/>
            <a:ext cx="350546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Hyperopt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Hyperas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kopt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Talos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Keras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Tuner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Scikit</a:t>
            </a:r>
            <a:r>
              <a:rPr lang="en-US" altLang="ko-KR" sz="1400" dirty="0" smtClean="0"/>
              <a:t>-Optimize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skopt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Spearmint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Hyperband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Sklearn</a:t>
            </a:r>
            <a:r>
              <a:rPr lang="en-US" altLang="ko-KR" sz="1400" dirty="0" smtClean="0"/>
              <a:t>-Deep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57354" y="906438"/>
            <a:ext cx="416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</a:rPr>
              <a:t>•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하이퍼파라미터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최적화 서비스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Sigopt.com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36507" y="1306967"/>
            <a:ext cx="5915707" cy="5152435"/>
            <a:chOff x="6276293" y="138022"/>
            <a:chExt cx="5915707" cy="51524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5002" y="138022"/>
              <a:ext cx="5896998" cy="173999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5002" y="1875595"/>
              <a:ext cx="5896998" cy="17162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6293" y="3591795"/>
              <a:ext cx="5915707" cy="1698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562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737" y="146550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9685" y="612927"/>
            <a:ext cx="5667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10.3.1 </a:t>
            </a:r>
            <a:r>
              <a:rPr lang="ko-KR" altLang="en-US" sz="1600" b="1" dirty="0" err="1" smtClean="0"/>
              <a:t>은닉층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(Hidden layer)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/>
              <a:t>개수</a:t>
            </a:r>
            <a:endParaRPr lang="en-US" altLang="ko-KR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0080" y="989677"/>
            <a:ext cx="1089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은닉층이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하나인 다층 </a:t>
            </a:r>
            <a:r>
              <a:rPr lang="ko-KR" altLang="en-US" sz="1200" dirty="0" err="1" smtClean="0"/>
              <a:t>퍼셉트론이라도</a:t>
            </a:r>
            <a:r>
              <a:rPr lang="ko-KR" altLang="en-US" sz="1200" dirty="0" smtClean="0"/>
              <a:t> 뉴런 개수가 충분하면 아주 복잡한 함수도 모델링할 수 있음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하지만 </a:t>
            </a:r>
            <a:r>
              <a:rPr lang="ko-KR" altLang="en-US" sz="1200" dirty="0" smtClean="0"/>
              <a:t>복잡한 문제에서는 심층 신경망이 얕은 신경망보다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효율성이 훨씬 좋음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심층 </a:t>
            </a:r>
            <a:r>
              <a:rPr lang="ko-KR" altLang="en-US" sz="1200" dirty="0" smtClean="0"/>
              <a:t>신경망은 복잡한 함수를 모델링하는 데 얕은 신경망보다 훨씬 적은 수의 뉴런을 사용하므로 동일한 양의 훈련 데이터에서 더 높은 성능을 낼 수 있음</a:t>
            </a:r>
            <a:endParaRPr lang="en-US" altLang="ko-KR" sz="1200" dirty="0" smtClean="0"/>
          </a:p>
        </p:txBody>
      </p:sp>
      <p:pic>
        <p:nvPicPr>
          <p:cNvPr id="2052" name="Picture 4" descr="https://heung-bae-lee.github.io/image/shallowNN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4" y="2052325"/>
            <a:ext cx="3955365" cy="261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heung-bae-lee.github.io/image/Deep_Neural_Netwo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823" y="2058226"/>
            <a:ext cx="4322560" cy="26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0080" y="5355669"/>
            <a:ext cx="1089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전형적인 </a:t>
            </a:r>
            <a:r>
              <a:rPr lang="en-US" altLang="ko-KR" sz="1200" dirty="0" smtClean="0"/>
              <a:t>MNIST </a:t>
            </a:r>
            <a:r>
              <a:rPr lang="ko-KR" altLang="en-US" sz="1200" dirty="0" smtClean="0"/>
              <a:t>신경망은 첫 번째 </a:t>
            </a:r>
            <a:r>
              <a:rPr lang="en-US" altLang="ko-KR" sz="1200" dirty="0" smtClean="0"/>
              <a:t>300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두 번째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 번째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뉴런으로 구성된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은닉층을</a:t>
            </a:r>
            <a:r>
              <a:rPr lang="ko-KR" altLang="en-US" sz="1200" dirty="0" smtClean="0"/>
              <a:t> 가짐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하지만 </a:t>
            </a:r>
            <a:r>
              <a:rPr lang="ko-KR" altLang="en-US" sz="1200" dirty="0" smtClean="0"/>
              <a:t>대부분의 경우 모든 </a:t>
            </a:r>
            <a:r>
              <a:rPr lang="ko-KR" altLang="en-US" sz="1200" dirty="0" err="1" smtClean="0"/>
              <a:t>은닉층에</a:t>
            </a:r>
            <a:r>
              <a:rPr lang="ko-KR" altLang="en-US" sz="1200" dirty="0" smtClean="0"/>
              <a:t> 같은 개수의 뉴런을 사용해도 성능이 동일하거나 더 향상됨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데이터셋에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따라 다르지만 다른 </a:t>
            </a:r>
            <a:r>
              <a:rPr lang="ko-KR" altLang="en-US" sz="1200" dirty="0" err="1" smtClean="0"/>
              <a:t>은닉층보다</a:t>
            </a:r>
            <a:r>
              <a:rPr lang="ko-KR" altLang="en-US" sz="1200" dirty="0" smtClean="0"/>
              <a:t> 첫 번째 </a:t>
            </a:r>
            <a:r>
              <a:rPr lang="ko-KR" altLang="en-US" sz="1200" dirty="0" err="1" smtClean="0"/>
              <a:t>은닉층을</a:t>
            </a:r>
            <a:r>
              <a:rPr lang="ko-KR" altLang="en-US" sz="1200" dirty="0" smtClean="0"/>
              <a:t> 크게 하는 것이 도움이 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일반적으로 </a:t>
            </a:r>
            <a:r>
              <a:rPr lang="ko-KR" altLang="en-US" sz="1200" dirty="0" err="1" smtClean="0"/>
              <a:t>은닉층의</a:t>
            </a:r>
            <a:r>
              <a:rPr lang="ko-KR" altLang="en-US" sz="1200" dirty="0" smtClean="0"/>
              <a:t> 뉴런 수보다 </a:t>
            </a:r>
            <a:r>
              <a:rPr lang="ko-KR" altLang="en-US" sz="1200" dirty="0" err="1" smtClean="0"/>
              <a:t>은닉층</a:t>
            </a:r>
            <a:r>
              <a:rPr lang="ko-KR" altLang="en-US" sz="1200" dirty="0" smtClean="0"/>
              <a:t> 수를 늘리는 게 더 </a:t>
            </a:r>
            <a:r>
              <a:rPr lang="ko-KR" altLang="en-US" sz="1200" dirty="0" err="1" smtClean="0"/>
              <a:t>이득임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69685" y="4976450"/>
            <a:ext cx="5667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10.3.2 </a:t>
            </a:r>
            <a:r>
              <a:rPr lang="ko-KR" altLang="en-US" sz="1600" b="1" dirty="0" err="1" smtClean="0"/>
              <a:t>은닉층의</a:t>
            </a:r>
            <a:r>
              <a:rPr lang="ko-KR" altLang="en-US" sz="1600" b="1" dirty="0" smtClean="0"/>
              <a:t> 뉴런 개수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6780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9968" y="1187643"/>
            <a:ext cx="10364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</a:rPr>
              <a:t>•</a:t>
            </a:r>
            <a:r>
              <a:rPr lang="en-US" altLang="ko-KR" sz="1200" dirty="0" smtClean="0"/>
              <a:t> </a:t>
            </a:r>
            <a:r>
              <a:rPr lang="ko-KR" altLang="en-US" sz="1200" b="1" dirty="0" smtClean="0"/>
              <a:t>낮은 </a:t>
            </a:r>
            <a:r>
              <a:rPr lang="ko-KR" altLang="en-US" sz="1200" b="1" dirty="0" smtClean="0"/>
              <a:t>수준</a:t>
            </a:r>
            <a:r>
              <a:rPr lang="ko-KR" altLang="en-US" sz="1200" dirty="0" smtClean="0"/>
              <a:t>의 구조 모델링 </a:t>
            </a:r>
            <a:r>
              <a:rPr lang="en-US" altLang="ko-KR" sz="1200" dirty="0" smtClean="0"/>
              <a:t>(ex. </a:t>
            </a:r>
            <a:r>
              <a:rPr lang="ko-KR" altLang="en-US" sz="1200" dirty="0" smtClean="0"/>
              <a:t>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방향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낮은 </a:t>
            </a:r>
            <a:r>
              <a:rPr lang="ko-KR" altLang="en-US" sz="1200" dirty="0" smtClean="0"/>
              <a:t>수준 구조 연결하여 </a:t>
            </a:r>
            <a:r>
              <a:rPr lang="ko-KR" altLang="en-US" sz="1200" b="1" dirty="0" smtClean="0"/>
              <a:t>중간 수준</a:t>
            </a:r>
            <a:r>
              <a:rPr lang="ko-KR" altLang="en-US" sz="1200" dirty="0" smtClean="0"/>
              <a:t>의 구조 모델링 </a:t>
            </a:r>
            <a:r>
              <a:rPr lang="en-US" altLang="ko-KR" sz="1200" dirty="0" smtClean="0"/>
              <a:t>(ex. </a:t>
            </a:r>
            <a:r>
              <a:rPr lang="ko-KR" altLang="en-US" sz="1200" dirty="0" smtClean="0"/>
              <a:t>사각형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최상위와 </a:t>
            </a:r>
            <a:r>
              <a:rPr lang="ko-KR" altLang="en-US" sz="1200" dirty="0" smtClean="0"/>
              <a:t>중위 수준의 구조를 연결해 </a:t>
            </a:r>
            <a:r>
              <a:rPr lang="ko-KR" altLang="en-US" sz="1200" b="1" dirty="0" smtClean="0"/>
              <a:t>높은 수준</a:t>
            </a:r>
            <a:r>
              <a:rPr lang="ko-KR" altLang="en-US" sz="1200" dirty="0" smtClean="0"/>
              <a:t>의 구조 모델링 </a:t>
            </a:r>
            <a:r>
              <a:rPr lang="en-US" altLang="ko-KR" sz="1200" dirty="0" smtClean="0"/>
              <a:t>(ex. </a:t>
            </a:r>
            <a:r>
              <a:rPr lang="ko-KR" altLang="en-US" sz="1200" dirty="0" smtClean="0"/>
              <a:t>얼굴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계층구조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신규 데이터에 대한 일반화 능력 향상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첫 </a:t>
            </a:r>
            <a:r>
              <a:rPr lang="ko-KR" altLang="en-US" sz="1200" dirty="0" smtClean="0"/>
              <a:t>번째 네트워크의 </a:t>
            </a:r>
            <a:r>
              <a:rPr lang="ko-KR" altLang="en-US" sz="1200" dirty="0" err="1" smtClean="0"/>
              <a:t>하위층을</a:t>
            </a:r>
            <a:r>
              <a:rPr lang="ko-KR" altLang="en-US" sz="1200" dirty="0" smtClean="0"/>
              <a:t> 재사용하여 훈련 시작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낮은 </a:t>
            </a:r>
            <a:r>
              <a:rPr lang="ko-KR" altLang="en-US" sz="1200" dirty="0" smtClean="0"/>
              <a:t>수준의 구조를 </a:t>
            </a:r>
            <a:r>
              <a:rPr lang="ko-KR" altLang="en-US" sz="1200" dirty="0" smtClean="0"/>
              <a:t>학습할 필요 없음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높은 </a:t>
            </a:r>
            <a:r>
              <a:rPr lang="ko-KR" altLang="en-US" sz="1200" dirty="0" smtClean="0"/>
              <a:t>수준의 </a:t>
            </a:r>
            <a:r>
              <a:rPr lang="ko-KR" altLang="en-US" sz="1200" dirty="0" smtClean="0"/>
              <a:t>구조만 학습하면 됨</a:t>
            </a:r>
            <a:r>
              <a:rPr lang="en-US" altLang="ko-KR" sz="1200" dirty="0" smtClean="0"/>
              <a:t>) : </a:t>
            </a:r>
            <a:r>
              <a:rPr lang="en-US" altLang="ko-KR" sz="1200" b="1" dirty="0" smtClean="0"/>
              <a:t>Transfer learning</a:t>
            </a:r>
            <a:endParaRPr lang="en-US" altLang="ko-KR" sz="1200" b="1" dirty="0"/>
          </a:p>
        </p:txBody>
      </p:sp>
      <p:pic>
        <p:nvPicPr>
          <p:cNvPr id="4098" name="Picture 2" descr="https://miro.medium.com/max/1400/0*l6T--5OqEhRQgg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02" y="3439228"/>
            <a:ext cx="5422796" cy="2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0080" y="409492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pic>
        <p:nvPicPr>
          <p:cNvPr id="5" name="Picture 6" descr="https://heung-bae-lee.github.io/image/Deep_Neural_Networ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3"/>
          <a:stretch/>
        </p:blipFill>
        <p:spPr bwMode="auto">
          <a:xfrm>
            <a:off x="7875360" y="598374"/>
            <a:ext cx="3486035" cy="17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35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3951" y="1582338"/>
            <a:ext cx="776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200" dirty="0" smtClean="0"/>
              <a:t> Learning Rate </a:t>
            </a:r>
            <a:br>
              <a:rPr lang="en-US" altLang="ko-KR" sz="1200" dirty="0" smtClean="0"/>
            </a:br>
            <a:r>
              <a:rPr lang="en-US" altLang="ko-KR" sz="1200" dirty="0" smtClean="0"/>
              <a:t>  - </a:t>
            </a:r>
            <a:r>
              <a:rPr lang="ko-KR" altLang="en-US" sz="1200" dirty="0" smtClean="0"/>
              <a:t>일반적으로 최적의 </a:t>
            </a:r>
            <a:r>
              <a:rPr lang="ko-KR" altLang="en-US" sz="1200" dirty="0" err="1" smtClean="0"/>
              <a:t>학습률은</a:t>
            </a:r>
            <a:r>
              <a:rPr lang="ko-KR" altLang="en-US" sz="1200" dirty="0" smtClean="0"/>
              <a:t> 최대 </a:t>
            </a:r>
            <a:r>
              <a:rPr lang="ko-KR" altLang="en-US" sz="1200" dirty="0" err="1" smtClean="0"/>
              <a:t>학습률의</a:t>
            </a:r>
            <a:r>
              <a:rPr lang="ko-KR" altLang="en-US" sz="1200" dirty="0" smtClean="0"/>
              <a:t> 절반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 smtClean="0"/>
              <a:t> Optimizer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•</a:t>
            </a:r>
            <a:r>
              <a:rPr lang="en-US" altLang="ko-KR" sz="1200" dirty="0" smtClean="0"/>
              <a:t> Batch Size </a:t>
            </a:r>
            <a:br>
              <a:rPr lang="en-US" altLang="ko-KR" sz="1200" dirty="0" smtClean="0"/>
            </a:br>
            <a:r>
              <a:rPr lang="en-US" altLang="ko-KR" sz="1200" dirty="0" smtClean="0"/>
              <a:t>  - </a:t>
            </a:r>
            <a:r>
              <a:rPr lang="ko-KR" altLang="en-US" sz="1200" dirty="0" smtClean="0"/>
              <a:t>모델 성능과 훈련 시간에 큰 영향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- Small batch : 2~32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Large batch : 64~8,192</a:t>
            </a:r>
            <a:br>
              <a:rPr lang="en-US" altLang="ko-KR" sz="1200" dirty="0" smtClean="0"/>
            </a:br>
            <a:r>
              <a:rPr lang="en-US" altLang="ko-KR" sz="1200" dirty="0" smtClean="0"/>
              <a:t>  - </a:t>
            </a:r>
            <a:r>
              <a:rPr lang="ko-KR" altLang="en-US" sz="1200" dirty="0" smtClean="0"/>
              <a:t>훈련이 불안정하거나 최종 성능이 만족스럽지 못하면 </a:t>
            </a:r>
            <a:r>
              <a:rPr lang="en-US" altLang="ko-KR" sz="1200" dirty="0" smtClean="0"/>
              <a:t>small batch size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• Activation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- </a:t>
            </a:r>
            <a:r>
              <a:rPr lang="ko-KR" altLang="en-US" sz="1200" dirty="0" smtClean="0"/>
              <a:t>일반적으로 </a:t>
            </a:r>
            <a:r>
              <a:rPr lang="en-US" altLang="ko-KR" sz="1200" b="1" dirty="0" err="1" smtClean="0"/>
              <a:t>ReLU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활성화 함수가 모든 </a:t>
            </a:r>
            <a:r>
              <a:rPr lang="ko-KR" altLang="en-US" sz="1200" dirty="0" err="1" smtClean="0"/>
              <a:t>은닉층에</a:t>
            </a:r>
            <a:r>
              <a:rPr lang="ko-KR" altLang="en-US" sz="1200" dirty="0" smtClean="0"/>
              <a:t> 좋은 기본값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err="1" smtClean="0"/>
              <a:t>출력층의</a:t>
            </a:r>
            <a:r>
              <a:rPr lang="ko-KR" altLang="en-US" sz="1200" dirty="0" smtClean="0"/>
              <a:t> 활성화 함수는 수행하는 작업에 따라 달라짐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반복 횟수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- </a:t>
            </a:r>
            <a:r>
              <a:rPr lang="ko-KR" altLang="en-US" sz="1200" dirty="0" smtClean="0"/>
              <a:t>대부분 훈련 반복 횟수는 튜닝할 필요 없으며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조기 종료함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05691" y="907375"/>
            <a:ext cx="5667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10.3.3 </a:t>
            </a:r>
            <a:r>
              <a:rPr lang="ko-KR" altLang="en-US" sz="1600" b="1" dirty="0" smtClean="0"/>
              <a:t>그 외 </a:t>
            </a:r>
            <a:r>
              <a:rPr lang="ko-KR" altLang="en-US" sz="1600" b="1" dirty="0" err="1" smtClean="0"/>
              <a:t>하이퍼파라미터</a:t>
            </a:r>
            <a:endParaRPr lang="en-US" altLang="ko-KR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0080" y="409492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10.3 </a:t>
            </a:r>
            <a:r>
              <a:rPr lang="ko-KR" altLang="en-US" b="1" dirty="0" smtClean="0"/>
              <a:t>신경망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튜닝하기</a:t>
            </a:r>
            <a:endParaRPr lang="ko-KR" altLang="en-US" b="1" dirty="0"/>
          </a:p>
        </p:txBody>
      </p:sp>
      <p:pic>
        <p:nvPicPr>
          <p:cNvPr id="8" name="Picture 2" descr="https://assets.website-files.com/5ac6b7f2924c652fd013a891/5da638e0b7270eca23ac5065_zVNCoIJNqCAJBW2iildcA97kXyDO7ALuPwuQvqw6sbKApr2t3Aeb1p_6Meyzq6f1WWOvS1kLz4nE3J0QCIIQiswpyglk-i8qW3YfbWUfvxGbxDkPJVRVIBcmmzFsNDManPm5m_S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93" y="1833152"/>
            <a:ext cx="3838241" cy="319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3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814</Words>
  <Application>Microsoft Office PowerPoint</Application>
  <PresentationFormat>와이드스크린</PresentationFormat>
  <Paragraphs>112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sjkim</dc:creator>
  <cp:lastModifiedBy>sjkim</cp:lastModifiedBy>
  <cp:revision>44</cp:revision>
  <dcterms:created xsi:type="dcterms:W3CDTF">2022-06-27T06:48:29Z</dcterms:created>
  <dcterms:modified xsi:type="dcterms:W3CDTF">2022-07-06T05:08:41Z</dcterms:modified>
</cp:coreProperties>
</file>