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0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pos="7423" userDrawn="1">
          <p15:clr>
            <a:srgbClr val="A4A3A4"/>
          </p15:clr>
        </p15:guide>
        <p15:guide id="7" pos="7559" userDrawn="1">
          <p15:clr>
            <a:srgbClr val="A4A3A4"/>
          </p15:clr>
        </p15:guide>
        <p15:guide id="8" orient="horz" pos="1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" initials="Y" lastIdx="1" clrIdx="0">
    <p:extLst>
      <p:ext uri="{19B8F6BF-5375-455C-9EA6-DF929625EA0E}">
        <p15:presenceInfo xmlns:p15="http://schemas.microsoft.com/office/powerpoint/2012/main" userId="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FF"/>
    <a:srgbClr val="FF0000"/>
    <a:srgbClr val="162DFF"/>
    <a:srgbClr val="8C98FF"/>
    <a:srgbClr val="6B010E"/>
    <a:srgbClr val="A05C65"/>
    <a:srgbClr val="8D3C46"/>
    <a:srgbClr val="9B545D"/>
    <a:srgbClr val="B17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810" y="96"/>
      </p:cViewPr>
      <p:guideLst>
        <p:guide pos="3250"/>
        <p:guide orient="horz" pos="4201"/>
        <p:guide orient="horz" pos="572"/>
        <p:guide pos="7423"/>
        <p:guide pos="7559"/>
        <p:guide orient="horz" pos="11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FAAA8D3-1822-4D08-97B2-F307EE9D42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3D9717-54CF-4A11-A115-A9A8EC97E5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AFF4D-4A4F-4E9D-95C1-B6DC29FD4DA6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F25337-1922-4621-951C-3A2EF9ED2D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12A626-2E6D-48F7-BDA5-A6D3889103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A09EB-5832-4096-B06C-FEF199EEB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710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E6F58-F4F9-4E4A-B853-18C713ECA3AD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E3B8B-2F77-477A-B9CB-56465A09D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4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제목 스타일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2775C-FFB7-4DBE-9A42-378482D5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4665"/>
            <a:ext cx="10515600" cy="216024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400E4-316D-4F43-A71E-FE1B39660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636913"/>
            <a:ext cx="10515600" cy="345273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54997-8773-4AE2-9A71-F1BAF68C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9882-39FA-4F41-8475-78A5B10ADFE9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835CE-81E4-46BF-8B40-BBE69D78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B6FC45C-A639-4867-919E-D77C9884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62725"/>
            <a:ext cx="2743200" cy="190500"/>
          </a:xfrm>
        </p:spPr>
        <p:txBody>
          <a:bodyPr/>
          <a:lstStyle>
            <a:lvl1pPr>
              <a:defRPr sz="1000"/>
            </a:lvl1pPr>
          </a:lstStyle>
          <a:p>
            <a:fld id="{ACC95DE3-F6E1-4D7A-84BB-1C660D94E9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07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23257-8DCB-4FC9-A49D-77B3F54A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D9583-8B61-47E2-BC0A-C7B75092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1832A-2547-4217-BB8E-2F76DEED1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17046-775A-4261-AB37-FEA7613C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37-80A7-497F-91AC-ED443E725EE2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9D789A-756C-4F20-AD82-EC276C9D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C410E7-5403-4D0E-849D-0126A88E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2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32BDC-CC4D-4E07-A823-38EC3ACA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483C59-AA7C-4E68-88BF-A13283DA9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203324-5300-41FD-BA05-E25BA211B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08EF31-EB2D-41FF-AC46-969BA977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1658-0CBE-4215-9E14-002C0DC7071D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B265F-DA18-42A0-8669-24588C95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E2AB3-4869-4C39-B9A6-DCB92AF6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3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D5D6D-AB3A-47B7-9D4D-07547904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37529B-5BF3-456E-8D05-2610136E8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3AC2A-DDB1-4347-A43F-C082CA94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ADE3-0537-47BB-B238-677BAA15DB0D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2D364-F94E-45A1-B4AA-BE399C84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780A0-1BC7-4F4C-A14A-7B3966FD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3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5FFB8E-822D-43A6-BE3A-36744934E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CBAFF-3B12-4B68-8A15-80C24BCC8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3ABF9-C65C-40D9-9268-3B6D1C3E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850B-0B46-4705-A4FA-A2A18225AD4F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309C7-8585-4AF7-8495-CA65CB7E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30B01-15D3-4A00-AF39-0FD22EEB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4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06F44-DC3C-42BC-8180-78C77993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F98-FA10-4683-B1D4-4EDFA7175B7E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A500F-9B24-4BCB-978F-B000F5EA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237B132-D964-40CC-BF95-80C61D4F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62725"/>
            <a:ext cx="2743200" cy="190500"/>
          </a:xfrm>
        </p:spPr>
        <p:txBody>
          <a:bodyPr/>
          <a:lstStyle>
            <a:lvl1pPr>
              <a:defRPr sz="1000"/>
            </a:lvl1pPr>
          </a:lstStyle>
          <a:p>
            <a:fld id="{ACC95DE3-F6E1-4D7A-84BB-1C660D94E9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390F9F1-090B-4A36-9314-680E2B9E3B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5157391"/>
            <a:ext cx="9144000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2AEFC93-EE6F-4563-AFEC-5636685ABA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35297" y="1333674"/>
            <a:ext cx="9648825" cy="36354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3257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FDB3-DFC8-46DB-8E4D-B874101B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26590"/>
            <a:ext cx="12014200" cy="71636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73C78-D5DF-4F4B-A28D-DF6049BD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742950"/>
            <a:ext cx="12014200" cy="5372100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defRPr sz="1800"/>
            </a:lvl3pPr>
            <a:lvl4pPr>
              <a:lnSpc>
                <a:spcPct val="105000"/>
              </a:lnSpc>
              <a:defRPr sz="1600"/>
            </a:lvl4pPr>
            <a:lvl5pPr>
              <a:lnSpc>
                <a:spcPct val="105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17811-9808-43D5-8BC8-28EFC2DA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062E-B0DA-4AC4-A319-2F8DF532E78C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4553C-A2B1-4EAD-8527-4BD55FF2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82B2B-93FD-4460-8C72-26830495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62725"/>
            <a:ext cx="2743200" cy="1905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ACC95DE3-F6E1-4D7A-84BB-1C660D94E9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852721-7F38-4A79-A13A-45601F62D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34500" y="5844984"/>
            <a:ext cx="2743201" cy="680360"/>
          </a:xfrm>
        </p:spPr>
        <p:txBody>
          <a:bodyPr anchor="b">
            <a:noAutofit/>
          </a:bodyPr>
          <a:lstStyle>
            <a:lvl1pPr marL="0" indent="0">
              <a:lnSpc>
                <a:spcPct val="103000"/>
              </a:lnSpc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4055D-484D-4003-8C2E-12C66121BF45}"/>
              </a:ext>
            </a:extLst>
          </p:cNvPr>
          <p:cNvSpPr/>
          <p:nvPr userDrawn="1"/>
        </p:nvSpPr>
        <p:spPr>
          <a:xfrm>
            <a:off x="63500" y="666750"/>
            <a:ext cx="120142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3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FDB3-DFC8-46DB-8E4D-B874101B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26590"/>
            <a:ext cx="12014200" cy="71636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17811-9808-43D5-8BC8-28EFC2DA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062E-B0DA-4AC4-A319-2F8DF532E78C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4553C-A2B1-4EAD-8527-4BD55FF2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82B2B-93FD-4460-8C72-26830495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62725"/>
            <a:ext cx="2743200" cy="1905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ACC95DE3-F6E1-4D7A-84BB-1C660D94E9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4055D-484D-4003-8C2E-12C66121BF45}"/>
              </a:ext>
            </a:extLst>
          </p:cNvPr>
          <p:cNvSpPr/>
          <p:nvPr userDrawn="1"/>
        </p:nvSpPr>
        <p:spPr>
          <a:xfrm>
            <a:off x="63500" y="666750"/>
            <a:ext cx="120142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A6847A65-42B8-47B7-8A93-8537C39D6C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34500" y="5844984"/>
            <a:ext cx="2743201" cy="680360"/>
          </a:xfrm>
        </p:spPr>
        <p:txBody>
          <a:bodyPr anchor="b">
            <a:noAutofit/>
          </a:bodyPr>
          <a:lstStyle>
            <a:lvl1pPr marL="0" indent="0">
              <a:lnSpc>
                <a:spcPct val="103000"/>
              </a:lnSpc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altLang="ko-KR" dirty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94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FDB3-DFC8-46DB-8E4D-B874101B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26590"/>
            <a:ext cx="12014200" cy="71636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17811-9808-43D5-8BC8-28EFC2DA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062E-B0DA-4AC4-A319-2F8DF532E78C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4553C-A2B1-4EAD-8527-4BD55FF2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82B2B-93FD-4460-8C72-26830495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62725"/>
            <a:ext cx="2743200" cy="1905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ACC95DE3-F6E1-4D7A-84BB-1C660D94E9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852721-7F38-4A79-A13A-45601F62D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20251" y="5895975"/>
            <a:ext cx="2457450" cy="600075"/>
          </a:xfrm>
        </p:spPr>
        <p:txBody>
          <a:bodyPr anchor="b"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en-US" altLang="ko-KR" dirty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89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A3956-C5F4-462C-A6AD-FE250229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6DAF3-56CD-46B6-B167-2E65F9D25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13689-039C-4779-9591-968DF7AD4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647B-65A2-4A31-AC42-6A558A5A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C0E9-7E65-462D-AC27-4B2709AB352B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8A10C-EB9D-4D74-BA46-EE110452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2A813-FF3A-4AA3-9999-56BABB61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5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8F93E-16EC-4633-95D4-9B1F4372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2D0DD-CDD5-4AE7-A471-8D46EA5FB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FCF1B3-BEF4-4C48-90F3-DE448D46D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EAD658-32EA-45A3-926C-E9F5DFCB5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CF528B-8768-47F6-85A3-CABDFE19C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1D1825-C710-4F84-B982-6A6B3548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063-1B6C-49CB-ADD5-36F94EF2F50A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EB437-AABE-429A-859D-EAF6D740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ECCAA0-DC44-4A2D-A60B-21D03AEC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4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BC673-1DA8-4E8B-BF1C-20263005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CB0CD9-C803-40C4-9B7C-7A154AE8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6CA4-87A9-4376-A1AC-94AEAC5E72DC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FECAAA-7B2B-45E5-ACD1-6B210715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40B758-D5C5-4CE0-8C1A-D0E1D785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75C48D-5A7A-4224-A04A-7F4B86C6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A680-EEDC-4FCC-BAA9-D0F9280E8A7F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5B468-06D2-438E-8531-937E80F0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61E740-4CDB-421F-9803-BBF35816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92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3984F-41AA-4283-A243-70194BEF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DABA22-835C-4174-815C-F640605E2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77E90-7F0D-4937-9E8E-B29731CED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3BFD-F707-46AD-884E-16ABC1778B98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119EE-018F-446C-894A-899C32BDA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E2FC7-2195-422D-AE46-2B328952F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6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60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10683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arxiv.org/abs/2005.1416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proceedings.mlr.press/v9/glorot10a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proceedings.mlr.press/v9/glorot10a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tensorflow.org/api_docs/python/tf/keras/initializer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5.00853" TargetMode="External"/><Relationship Id="rId2" Type="http://schemas.openxmlformats.org/officeDocument/2006/relationships/hyperlink" Target="https://icml.cc/Conferences/2010/papers/432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11.07289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hyperlink" Target="https://arxiv.org/abs/1706.025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EB425F9-9FC8-4841-AC57-7FC7D65F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Ch.11 </a:t>
            </a:r>
            <a:r>
              <a:rPr lang="ko-KR" altLang="en-US" b="1" dirty="0"/>
              <a:t>심층 신경망 훈련하기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6E9A0DC-57A7-47C6-B497-3552B736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1464" y="2996952"/>
            <a:ext cx="10075986" cy="3092698"/>
          </a:xfrm>
        </p:spPr>
        <p:txBody>
          <a:bodyPr/>
          <a:lstStyle/>
          <a:p>
            <a:r>
              <a:rPr lang="en-US" altLang="ko-KR" b="1" dirty="0"/>
              <a:t>11.1 </a:t>
            </a:r>
            <a:r>
              <a:rPr lang="ko-KR" altLang="en-US" b="1" dirty="0" err="1"/>
              <a:t>그래디언트</a:t>
            </a:r>
            <a:r>
              <a:rPr lang="ko-KR" altLang="en-US" b="1" dirty="0"/>
              <a:t> 소실과 폭주 문제</a:t>
            </a:r>
            <a:endParaRPr lang="en-US" altLang="ko-KR" b="1" baseline="-25000" dirty="0"/>
          </a:p>
          <a:p>
            <a:r>
              <a:rPr lang="en-US" altLang="ko-KR" sz="2400" dirty="0"/>
              <a:t>   11.1.1 </a:t>
            </a:r>
            <a:r>
              <a:rPr lang="ko-KR" altLang="en-US" sz="2400" dirty="0" err="1"/>
              <a:t>글로럿과</a:t>
            </a:r>
            <a:r>
              <a:rPr lang="ko-KR" altLang="en-US" sz="2400" dirty="0"/>
              <a:t> </a:t>
            </a:r>
            <a:r>
              <a:rPr lang="en-US" altLang="ko-KR" sz="2400" dirty="0"/>
              <a:t>He </a:t>
            </a:r>
            <a:r>
              <a:rPr lang="ko-KR" altLang="en-US" sz="2400" dirty="0"/>
              <a:t>초기화</a:t>
            </a:r>
            <a:endParaRPr lang="en-US" altLang="ko-KR" sz="2400" dirty="0"/>
          </a:p>
          <a:p>
            <a:r>
              <a:rPr lang="en-US" altLang="ko-KR" sz="2400" dirty="0"/>
              <a:t>   11.1.2 </a:t>
            </a:r>
            <a:r>
              <a:rPr lang="ko-KR" altLang="en-US" sz="2400" dirty="0"/>
              <a:t>수렴하지 않는 활성화 함수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B65C08-C419-4698-90A9-D0219E27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D424A-9C5D-4EA7-8F41-1B522BBD5CAF}"/>
              </a:ext>
            </a:extLst>
          </p:cNvPr>
          <p:cNvSpPr txBox="1"/>
          <p:nvPr/>
        </p:nvSpPr>
        <p:spPr>
          <a:xfrm>
            <a:off x="844550" y="1365965"/>
            <a:ext cx="742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Hands-On Machine Learning with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-Learn,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Keras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Tensorflow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F0EB1E-4C57-4552-B597-7E68B282348D}"/>
              </a:ext>
            </a:extLst>
          </p:cNvPr>
          <p:cNvSpPr/>
          <p:nvPr/>
        </p:nvSpPr>
        <p:spPr>
          <a:xfrm>
            <a:off x="7083910" y="5106186"/>
            <a:ext cx="3845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/>
              <a:t>화학데이터기반연구센터 </a:t>
            </a:r>
            <a:r>
              <a:rPr lang="ko-KR" altLang="en-US" sz="2000" b="1" dirty="0" err="1"/>
              <a:t>양진훈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1680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2C376F5-9A94-46D9-B0F7-92C358E2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심층신경망 훈련의 어려움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469A97-6CF0-45F6-B1B4-9BA2E5603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742950"/>
            <a:ext cx="12014200" cy="938462"/>
          </a:xfrm>
        </p:spPr>
        <p:txBody>
          <a:bodyPr/>
          <a:lstStyle/>
          <a:p>
            <a:r>
              <a:rPr lang="ko-KR" altLang="en-US" dirty="0"/>
              <a:t>거대한 모델 사이즈</a:t>
            </a:r>
            <a:endParaRPr lang="en-US" altLang="ko-KR" dirty="0"/>
          </a:p>
          <a:p>
            <a:pPr lvl="1"/>
            <a:r>
              <a:rPr lang="en-US" altLang="ko-KR" dirty="0"/>
              <a:t>e.g.) NLP models 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2194CD-7BFB-47B7-8E9F-ABD570DE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26285F3-AEF4-44D8-953C-7ED4A62B08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85844" y="5517233"/>
            <a:ext cx="2891857" cy="9788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J. Devlin </a:t>
            </a:r>
            <a:r>
              <a:rPr lang="en-US" altLang="ko-KR" i="1" dirty="0"/>
              <a:t>et al</a:t>
            </a:r>
            <a:r>
              <a:rPr lang="en-US" altLang="ko-KR" dirty="0"/>
              <a:t>., </a:t>
            </a:r>
            <a:r>
              <a:rPr lang="en-US" altLang="ko-KR" dirty="0" err="1"/>
              <a:t>arXiv</a:t>
            </a:r>
            <a:r>
              <a:rPr lang="en-US" altLang="ko-KR" dirty="0"/>
              <a:t> 1810.04805 (2018) </a:t>
            </a:r>
            <a:r>
              <a:rPr lang="en-US" altLang="ko-KR" dirty="0">
                <a:hlinkClick r:id="rId2"/>
              </a:rPr>
              <a:t>Link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C. </a:t>
            </a:r>
            <a:r>
              <a:rPr lang="en-US" altLang="ko-KR" dirty="0" err="1"/>
              <a:t>Raffel</a:t>
            </a:r>
            <a:r>
              <a:rPr lang="en-US" altLang="ko-KR" dirty="0"/>
              <a:t> </a:t>
            </a:r>
            <a:r>
              <a:rPr lang="en-US" altLang="ko-KR" i="1" dirty="0"/>
              <a:t>et al</a:t>
            </a:r>
            <a:r>
              <a:rPr lang="en-US" altLang="ko-KR" dirty="0"/>
              <a:t>., </a:t>
            </a:r>
            <a:r>
              <a:rPr lang="en-US" altLang="ko-KR" dirty="0" err="1"/>
              <a:t>arXiv</a:t>
            </a:r>
            <a:r>
              <a:rPr lang="en-US" altLang="ko-KR" dirty="0"/>
              <a:t> 1910.1068. (2019) </a:t>
            </a:r>
            <a:r>
              <a:rPr lang="en-US" altLang="ko-KR" dirty="0">
                <a:hlinkClick r:id="rId3"/>
              </a:rPr>
              <a:t>Link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T. B. Brown </a:t>
            </a:r>
            <a:r>
              <a:rPr lang="en-US" altLang="ko-KR" i="1" dirty="0"/>
              <a:t>et al</a:t>
            </a:r>
            <a:r>
              <a:rPr lang="en-US" altLang="ko-KR" dirty="0"/>
              <a:t>., </a:t>
            </a:r>
            <a:r>
              <a:rPr lang="en-US" altLang="ko-KR" dirty="0" err="1"/>
              <a:t>arXiv</a:t>
            </a:r>
            <a:r>
              <a:rPr lang="en-US" altLang="ko-KR" dirty="0"/>
              <a:t> 2005.14165 (2020) </a:t>
            </a:r>
            <a:r>
              <a:rPr lang="en-US" altLang="ko-KR" dirty="0">
                <a:hlinkClick r:id="rId4"/>
              </a:rPr>
              <a:t>Link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DF4532-2E06-4914-B49B-B938649E1A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271"/>
          <a:stretch/>
        </p:blipFill>
        <p:spPr>
          <a:xfrm>
            <a:off x="839416" y="1971256"/>
            <a:ext cx="7764254" cy="12370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AF881A-3D09-4C84-9295-CCB42E23BC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6924"/>
          <a:stretch/>
        </p:blipFill>
        <p:spPr>
          <a:xfrm>
            <a:off x="839415" y="3797926"/>
            <a:ext cx="7494264" cy="12370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813D40-62ED-483A-AEEF-B4DA873885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416" y="5600688"/>
            <a:ext cx="3984396" cy="1194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2395E4-3A17-4B85-92AC-455CA06F287D}"/>
              </a:ext>
            </a:extLst>
          </p:cNvPr>
          <p:cNvSpPr txBox="1"/>
          <p:nvPr/>
        </p:nvSpPr>
        <p:spPr>
          <a:xfrm>
            <a:off x="623392" y="1571146"/>
            <a:ext cx="5052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BERT</a:t>
            </a:r>
            <a:r>
              <a:rPr lang="en-US" altLang="ko-KR" sz="2000" dirty="0"/>
              <a:t>: Jacob Devlin </a:t>
            </a:r>
            <a:r>
              <a:rPr lang="en-US" altLang="ko-KR" sz="2000" i="1" dirty="0"/>
              <a:t>et al. </a:t>
            </a:r>
            <a:r>
              <a:rPr lang="en-US" altLang="ko-KR" sz="2000" dirty="0"/>
              <a:t>(cited by 42,723)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86128-54A0-4C6A-ABDD-444660509E42}"/>
              </a:ext>
            </a:extLst>
          </p:cNvPr>
          <p:cNvSpPr txBox="1"/>
          <p:nvPr/>
        </p:nvSpPr>
        <p:spPr>
          <a:xfrm>
            <a:off x="623392" y="3387457"/>
            <a:ext cx="4408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T5</a:t>
            </a:r>
            <a:r>
              <a:rPr lang="en-US" altLang="ko-KR" sz="2000" dirty="0"/>
              <a:t>: Colin </a:t>
            </a:r>
            <a:r>
              <a:rPr lang="en-US" altLang="ko-KR" sz="2000" dirty="0" err="1"/>
              <a:t>Raffel</a:t>
            </a:r>
            <a:r>
              <a:rPr lang="en-US" altLang="ko-KR" sz="2000" dirty="0"/>
              <a:t> </a:t>
            </a:r>
            <a:r>
              <a:rPr lang="en-US" altLang="ko-KR" sz="2000" i="1" dirty="0"/>
              <a:t>et al. </a:t>
            </a:r>
            <a:r>
              <a:rPr lang="en-US" altLang="ko-KR" sz="2000" dirty="0"/>
              <a:t>(cited by 3,799)</a:t>
            </a:r>
            <a:endParaRPr lang="ko-KR" altLang="en-US" sz="20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919522-8587-4AF0-9DF6-DB980A10D008}"/>
              </a:ext>
            </a:extLst>
          </p:cNvPr>
          <p:cNvSpPr txBox="1"/>
          <p:nvPr/>
        </p:nvSpPr>
        <p:spPr>
          <a:xfrm>
            <a:off x="623392" y="5191210"/>
            <a:ext cx="5118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GPT-3</a:t>
            </a:r>
            <a:r>
              <a:rPr lang="en-US" altLang="ko-KR" sz="2000" dirty="0"/>
              <a:t>: Tom B. Brown </a:t>
            </a:r>
            <a:r>
              <a:rPr lang="en-US" altLang="ko-KR" sz="2000" i="1" dirty="0"/>
              <a:t>et al. </a:t>
            </a:r>
            <a:r>
              <a:rPr lang="en-US" altLang="ko-KR" sz="2000" dirty="0"/>
              <a:t>(cited by 4,394)</a:t>
            </a:r>
            <a:endParaRPr lang="ko-KR" alt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00628-4D9F-4143-B6A4-9AF704851C85}"/>
              </a:ext>
            </a:extLst>
          </p:cNvPr>
          <p:cNvSpPr txBox="1"/>
          <p:nvPr/>
        </p:nvSpPr>
        <p:spPr>
          <a:xfrm>
            <a:off x="9696400" y="2187414"/>
            <a:ext cx="955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110M</a:t>
            </a:r>
          </a:p>
          <a:p>
            <a:pPr algn="ctr"/>
            <a:r>
              <a:rPr lang="en-US" altLang="ko-KR" sz="2400" b="1" dirty="0"/>
              <a:t>340M</a:t>
            </a:r>
            <a:endParaRPr lang="ko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1F923-3935-4E4F-809B-793849DDFB8F}"/>
              </a:ext>
            </a:extLst>
          </p:cNvPr>
          <p:cNvSpPr txBox="1"/>
          <p:nvPr/>
        </p:nvSpPr>
        <p:spPr>
          <a:xfrm>
            <a:off x="9727834" y="3695506"/>
            <a:ext cx="95571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220M</a:t>
            </a:r>
          </a:p>
          <a:p>
            <a:pPr algn="ctr"/>
            <a:r>
              <a:rPr lang="en-US" altLang="ko-KR" sz="2400" b="1" dirty="0"/>
              <a:t>770M</a:t>
            </a:r>
          </a:p>
          <a:p>
            <a:pPr algn="ctr"/>
            <a:r>
              <a:rPr lang="en-US" altLang="ko-KR" sz="3200" b="1" dirty="0"/>
              <a:t>11B</a:t>
            </a:r>
            <a:endParaRPr lang="ko-KR" altLang="en-US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9454E5-25B3-4358-8286-03E6E169D156}"/>
              </a:ext>
            </a:extLst>
          </p:cNvPr>
          <p:cNvSpPr txBox="1"/>
          <p:nvPr/>
        </p:nvSpPr>
        <p:spPr>
          <a:xfrm>
            <a:off x="6096000" y="5899647"/>
            <a:ext cx="15343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175B</a:t>
            </a:r>
            <a:endParaRPr lang="ko-KR" altLang="en-US" sz="4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84B055-84FC-479B-9963-FE730F5B2E48}"/>
              </a:ext>
            </a:extLst>
          </p:cNvPr>
          <p:cNvSpPr txBox="1"/>
          <p:nvPr/>
        </p:nvSpPr>
        <p:spPr>
          <a:xfrm>
            <a:off x="9185844" y="1841145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# of parameters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C572A6-CF8C-46EA-B1FE-8798C6F93705}"/>
              </a:ext>
            </a:extLst>
          </p:cNvPr>
          <p:cNvSpPr txBox="1"/>
          <p:nvPr/>
        </p:nvSpPr>
        <p:spPr>
          <a:xfrm>
            <a:off x="5837916" y="5653018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# of parameters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788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B0149-2D7E-4FDA-858F-8F281DC2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발생하는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2D770-0058-4FD9-B343-A21EA63F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b="1" dirty="0" err="1"/>
              <a:t>그래디언트</a:t>
            </a:r>
            <a:r>
              <a:rPr lang="ko-KR" altLang="en-US" b="1" dirty="0"/>
              <a:t> 소실 </a:t>
            </a:r>
            <a:r>
              <a:rPr lang="en-US" altLang="ko-KR" b="1" dirty="0"/>
              <a:t>/ </a:t>
            </a:r>
            <a:r>
              <a:rPr lang="ko-KR" altLang="en-US" b="1" dirty="0"/>
              <a:t>폭주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ko-KR" altLang="en-US" b="1" dirty="0"/>
              <a:t>심층 신경망을 진행할수록 </a:t>
            </a:r>
            <a:r>
              <a:rPr lang="ko-KR" altLang="en-US" b="1" dirty="0" err="1"/>
              <a:t>그래디언트가</a:t>
            </a:r>
            <a:r>
              <a:rPr lang="ko-KR" altLang="en-US" b="1" dirty="0"/>
              <a:t> </a:t>
            </a:r>
            <a:r>
              <a:rPr lang="en-US" altLang="ko-KR" b="1" dirty="0"/>
              <a:t>0</a:t>
            </a:r>
            <a:r>
              <a:rPr lang="ko-KR" altLang="en-US" b="1" dirty="0"/>
              <a:t>으로 수렴하거나</a:t>
            </a:r>
            <a:r>
              <a:rPr lang="en-US" altLang="ko-KR" b="1" dirty="0"/>
              <a:t>, </a:t>
            </a:r>
            <a:r>
              <a:rPr lang="ko-KR" altLang="en-US" b="1" dirty="0"/>
              <a:t>무한대로 발산하는 경우</a:t>
            </a:r>
            <a:r>
              <a:rPr lang="en-US" altLang="ko-KR" b="1" dirty="0"/>
              <a:t>.</a:t>
            </a:r>
          </a:p>
          <a:p>
            <a:pPr lvl="1">
              <a:buFontTx/>
              <a:buChar char="-"/>
            </a:pPr>
            <a:r>
              <a:rPr lang="ko-KR" altLang="en-US" b="1" dirty="0"/>
              <a:t>하위 층 훈련이 어려워 짐</a:t>
            </a:r>
            <a:r>
              <a:rPr lang="en-US" altLang="ko-KR" b="1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대규모 신경망 훈련을 위한 데이터 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데이터가 충분하지 않을 경우</a:t>
            </a:r>
            <a:r>
              <a:rPr lang="en-US" altLang="ko-KR" dirty="0"/>
              <a:t>, </a:t>
            </a:r>
            <a:r>
              <a:rPr lang="ko-KR" altLang="en-US" dirty="0"/>
              <a:t>새로운 데이터 작성 </a:t>
            </a:r>
            <a:r>
              <a:rPr lang="en-US" altLang="ko-KR" dirty="0"/>
              <a:t>(</a:t>
            </a:r>
            <a:r>
              <a:rPr lang="ko-KR" altLang="en-US" dirty="0"/>
              <a:t>데이터 수집 및 레이블</a:t>
            </a:r>
            <a:r>
              <a:rPr lang="en-US" altLang="ko-KR" dirty="0"/>
              <a:t> </a:t>
            </a:r>
            <a:r>
              <a:rPr lang="ko-KR" altLang="en-US" dirty="0"/>
              <a:t>부여 등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br>
              <a:rPr lang="en-US" altLang="ko-KR" dirty="0"/>
            </a:br>
            <a:r>
              <a:rPr lang="ko-KR" altLang="en-US" dirty="0"/>
              <a:t>많은 비용 발생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느린 훈련 속도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많은 파라미터로 인한 높은 연산능력 요구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과대적합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훈련 데이터가 충분하지 않거나</a:t>
            </a:r>
            <a:r>
              <a:rPr lang="en-US" altLang="ko-KR" dirty="0"/>
              <a:t>, </a:t>
            </a:r>
            <a:r>
              <a:rPr lang="ko-KR" altLang="en-US" dirty="0"/>
              <a:t>잡음이 많은 경우 모델이 과대적합 될 위험이 있음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215F63-C602-4BE4-9A14-E868015A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A4D0EF-A0FD-4954-8718-0E205345F5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2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1795F-8F5E-4FD7-B073-10A79870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r>
              <a:rPr lang="ko-KR" altLang="en-US" dirty="0"/>
              <a:t> 소실과 폭주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688DA3-8833-4059-90FC-ABE8DAA3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AB7E0F4-21A7-4A99-AD35-5F484BD97515}"/>
              </a:ext>
            </a:extLst>
          </p:cNvPr>
          <p:cNvSpPr txBox="1"/>
          <p:nvPr/>
        </p:nvSpPr>
        <p:spPr>
          <a:xfrm>
            <a:off x="332016" y="289906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Feature</a:t>
            </a:r>
            <a:endParaRPr lang="ko-KR" altLang="en-US" sz="2400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B2B8826-EB80-48EE-BD48-65EB1DD34057}"/>
              </a:ext>
            </a:extLst>
          </p:cNvPr>
          <p:cNvSpPr txBox="1"/>
          <p:nvPr/>
        </p:nvSpPr>
        <p:spPr>
          <a:xfrm>
            <a:off x="9334500" y="2909107"/>
            <a:ext cx="168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Prediction</a:t>
            </a:r>
            <a:endParaRPr lang="ko-KR" altLang="en-US" sz="2400" b="1" dirty="0"/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E3E80842-8554-4D74-B9C9-6101FB3A8A06}"/>
              </a:ext>
            </a:extLst>
          </p:cNvPr>
          <p:cNvCxnSpPr>
            <a:cxnSpLocks/>
          </p:cNvCxnSpPr>
          <p:nvPr/>
        </p:nvCxnSpPr>
        <p:spPr>
          <a:xfrm>
            <a:off x="1631504" y="3133060"/>
            <a:ext cx="720080" cy="108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2335D8FC-5DD1-411A-A8F2-AD0C4970E9D9}"/>
              </a:ext>
            </a:extLst>
          </p:cNvPr>
          <p:cNvCxnSpPr>
            <a:cxnSpLocks/>
          </p:cNvCxnSpPr>
          <p:nvPr/>
        </p:nvCxnSpPr>
        <p:spPr>
          <a:xfrm>
            <a:off x="8491583" y="3133060"/>
            <a:ext cx="72613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C2126CA8-BCD1-4B45-9D52-E99BBFDDD022}"/>
              </a:ext>
            </a:extLst>
          </p:cNvPr>
          <p:cNvSpPr txBox="1"/>
          <p:nvPr/>
        </p:nvSpPr>
        <p:spPr>
          <a:xfrm>
            <a:off x="3830979" y="76607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Forward propagation</a:t>
            </a:r>
            <a:endParaRPr lang="ko-KR" altLang="en-US" sz="2000" b="1" dirty="0"/>
          </a:p>
        </p:txBody>
      </p:sp>
      <p:sp>
        <p:nvSpPr>
          <p:cNvPr id="202" name="자유형: 도형 201">
            <a:extLst>
              <a:ext uri="{FF2B5EF4-FFF2-40B4-BE49-F238E27FC236}">
                <a16:creationId xmlns:a16="http://schemas.microsoft.com/office/drawing/2014/main" id="{304351FE-51BA-44A5-8EC3-3E32F3827BEF}"/>
              </a:ext>
            </a:extLst>
          </p:cNvPr>
          <p:cNvSpPr/>
          <p:nvPr/>
        </p:nvSpPr>
        <p:spPr>
          <a:xfrm>
            <a:off x="2463334" y="1000125"/>
            <a:ext cx="5438775" cy="190500"/>
          </a:xfrm>
          <a:custGeom>
            <a:avLst/>
            <a:gdLst>
              <a:gd name="connsiteX0" fmla="*/ 0 w 5438775"/>
              <a:gd name="connsiteY0" fmla="*/ 190500 h 190500"/>
              <a:gd name="connsiteX1" fmla="*/ 5438775 w 5438775"/>
              <a:gd name="connsiteY1" fmla="*/ 190500 h 190500"/>
              <a:gd name="connsiteX2" fmla="*/ 5248275 w 5438775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8775" h="190500">
                <a:moveTo>
                  <a:pt x="0" y="190500"/>
                </a:moveTo>
                <a:lnTo>
                  <a:pt x="5438775" y="190500"/>
                </a:lnTo>
                <a:lnTo>
                  <a:pt x="5248275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8504F0F-8849-4E04-A358-A5B7225A7E49}"/>
              </a:ext>
            </a:extLst>
          </p:cNvPr>
          <p:cNvSpPr txBox="1"/>
          <p:nvPr/>
        </p:nvSpPr>
        <p:spPr>
          <a:xfrm>
            <a:off x="10187949" y="3625099"/>
            <a:ext cx="1102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Target</a:t>
            </a:r>
            <a:endParaRPr lang="ko-KR" altLang="en-US" sz="2400" b="1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AF6ED5F-EFB4-43CA-AFE4-E70417132776}"/>
              </a:ext>
            </a:extLst>
          </p:cNvPr>
          <p:cNvSpPr/>
          <p:nvPr/>
        </p:nvSpPr>
        <p:spPr>
          <a:xfrm>
            <a:off x="48686" y="2767440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  <a:ea typeface="Cambria Math" panose="02040503050406030204" pitchFamily="18" charset="0"/>
              </a:rPr>
              <a:t>①</a:t>
            </a:r>
            <a:endParaRPr lang="ko-KR" altLang="en-US" dirty="0">
              <a:latin typeface="+mj-lt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B4914936-F03D-4CE1-AECC-9F93B69FCAAF}"/>
              </a:ext>
            </a:extLst>
          </p:cNvPr>
          <p:cNvSpPr/>
          <p:nvPr/>
        </p:nvSpPr>
        <p:spPr>
          <a:xfrm>
            <a:off x="3545782" y="716302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  <a:ea typeface="Cambria Math" panose="02040503050406030204" pitchFamily="18" charset="0"/>
              </a:rPr>
              <a:t>②</a:t>
            </a:r>
            <a:endParaRPr lang="ko-KR" altLang="en-US" dirty="0">
              <a:latin typeface="+mj-lt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43EB15ED-BC05-439A-B5AE-13C99039DA62}"/>
              </a:ext>
            </a:extLst>
          </p:cNvPr>
          <p:cNvSpPr/>
          <p:nvPr/>
        </p:nvSpPr>
        <p:spPr>
          <a:xfrm>
            <a:off x="9065069" y="2724441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  <a:ea typeface="Cambria Math" panose="02040503050406030204" pitchFamily="18" charset="0"/>
              </a:rPr>
              <a:t>③</a:t>
            </a:r>
            <a:endParaRPr lang="ko-KR" altLang="en-US" dirty="0">
              <a:latin typeface="+mj-lt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42A044E-6036-4B04-9D5A-ECE54078C3DD}"/>
              </a:ext>
            </a:extLst>
          </p:cNvPr>
          <p:cNvSpPr/>
          <p:nvPr/>
        </p:nvSpPr>
        <p:spPr>
          <a:xfrm>
            <a:off x="9423945" y="4246365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  <a:ea typeface="Cambria Math" panose="02040503050406030204" pitchFamily="18" charset="0"/>
              </a:rPr>
              <a:t>④</a:t>
            </a:r>
            <a:endParaRPr lang="ko-KR" altLang="en-US" dirty="0">
              <a:latin typeface="+mj-lt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6B66BD0-AB71-4A24-A8B6-46294674176D}"/>
              </a:ext>
            </a:extLst>
          </p:cNvPr>
          <p:cNvSpPr txBox="1"/>
          <p:nvPr/>
        </p:nvSpPr>
        <p:spPr>
          <a:xfrm>
            <a:off x="9711778" y="4388066"/>
            <a:ext cx="902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Loss</a:t>
            </a:r>
            <a:endParaRPr lang="ko-KR" altLang="en-US" sz="2400" b="1" dirty="0"/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9B17712A-6BC1-42CA-845D-E32A0AC18B71}"/>
              </a:ext>
            </a:extLst>
          </p:cNvPr>
          <p:cNvCxnSpPr>
            <a:cxnSpLocks/>
          </p:cNvCxnSpPr>
          <p:nvPr/>
        </p:nvCxnSpPr>
        <p:spPr>
          <a:xfrm>
            <a:off x="10163184" y="3329168"/>
            <a:ext cx="0" cy="10843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E3C9FC46-287D-4348-9B07-433E66FC1B5D}"/>
              </a:ext>
            </a:extLst>
          </p:cNvPr>
          <p:cNvGrpSpPr/>
          <p:nvPr/>
        </p:nvGrpSpPr>
        <p:grpSpPr>
          <a:xfrm>
            <a:off x="2468370" y="1365709"/>
            <a:ext cx="5859794" cy="3719475"/>
            <a:chOff x="2468370" y="1365709"/>
            <a:chExt cx="5859794" cy="3719475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CDBED0C-D977-4D38-9E65-942FDACFE717}"/>
                </a:ext>
              </a:extLst>
            </p:cNvPr>
            <p:cNvSpPr/>
            <p:nvPr/>
          </p:nvSpPr>
          <p:spPr>
            <a:xfrm>
              <a:off x="2494104" y="1429270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F9916D0-B18F-4BE0-A315-CC86F7CF5E25}"/>
                </a:ext>
              </a:extLst>
            </p:cNvPr>
            <p:cNvSpPr/>
            <p:nvPr/>
          </p:nvSpPr>
          <p:spPr>
            <a:xfrm>
              <a:off x="2494104" y="2166071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31364A2-36BA-4C1F-AEF5-A2074A05C42D}"/>
                </a:ext>
              </a:extLst>
            </p:cNvPr>
            <p:cNvSpPr/>
            <p:nvPr/>
          </p:nvSpPr>
          <p:spPr>
            <a:xfrm>
              <a:off x="2494104" y="2902872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5ED9FE-85F1-424C-9F75-D42D3F21D6FC}"/>
                </a:ext>
              </a:extLst>
            </p:cNvPr>
            <p:cNvSpPr/>
            <p:nvPr/>
          </p:nvSpPr>
          <p:spPr>
            <a:xfrm>
              <a:off x="2494104" y="4376474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262B77E-3E11-4067-9446-139795E8D429}"/>
                </a:ext>
              </a:extLst>
            </p:cNvPr>
            <p:cNvSpPr/>
            <p:nvPr/>
          </p:nvSpPr>
          <p:spPr>
            <a:xfrm>
              <a:off x="3394256" y="1429270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6FD57ED-D5C1-42D9-91A2-9BC1AFDB7C8F}"/>
                </a:ext>
              </a:extLst>
            </p:cNvPr>
            <p:cNvSpPr/>
            <p:nvPr/>
          </p:nvSpPr>
          <p:spPr>
            <a:xfrm>
              <a:off x="3394256" y="2166071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0F1FBEB-5CB1-4FEA-9CCE-64227872EEB5}"/>
                </a:ext>
              </a:extLst>
            </p:cNvPr>
            <p:cNvSpPr/>
            <p:nvPr/>
          </p:nvSpPr>
          <p:spPr>
            <a:xfrm>
              <a:off x="3394256" y="2902872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608D0C-CDFC-4DFF-82B3-4FFE471A783F}"/>
                </a:ext>
              </a:extLst>
            </p:cNvPr>
            <p:cNvSpPr/>
            <p:nvPr/>
          </p:nvSpPr>
          <p:spPr>
            <a:xfrm>
              <a:off x="3394256" y="4376474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687D0BD-FC34-4131-BADB-D12F625BC530}"/>
                </a:ext>
              </a:extLst>
            </p:cNvPr>
            <p:cNvCxnSpPr>
              <a:stCxn id="6" idx="6"/>
              <a:endCxn id="13" idx="2"/>
            </p:cNvCxnSpPr>
            <p:nvPr/>
          </p:nvCxnSpPr>
          <p:spPr>
            <a:xfrm>
              <a:off x="2962104" y="1663270"/>
              <a:ext cx="432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F3AAA6B-11BE-4B9E-9562-6DCC9511155F}"/>
                </a:ext>
              </a:extLst>
            </p:cNvPr>
            <p:cNvCxnSpPr>
              <a:stCxn id="6" idx="6"/>
              <a:endCxn id="14" idx="2"/>
            </p:cNvCxnSpPr>
            <p:nvPr/>
          </p:nvCxnSpPr>
          <p:spPr>
            <a:xfrm>
              <a:off x="2962104" y="1663270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BDC50BA-38A3-4745-9F8E-FAEF9AF4CA20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2962104" y="2400071"/>
              <a:ext cx="432152" cy="22104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1CC776E-376F-4F51-B9D1-C261F3471D1D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962104" y="1663270"/>
              <a:ext cx="432152" cy="22104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285C3E7-8096-44DD-A8FF-056FC8F4B950}"/>
                </a:ext>
              </a:extLst>
            </p:cNvPr>
            <p:cNvCxnSpPr>
              <a:stCxn id="6" idx="6"/>
              <a:endCxn id="15" idx="2"/>
            </p:cNvCxnSpPr>
            <p:nvPr/>
          </p:nvCxnSpPr>
          <p:spPr>
            <a:xfrm>
              <a:off x="2962104" y="1663270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121680D-1ABF-48D0-BC54-304824A66C1E}"/>
                </a:ext>
              </a:extLst>
            </p:cNvPr>
            <p:cNvCxnSpPr/>
            <p:nvPr/>
          </p:nvCxnSpPr>
          <p:spPr>
            <a:xfrm>
              <a:off x="2962104" y="2400070"/>
              <a:ext cx="432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C45EE50-BA2A-45B5-85CD-1614AD0E332C}"/>
                </a:ext>
              </a:extLst>
            </p:cNvPr>
            <p:cNvCxnSpPr/>
            <p:nvPr/>
          </p:nvCxnSpPr>
          <p:spPr>
            <a:xfrm>
              <a:off x="2962104" y="2400070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D8C5076-8CCB-4ECE-B61C-1BE956A31501}"/>
                </a:ext>
              </a:extLst>
            </p:cNvPr>
            <p:cNvCxnSpPr/>
            <p:nvPr/>
          </p:nvCxnSpPr>
          <p:spPr>
            <a:xfrm>
              <a:off x="2962104" y="2400070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DC9C679-0414-444B-8B50-076748E2FD1D}"/>
                </a:ext>
              </a:extLst>
            </p:cNvPr>
            <p:cNvCxnSpPr/>
            <p:nvPr/>
          </p:nvCxnSpPr>
          <p:spPr>
            <a:xfrm>
              <a:off x="2962104" y="3141646"/>
              <a:ext cx="432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52E3728-8936-4433-98AA-8DB026F4230B}"/>
                </a:ext>
              </a:extLst>
            </p:cNvPr>
            <p:cNvCxnSpPr/>
            <p:nvPr/>
          </p:nvCxnSpPr>
          <p:spPr>
            <a:xfrm>
              <a:off x="2962104" y="3141646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0D7F82E-4689-4865-ACFA-8262EA16F8E5}"/>
                </a:ext>
              </a:extLst>
            </p:cNvPr>
            <p:cNvCxnSpPr/>
            <p:nvPr/>
          </p:nvCxnSpPr>
          <p:spPr>
            <a:xfrm>
              <a:off x="2962104" y="3141646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F623BED-F068-4098-9FE8-FEA5801153F7}"/>
                </a:ext>
              </a:extLst>
            </p:cNvPr>
            <p:cNvCxnSpPr/>
            <p:nvPr/>
          </p:nvCxnSpPr>
          <p:spPr>
            <a:xfrm>
              <a:off x="2962104" y="3876110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45DFEB0-9584-4CF1-A3EF-E0621E2821F6}"/>
                </a:ext>
              </a:extLst>
            </p:cNvPr>
            <p:cNvCxnSpPr/>
            <p:nvPr/>
          </p:nvCxnSpPr>
          <p:spPr>
            <a:xfrm>
              <a:off x="2962104" y="4610473"/>
              <a:ext cx="432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15EF2F6-9B9E-4888-BB5B-E6ADA06EAD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2102" y="2402407"/>
              <a:ext cx="432152" cy="22104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510A8D6-4DE1-4DBA-A204-EBA75756C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2102" y="3143983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3EAC773-CDCB-4535-9C3B-DAE753D107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2102" y="3878447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051CDCA-9F35-47E0-9B02-47F0D29D2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2102" y="1660932"/>
              <a:ext cx="432152" cy="22104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180D05B6-091D-43D9-BC6B-69D8BD577F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2102" y="2402508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C863EC5-202D-41DA-96AC-3D8754EA5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2102" y="3136972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FB0D7FC-7746-4AC6-AD30-01B9436EA60D}"/>
                </a:ext>
              </a:extLst>
            </p:cNvPr>
            <p:cNvCxnSpPr>
              <a:stCxn id="7" idx="6"/>
              <a:endCxn id="13" idx="2"/>
            </p:cNvCxnSpPr>
            <p:nvPr/>
          </p:nvCxnSpPr>
          <p:spPr>
            <a:xfrm flipV="1">
              <a:off x="2962104" y="1663270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C1ED9EF1-4B68-49DC-B2B3-318B8D1238FC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2962104" y="2400071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2275FF6-16ED-4E40-B8AF-34069C6E966C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 flipV="1">
              <a:off x="2962104" y="1663270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E7BA62A-48B9-4951-9C5A-3F76F3DF4DA1}"/>
                </a:ext>
              </a:extLst>
            </p:cNvPr>
            <p:cNvSpPr/>
            <p:nvPr/>
          </p:nvSpPr>
          <p:spPr>
            <a:xfrm>
              <a:off x="2818192" y="3143882"/>
              <a:ext cx="720080" cy="1459479"/>
            </a:xfrm>
            <a:prstGeom prst="rect">
              <a:avLst/>
            </a:prstGeom>
            <a:gradFill>
              <a:gsLst>
                <a:gs pos="60000">
                  <a:srgbClr val="FFFFFF"/>
                </a:gs>
                <a:gs pos="400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28575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0454849F-2F22-4C7F-9E7D-FE1D1E857A1D}"/>
                </a:ext>
              </a:extLst>
            </p:cNvPr>
            <p:cNvSpPr/>
            <p:nvPr/>
          </p:nvSpPr>
          <p:spPr>
            <a:xfrm>
              <a:off x="4294408" y="1429270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0A3B7A5-75EF-40F8-A052-EECF67D7F3A0}"/>
                </a:ext>
              </a:extLst>
            </p:cNvPr>
            <p:cNvSpPr/>
            <p:nvPr/>
          </p:nvSpPr>
          <p:spPr>
            <a:xfrm>
              <a:off x="4294408" y="2166071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DCF74EBD-C587-456D-83FB-6E9548F4C88D}"/>
                </a:ext>
              </a:extLst>
            </p:cNvPr>
            <p:cNvSpPr/>
            <p:nvPr/>
          </p:nvSpPr>
          <p:spPr>
            <a:xfrm>
              <a:off x="4294408" y="2902872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C6FDE95-3A91-4A89-8923-E6D1F1567749}"/>
                </a:ext>
              </a:extLst>
            </p:cNvPr>
            <p:cNvSpPr/>
            <p:nvPr/>
          </p:nvSpPr>
          <p:spPr>
            <a:xfrm>
              <a:off x="4294408" y="4376474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1518150A-2860-46CE-894C-0D46C387EE4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862256" y="1663270"/>
              <a:ext cx="432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B0C0E059-568C-4CA2-9847-FE622436B3E9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862256" y="1663270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69DEB96-4B5A-43EF-A92A-35DB55FBDB9E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3862256" y="2400071"/>
              <a:ext cx="432152" cy="22104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DC1BE570-B9FD-4CE3-86BF-643B58EB8ED1}"/>
                </a:ext>
              </a:extLst>
            </p:cNvPr>
            <p:cNvCxnSpPr>
              <a:cxnSpLocks/>
            </p:cNvCxnSpPr>
            <p:nvPr/>
          </p:nvCxnSpPr>
          <p:spPr>
            <a:xfrm>
              <a:off x="3862256" y="1663270"/>
              <a:ext cx="432152" cy="22104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3AD73A5-9E5E-4B3D-9C95-3409699041C0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862256" y="1663270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C6D595D-C413-4865-B227-003961C03DAC}"/>
                </a:ext>
              </a:extLst>
            </p:cNvPr>
            <p:cNvCxnSpPr/>
            <p:nvPr/>
          </p:nvCxnSpPr>
          <p:spPr>
            <a:xfrm>
              <a:off x="3862256" y="2400070"/>
              <a:ext cx="432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564BD576-D40B-444E-9224-A6E4890FDA54}"/>
                </a:ext>
              </a:extLst>
            </p:cNvPr>
            <p:cNvCxnSpPr/>
            <p:nvPr/>
          </p:nvCxnSpPr>
          <p:spPr>
            <a:xfrm>
              <a:off x="3862256" y="2400070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FCA26C0-6594-4EC5-A2B7-A99B9489DDD1}"/>
                </a:ext>
              </a:extLst>
            </p:cNvPr>
            <p:cNvCxnSpPr/>
            <p:nvPr/>
          </p:nvCxnSpPr>
          <p:spPr>
            <a:xfrm>
              <a:off x="3862256" y="2400070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31AE6FE-6FBF-45CC-A4AF-FD00DFFE9DAF}"/>
                </a:ext>
              </a:extLst>
            </p:cNvPr>
            <p:cNvCxnSpPr/>
            <p:nvPr/>
          </p:nvCxnSpPr>
          <p:spPr>
            <a:xfrm>
              <a:off x="3862256" y="3141646"/>
              <a:ext cx="432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16CDC7-CB46-443A-B6A6-ECB16A3EA934}"/>
                </a:ext>
              </a:extLst>
            </p:cNvPr>
            <p:cNvCxnSpPr/>
            <p:nvPr/>
          </p:nvCxnSpPr>
          <p:spPr>
            <a:xfrm>
              <a:off x="3862256" y="3141646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34DAE6D-35AB-4F15-B0E5-3A64E619575E}"/>
                </a:ext>
              </a:extLst>
            </p:cNvPr>
            <p:cNvCxnSpPr/>
            <p:nvPr/>
          </p:nvCxnSpPr>
          <p:spPr>
            <a:xfrm>
              <a:off x="3862256" y="3141646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14B48F17-471D-4B40-8D78-F714EBCF9659}"/>
                </a:ext>
              </a:extLst>
            </p:cNvPr>
            <p:cNvCxnSpPr/>
            <p:nvPr/>
          </p:nvCxnSpPr>
          <p:spPr>
            <a:xfrm>
              <a:off x="3862256" y="3876110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38808D32-A5A6-4854-BA0C-24AC0886A03E}"/>
                </a:ext>
              </a:extLst>
            </p:cNvPr>
            <p:cNvCxnSpPr/>
            <p:nvPr/>
          </p:nvCxnSpPr>
          <p:spPr>
            <a:xfrm>
              <a:off x="3862256" y="4610473"/>
              <a:ext cx="432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E445F204-9650-495E-B30E-84E94DDD8F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2254" y="2402407"/>
              <a:ext cx="432152" cy="22104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D242E49-27A5-4E8D-A027-57D1929AC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2254" y="3143983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0248BF7-46BB-4836-B787-F5AD759BE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2254" y="3878447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891B560C-BF0B-4AB5-81BB-B88495D04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2254" y="1660932"/>
              <a:ext cx="432152" cy="22104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C3FDD621-A796-4685-A970-33E78660C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2254" y="2402508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0F16039E-5D40-4800-A01D-59F7001D7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2254" y="3136972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119CEB4-378C-472F-8C38-4C1B833DD591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862256" y="1663270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78D9B403-AD63-47EF-9DB6-FC44098E0D8B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862256" y="2400071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EFEFF25D-C472-45A0-A8E8-B598E36B7FA4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862256" y="1663270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03C172C-7569-45B9-A95E-6C1DC85DB321}"/>
                </a:ext>
              </a:extLst>
            </p:cNvPr>
            <p:cNvSpPr/>
            <p:nvPr/>
          </p:nvSpPr>
          <p:spPr>
            <a:xfrm>
              <a:off x="3718344" y="3143882"/>
              <a:ext cx="720080" cy="1459479"/>
            </a:xfrm>
            <a:prstGeom prst="rect">
              <a:avLst/>
            </a:prstGeom>
            <a:gradFill>
              <a:gsLst>
                <a:gs pos="60000">
                  <a:srgbClr val="FFFFFF"/>
                </a:gs>
                <a:gs pos="400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28575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5B9BBA8C-A734-48CF-AB5A-8D90021ADDA2}"/>
                </a:ext>
              </a:extLst>
            </p:cNvPr>
            <p:cNvSpPr/>
            <p:nvPr/>
          </p:nvSpPr>
          <p:spPr>
            <a:xfrm>
              <a:off x="6130560" y="1429270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870002F9-B7C4-4393-A7B9-0EB5E1D8B4B2}"/>
                </a:ext>
              </a:extLst>
            </p:cNvPr>
            <p:cNvSpPr/>
            <p:nvPr/>
          </p:nvSpPr>
          <p:spPr>
            <a:xfrm>
              <a:off x="6130560" y="2166071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F4A7E306-4A17-4228-9D28-CD19442B24A3}"/>
                </a:ext>
              </a:extLst>
            </p:cNvPr>
            <p:cNvSpPr/>
            <p:nvPr/>
          </p:nvSpPr>
          <p:spPr>
            <a:xfrm>
              <a:off x="6130560" y="2902872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48562BE6-D17B-4178-8353-13EE31AFC389}"/>
                </a:ext>
              </a:extLst>
            </p:cNvPr>
            <p:cNvSpPr/>
            <p:nvPr/>
          </p:nvSpPr>
          <p:spPr>
            <a:xfrm>
              <a:off x="6130560" y="4376474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947F5B12-4B83-4436-8B60-EAEE0622D5F3}"/>
                </a:ext>
              </a:extLst>
            </p:cNvPr>
            <p:cNvCxnSpPr>
              <a:endCxn id="103" idx="2"/>
            </p:cNvCxnSpPr>
            <p:nvPr/>
          </p:nvCxnSpPr>
          <p:spPr>
            <a:xfrm>
              <a:off x="5698408" y="1663270"/>
              <a:ext cx="432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ACF3AE7-C8F4-44B5-B445-FC30227D3005}"/>
                </a:ext>
              </a:extLst>
            </p:cNvPr>
            <p:cNvCxnSpPr>
              <a:endCxn id="104" idx="2"/>
            </p:cNvCxnSpPr>
            <p:nvPr/>
          </p:nvCxnSpPr>
          <p:spPr>
            <a:xfrm>
              <a:off x="5698408" y="1663270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60B5A5DA-648A-4C7C-8EDF-33D980503B92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>
              <a:off x="5698408" y="2400071"/>
              <a:ext cx="432152" cy="22104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D1CE44F-39DA-4770-891B-43CD6F690B89}"/>
                </a:ext>
              </a:extLst>
            </p:cNvPr>
            <p:cNvCxnSpPr>
              <a:cxnSpLocks/>
            </p:cNvCxnSpPr>
            <p:nvPr/>
          </p:nvCxnSpPr>
          <p:spPr>
            <a:xfrm>
              <a:off x="5698408" y="1663270"/>
              <a:ext cx="432152" cy="22104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53F5BEB9-E247-4693-86BA-43A4599E2221}"/>
                </a:ext>
              </a:extLst>
            </p:cNvPr>
            <p:cNvCxnSpPr>
              <a:endCxn id="105" idx="2"/>
            </p:cNvCxnSpPr>
            <p:nvPr/>
          </p:nvCxnSpPr>
          <p:spPr>
            <a:xfrm>
              <a:off x="5698408" y="1663270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8290C045-EEF9-4DBE-A55C-2CBD119099E4}"/>
                </a:ext>
              </a:extLst>
            </p:cNvPr>
            <p:cNvCxnSpPr/>
            <p:nvPr/>
          </p:nvCxnSpPr>
          <p:spPr>
            <a:xfrm>
              <a:off x="5698408" y="2400070"/>
              <a:ext cx="432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2D7E860-5318-4453-8646-7850466F8555}"/>
                </a:ext>
              </a:extLst>
            </p:cNvPr>
            <p:cNvCxnSpPr/>
            <p:nvPr/>
          </p:nvCxnSpPr>
          <p:spPr>
            <a:xfrm>
              <a:off x="5698408" y="2400070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C939598C-EB68-4D56-B726-DDF8CA0C1C35}"/>
                </a:ext>
              </a:extLst>
            </p:cNvPr>
            <p:cNvCxnSpPr/>
            <p:nvPr/>
          </p:nvCxnSpPr>
          <p:spPr>
            <a:xfrm>
              <a:off x="5698408" y="2400070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64163C4F-30AE-4367-804C-3E6E27F669ED}"/>
                </a:ext>
              </a:extLst>
            </p:cNvPr>
            <p:cNvCxnSpPr/>
            <p:nvPr/>
          </p:nvCxnSpPr>
          <p:spPr>
            <a:xfrm>
              <a:off x="5698408" y="3141646"/>
              <a:ext cx="432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09CB3C7E-59E8-445A-9B9B-662A963A23AE}"/>
                </a:ext>
              </a:extLst>
            </p:cNvPr>
            <p:cNvCxnSpPr/>
            <p:nvPr/>
          </p:nvCxnSpPr>
          <p:spPr>
            <a:xfrm>
              <a:off x="5698408" y="3141646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6194D262-0D65-48E1-8AAA-7442F5DF65CE}"/>
                </a:ext>
              </a:extLst>
            </p:cNvPr>
            <p:cNvCxnSpPr/>
            <p:nvPr/>
          </p:nvCxnSpPr>
          <p:spPr>
            <a:xfrm>
              <a:off x="5698408" y="3141646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E53864BE-A8B6-46FA-9B60-E428FB83E9BD}"/>
                </a:ext>
              </a:extLst>
            </p:cNvPr>
            <p:cNvCxnSpPr/>
            <p:nvPr/>
          </p:nvCxnSpPr>
          <p:spPr>
            <a:xfrm>
              <a:off x="5698408" y="3876110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343BE225-417F-4643-8ED9-D44D049A3AE3}"/>
                </a:ext>
              </a:extLst>
            </p:cNvPr>
            <p:cNvCxnSpPr/>
            <p:nvPr/>
          </p:nvCxnSpPr>
          <p:spPr>
            <a:xfrm>
              <a:off x="5698408" y="4610473"/>
              <a:ext cx="432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32F6CD7C-2F04-4316-A966-2F5EE9160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8406" y="2402407"/>
              <a:ext cx="432152" cy="22104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3226A2D-37F7-43B3-B232-2E821C536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8406" y="3143983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9EA2669A-D11E-4EE4-B5BD-0550D7276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8406" y="3878447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5DFB41AC-B714-4982-BAE0-A58C11ED8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8406" y="1660932"/>
              <a:ext cx="432152" cy="22104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355C82DA-2EB9-4290-9685-253B0333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8406" y="2402508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17B1E5E8-C02D-49D1-8A7D-2D44FCFAF6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8406" y="3136972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9B30DE97-5FAA-4F7C-94CE-4426007083DC}"/>
                </a:ext>
              </a:extLst>
            </p:cNvPr>
            <p:cNvCxnSpPr>
              <a:endCxn id="103" idx="2"/>
            </p:cNvCxnSpPr>
            <p:nvPr/>
          </p:nvCxnSpPr>
          <p:spPr>
            <a:xfrm flipV="1">
              <a:off x="5698408" y="1663270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1B895A1-A292-4508-AF86-32AFCB2E9CE5}"/>
                </a:ext>
              </a:extLst>
            </p:cNvPr>
            <p:cNvCxnSpPr>
              <a:endCxn id="104" idx="2"/>
            </p:cNvCxnSpPr>
            <p:nvPr/>
          </p:nvCxnSpPr>
          <p:spPr>
            <a:xfrm flipV="1">
              <a:off x="5698408" y="2400071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C1683812-2008-435F-950E-0ECAEABE8965}"/>
                </a:ext>
              </a:extLst>
            </p:cNvPr>
            <p:cNvCxnSpPr>
              <a:endCxn id="103" idx="2"/>
            </p:cNvCxnSpPr>
            <p:nvPr/>
          </p:nvCxnSpPr>
          <p:spPr>
            <a:xfrm flipV="1">
              <a:off x="5698408" y="1663270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05776E5A-3EEA-48B1-B805-208895C2CAEF}"/>
                </a:ext>
              </a:extLst>
            </p:cNvPr>
            <p:cNvSpPr/>
            <p:nvPr/>
          </p:nvSpPr>
          <p:spPr>
            <a:xfrm>
              <a:off x="5554496" y="3143882"/>
              <a:ext cx="720080" cy="1459479"/>
            </a:xfrm>
            <a:prstGeom prst="rect">
              <a:avLst/>
            </a:prstGeom>
            <a:gradFill>
              <a:gsLst>
                <a:gs pos="60000">
                  <a:srgbClr val="FFFFFF"/>
                </a:gs>
                <a:gs pos="400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28575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7421C761-37E8-4F60-A4AE-FBF2CF4D741C}"/>
                </a:ext>
              </a:extLst>
            </p:cNvPr>
            <p:cNvCxnSpPr/>
            <p:nvPr/>
          </p:nvCxnSpPr>
          <p:spPr>
            <a:xfrm>
              <a:off x="4762406" y="1663270"/>
              <a:ext cx="432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CB96B23-D6D1-4108-A601-7A3F462A999A}"/>
                </a:ext>
              </a:extLst>
            </p:cNvPr>
            <p:cNvCxnSpPr/>
            <p:nvPr/>
          </p:nvCxnSpPr>
          <p:spPr>
            <a:xfrm>
              <a:off x="4762406" y="1663270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26BBC574-17A2-4F24-8EFB-4840F49522A7}"/>
                </a:ext>
              </a:extLst>
            </p:cNvPr>
            <p:cNvCxnSpPr>
              <a:cxnSpLocks/>
            </p:cNvCxnSpPr>
            <p:nvPr/>
          </p:nvCxnSpPr>
          <p:spPr>
            <a:xfrm>
              <a:off x="4762406" y="2400071"/>
              <a:ext cx="432152" cy="22104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4801245-72ED-4FC1-B52F-4EECA23CC95E}"/>
                </a:ext>
              </a:extLst>
            </p:cNvPr>
            <p:cNvCxnSpPr>
              <a:cxnSpLocks/>
            </p:cNvCxnSpPr>
            <p:nvPr/>
          </p:nvCxnSpPr>
          <p:spPr>
            <a:xfrm>
              <a:off x="4762406" y="1663270"/>
              <a:ext cx="432152" cy="22104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4DC2753E-838D-4B71-96A0-742F0AFB01F8}"/>
                </a:ext>
              </a:extLst>
            </p:cNvPr>
            <p:cNvCxnSpPr/>
            <p:nvPr/>
          </p:nvCxnSpPr>
          <p:spPr>
            <a:xfrm>
              <a:off x="4762406" y="1663270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7A95B539-8BB8-44AA-969B-4E79B6236F64}"/>
                </a:ext>
              </a:extLst>
            </p:cNvPr>
            <p:cNvCxnSpPr/>
            <p:nvPr/>
          </p:nvCxnSpPr>
          <p:spPr>
            <a:xfrm>
              <a:off x="4762406" y="2400070"/>
              <a:ext cx="432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3BD48B24-B2AF-41C6-B10A-BBF15FFAB0E2}"/>
                </a:ext>
              </a:extLst>
            </p:cNvPr>
            <p:cNvCxnSpPr/>
            <p:nvPr/>
          </p:nvCxnSpPr>
          <p:spPr>
            <a:xfrm>
              <a:off x="4762406" y="2400070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57B305B2-1033-4D4B-9806-C2513EED6C9A}"/>
                </a:ext>
              </a:extLst>
            </p:cNvPr>
            <p:cNvCxnSpPr/>
            <p:nvPr/>
          </p:nvCxnSpPr>
          <p:spPr>
            <a:xfrm>
              <a:off x="4762406" y="2400070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AFBF7919-37AE-4922-A2E3-331560D5D846}"/>
                </a:ext>
              </a:extLst>
            </p:cNvPr>
            <p:cNvCxnSpPr/>
            <p:nvPr/>
          </p:nvCxnSpPr>
          <p:spPr>
            <a:xfrm>
              <a:off x="4762406" y="3141646"/>
              <a:ext cx="432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9A53BA11-EC77-470E-BFDB-48D546D6F6BD}"/>
                </a:ext>
              </a:extLst>
            </p:cNvPr>
            <p:cNvCxnSpPr/>
            <p:nvPr/>
          </p:nvCxnSpPr>
          <p:spPr>
            <a:xfrm>
              <a:off x="4762406" y="3141646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CE26974-F203-4871-B8E8-642F7034D90C}"/>
                </a:ext>
              </a:extLst>
            </p:cNvPr>
            <p:cNvCxnSpPr/>
            <p:nvPr/>
          </p:nvCxnSpPr>
          <p:spPr>
            <a:xfrm>
              <a:off x="4762406" y="3141646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1D826402-5BBC-474A-827E-28E0DEB951E1}"/>
                </a:ext>
              </a:extLst>
            </p:cNvPr>
            <p:cNvCxnSpPr/>
            <p:nvPr/>
          </p:nvCxnSpPr>
          <p:spPr>
            <a:xfrm>
              <a:off x="4762406" y="3876110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50BEB36B-9017-4401-A073-F14C5428B71A}"/>
                </a:ext>
              </a:extLst>
            </p:cNvPr>
            <p:cNvCxnSpPr/>
            <p:nvPr/>
          </p:nvCxnSpPr>
          <p:spPr>
            <a:xfrm>
              <a:off x="4762406" y="4610473"/>
              <a:ext cx="432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58DEAF37-AF87-4156-9B01-6A153EE1B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2404" y="2402407"/>
              <a:ext cx="432152" cy="22104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CF2B09EC-7ABF-4EC1-9C72-66BE7A342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2404" y="3143983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B6069447-8F70-49B5-84A1-B106524A5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2404" y="3878447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D4E1180E-406F-4E48-9DBA-932F0FDF7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2404" y="1660932"/>
              <a:ext cx="432152" cy="22104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59DE6133-8E81-4713-B171-1D148A2CB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2404" y="2402508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1CEE8757-BC7C-4F3E-B1EA-01B01620D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2404" y="3136972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30A421F2-5580-4FBF-9D26-E9A1842149AC}"/>
                </a:ext>
              </a:extLst>
            </p:cNvPr>
            <p:cNvCxnSpPr/>
            <p:nvPr/>
          </p:nvCxnSpPr>
          <p:spPr>
            <a:xfrm flipV="1">
              <a:off x="4762406" y="1663270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67FC2DA-0503-4157-B798-B8388941EAC3}"/>
                </a:ext>
              </a:extLst>
            </p:cNvPr>
            <p:cNvCxnSpPr/>
            <p:nvPr/>
          </p:nvCxnSpPr>
          <p:spPr>
            <a:xfrm flipV="1">
              <a:off x="4762406" y="2400071"/>
              <a:ext cx="432152" cy="7368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35B16709-5DDE-496F-AAB5-78791DC753A3}"/>
                </a:ext>
              </a:extLst>
            </p:cNvPr>
            <p:cNvCxnSpPr/>
            <p:nvPr/>
          </p:nvCxnSpPr>
          <p:spPr>
            <a:xfrm flipV="1">
              <a:off x="4762406" y="1663270"/>
              <a:ext cx="432152" cy="1473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366C234-1D25-4E6D-B1BE-B22F94EB4BB0}"/>
                </a:ext>
              </a:extLst>
            </p:cNvPr>
            <p:cNvSpPr/>
            <p:nvPr/>
          </p:nvSpPr>
          <p:spPr>
            <a:xfrm>
              <a:off x="4618494" y="3143882"/>
              <a:ext cx="720080" cy="1459479"/>
            </a:xfrm>
            <a:prstGeom prst="rect">
              <a:avLst/>
            </a:prstGeom>
            <a:gradFill>
              <a:gsLst>
                <a:gs pos="60000">
                  <a:srgbClr val="FFFFFF"/>
                </a:gs>
                <a:gs pos="400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28575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B418D92-E916-47F5-B354-9C7E3CF6BE39}"/>
                </a:ext>
              </a:extLst>
            </p:cNvPr>
            <p:cNvSpPr/>
            <p:nvPr/>
          </p:nvSpPr>
          <p:spPr>
            <a:xfrm rot="5400000">
              <a:off x="3620249" y="2617273"/>
              <a:ext cx="3148613" cy="1050454"/>
            </a:xfrm>
            <a:prstGeom prst="rect">
              <a:avLst/>
            </a:prstGeom>
            <a:gradFill>
              <a:gsLst>
                <a:gs pos="60000">
                  <a:srgbClr val="FFFFFF"/>
                </a:gs>
                <a:gs pos="400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28575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14E5BE0-1E87-4166-B499-4ABF0FFD977A}"/>
                </a:ext>
              </a:extLst>
            </p:cNvPr>
            <p:cNvSpPr/>
            <p:nvPr/>
          </p:nvSpPr>
          <p:spPr>
            <a:xfrm rot="5400000">
              <a:off x="4085768" y="2617274"/>
              <a:ext cx="3148613" cy="1050454"/>
            </a:xfrm>
            <a:prstGeom prst="rect">
              <a:avLst/>
            </a:prstGeom>
            <a:gradFill>
              <a:gsLst>
                <a:gs pos="60000">
                  <a:srgbClr val="FFFFFF"/>
                </a:gs>
                <a:gs pos="400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28575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F3D8B8CC-993A-4BA3-ADFA-6DEDFF28BFB8}"/>
                </a:ext>
              </a:extLst>
            </p:cNvPr>
            <p:cNvSpPr/>
            <p:nvPr/>
          </p:nvSpPr>
          <p:spPr>
            <a:xfrm>
              <a:off x="7034445" y="2165971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9676330-25FD-4888-AE33-76309559CD62}"/>
                </a:ext>
              </a:extLst>
            </p:cNvPr>
            <p:cNvSpPr/>
            <p:nvPr/>
          </p:nvSpPr>
          <p:spPr>
            <a:xfrm>
              <a:off x="7034445" y="2902772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D901E8E1-4257-40E5-8C23-17949E0AF3FE}"/>
                </a:ext>
              </a:extLst>
            </p:cNvPr>
            <p:cNvSpPr/>
            <p:nvPr/>
          </p:nvSpPr>
          <p:spPr>
            <a:xfrm>
              <a:off x="7034445" y="3639573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BC4811B-F120-49C4-9CB4-0583ECD8752C}"/>
                </a:ext>
              </a:extLst>
            </p:cNvPr>
            <p:cNvSpPr/>
            <p:nvPr/>
          </p:nvSpPr>
          <p:spPr>
            <a:xfrm>
              <a:off x="7860164" y="2899060"/>
              <a:ext cx="468000" cy="468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725586F2-ABD7-4A93-82D0-8ADFB6AD1A7F}"/>
                </a:ext>
              </a:extLst>
            </p:cNvPr>
            <p:cNvCxnSpPr>
              <a:stCxn id="103" idx="6"/>
              <a:endCxn id="159" idx="2"/>
            </p:cNvCxnSpPr>
            <p:nvPr/>
          </p:nvCxnSpPr>
          <p:spPr>
            <a:xfrm>
              <a:off x="6598560" y="1663270"/>
              <a:ext cx="435885" cy="73670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2A804DCF-6E34-4EB9-AE94-7BE776762CD9}"/>
                </a:ext>
              </a:extLst>
            </p:cNvPr>
            <p:cNvCxnSpPr>
              <a:stCxn id="103" idx="6"/>
              <a:endCxn id="160" idx="2"/>
            </p:cNvCxnSpPr>
            <p:nvPr/>
          </p:nvCxnSpPr>
          <p:spPr>
            <a:xfrm>
              <a:off x="6598560" y="1663270"/>
              <a:ext cx="435885" cy="147350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73A7CA60-9B55-419E-AA59-30CAB340DC8B}"/>
                </a:ext>
              </a:extLst>
            </p:cNvPr>
            <p:cNvCxnSpPr>
              <a:stCxn id="103" idx="6"/>
              <a:endCxn id="161" idx="2"/>
            </p:cNvCxnSpPr>
            <p:nvPr/>
          </p:nvCxnSpPr>
          <p:spPr>
            <a:xfrm>
              <a:off x="6598560" y="1663270"/>
              <a:ext cx="435885" cy="221030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E63BA925-B438-42EF-AC52-54BDA78B227A}"/>
                </a:ext>
              </a:extLst>
            </p:cNvPr>
            <p:cNvCxnSpPr>
              <a:stCxn id="104" idx="6"/>
              <a:endCxn id="159" idx="2"/>
            </p:cNvCxnSpPr>
            <p:nvPr/>
          </p:nvCxnSpPr>
          <p:spPr>
            <a:xfrm flipV="1">
              <a:off x="6598560" y="2399971"/>
              <a:ext cx="435885" cy="1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30F13C55-1DF7-4C83-9CC5-5F63DEF095C8}"/>
                </a:ext>
              </a:extLst>
            </p:cNvPr>
            <p:cNvCxnSpPr>
              <a:stCxn id="105" idx="6"/>
              <a:endCxn id="160" idx="2"/>
            </p:cNvCxnSpPr>
            <p:nvPr/>
          </p:nvCxnSpPr>
          <p:spPr>
            <a:xfrm flipV="1">
              <a:off x="6598560" y="3136772"/>
              <a:ext cx="435885" cy="1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EBEE8EA-A2E1-410D-921A-C88CC7363C02}"/>
                </a:ext>
              </a:extLst>
            </p:cNvPr>
            <p:cNvCxnSpPr>
              <a:stCxn id="106" idx="6"/>
              <a:endCxn id="161" idx="2"/>
            </p:cNvCxnSpPr>
            <p:nvPr/>
          </p:nvCxnSpPr>
          <p:spPr>
            <a:xfrm flipV="1">
              <a:off x="6598560" y="3873573"/>
              <a:ext cx="435885" cy="73690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1D21B4E2-E96D-4143-8097-CF5CD42FC7B3}"/>
                </a:ext>
              </a:extLst>
            </p:cNvPr>
            <p:cNvCxnSpPr>
              <a:stCxn id="105" idx="6"/>
              <a:endCxn id="161" idx="2"/>
            </p:cNvCxnSpPr>
            <p:nvPr/>
          </p:nvCxnSpPr>
          <p:spPr>
            <a:xfrm>
              <a:off x="6598560" y="3136872"/>
              <a:ext cx="435885" cy="73670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2566CB7F-6D6A-4802-8E18-2117F66EBB06}"/>
                </a:ext>
              </a:extLst>
            </p:cNvPr>
            <p:cNvCxnSpPr>
              <a:stCxn id="104" idx="6"/>
              <a:endCxn id="160" idx="2"/>
            </p:cNvCxnSpPr>
            <p:nvPr/>
          </p:nvCxnSpPr>
          <p:spPr>
            <a:xfrm>
              <a:off x="6598560" y="2400071"/>
              <a:ext cx="435885" cy="73670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59516545-8B0F-48E7-BA0A-0CAC1244813D}"/>
                </a:ext>
              </a:extLst>
            </p:cNvPr>
            <p:cNvCxnSpPr>
              <a:stCxn id="105" idx="6"/>
              <a:endCxn id="159" idx="2"/>
            </p:cNvCxnSpPr>
            <p:nvPr/>
          </p:nvCxnSpPr>
          <p:spPr>
            <a:xfrm flipV="1">
              <a:off x="6598560" y="2399971"/>
              <a:ext cx="435885" cy="73690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8BC16E53-EA73-4B9C-98C3-9F21F602B520}"/>
                </a:ext>
              </a:extLst>
            </p:cNvPr>
            <p:cNvCxnSpPr>
              <a:stCxn id="106" idx="6"/>
              <a:endCxn id="160" idx="2"/>
            </p:cNvCxnSpPr>
            <p:nvPr/>
          </p:nvCxnSpPr>
          <p:spPr>
            <a:xfrm flipV="1">
              <a:off x="6598560" y="3136772"/>
              <a:ext cx="435885" cy="147370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51129E24-696A-41A9-9368-B33CE776F3AA}"/>
                </a:ext>
              </a:extLst>
            </p:cNvPr>
            <p:cNvCxnSpPr>
              <a:stCxn id="159" idx="2"/>
              <a:endCxn id="106" idx="6"/>
            </p:cNvCxnSpPr>
            <p:nvPr/>
          </p:nvCxnSpPr>
          <p:spPr>
            <a:xfrm flipH="1">
              <a:off x="6598560" y="2399971"/>
              <a:ext cx="435885" cy="221050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99042BBF-FA1D-4306-A652-13CD7EF8F73A}"/>
                </a:ext>
              </a:extLst>
            </p:cNvPr>
            <p:cNvCxnSpPr>
              <a:stCxn id="159" idx="6"/>
              <a:endCxn id="162" idx="2"/>
            </p:cNvCxnSpPr>
            <p:nvPr/>
          </p:nvCxnSpPr>
          <p:spPr>
            <a:xfrm>
              <a:off x="7502445" y="2399971"/>
              <a:ext cx="357719" cy="73308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CD8C69CD-902F-4FBA-8CFC-C8EE4C68E23A}"/>
                </a:ext>
              </a:extLst>
            </p:cNvPr>
            <p:cNvCxnSpPr>
              <a:stCxn id="160" idx="6"/>
              <a:endCxn id="162" idx="2"/>
            </p:cNvCxnSpPr>
            <p:nvPr/>
          </p:nvCxnSpPr>
          <p:spPr>
            <a:xfrm flipV="1">
              <a:off x="7502445" y="3133060"/>
              <a:ext cx="357719" cy="37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1408646E-C468-4AB7-A6D4-32F4A9172C8A}"/>
                </a:ext>
              </a:extLst>
            </p:cNvPr>
            <p:cNvCxnSpPr>
              <a:stCxn id="161" idx="6"/>
              <a:endCxn id="162" idx="2"/>
            </p:cNvCxnSpPr>
            <p:nvPr/>
          </p:nvCxnSpPr>
          <p:spPr>
            <a:xfrm flipV="1">
              <a:off x="7502445" y="3133060"/>
              <a:ext cx="357719" cy="74051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1FB015AA-E7F0-4151-B43D-49604375E921}"/>
                </a:ext>
              </a:extLst>
            </p:cNvPr>
            <p:cNvSpPr txBox="1"/>
            <p:nvPr/>
          </p:nvSpPr>
          <p:spPr>
            <a:xfrm>
              <a:off x="2468370" y="152466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node</a:t>
              </a:r>
              <a:endParaRPr lang="ko-KR" altLang="en-US" sz="1200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806404E-EC05-41E7-B6A0-1460605745EC}"/>
                </a:ext>
              </a:extLst>
            </p:cNvPr>
            <p:cNvSpPr txBox="1"/>
            <p:nvPr/>
          </p:nvSpPr>
          <p:spPr>
            <a:xfrm>
              <a:off x="2480222" y="4808185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layer</a:t>
              </a:r>
              <a:endParaRPr lang="ko-KR" altLang="en-US" sz="1200" dirty="0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C08DCA64-C7A0-4993-BBD6-1365BA8CD150}"/>
                </a:ext>
              </a:extLst>
            </p:cNvPr>
            <p:cNvSpPr/>
            <p:nvPr/>
          </p:nvSpPr>
          <p:spPr>
            <a:xfrm>
              <a:off x="5179238" y="136570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/>
                <a:t>…</a:t>
              </a: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836BE7AE-F347-49F1-9681-B1083A58D078}"/>
                </a:ext>
              </a:extLst>
            </p:cNvPr>
            <p:cNvSpPr/>
            <p:nvPr/>
          </p:nvSpPr>
          <p:spPr>
            <a:xfrm>
              <a:off x="5179238" y="207724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/>
                <a:t>…</a:t>
              </a: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DBD779D4-2B26-450B-A682-3F6456D0892D}"/>
                </a:ext>
              </a:extLst>
            </p:cNvPr>
            <p:cNvSpPr/>
            <p:nvPr/>
          </p:nvSpPr>
          <p:spPr>
            <a:xfrm>
              <a:off x="5179238" y="281966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/>
                <a:t>…</a:t>
              </a: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26FA1E73-DA74-40BF-B68B-18601158956F}"/>
                </a:ext>
              </a:extLst>
            </p:cNvPr>
            <p:cNvSpPr/>
            <p:nvPr/>
          </p:nvSpPr>
          <p:spPr>
            <a:xfrm>
              <a:off x="5179238" y="429465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/>
                <a:t>…</a:t>
              </a: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548124D9-68A9-406D-B06F-D813319DF13B}"/>
                </a:ext>
              </a:extLst>
            </p:cNvPr>
            <p:cNvSpPr/>
            <p:nvPr/>
          </p:nvSpPr>
          <p:spPr>
            <a:xfrm rot="5400000">
              <a:off x="3027355" y="364091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/>
                <a:t>…</a:t>
              </a: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D7C55693-08EA-476D-8D57-9A8FD9B27D26}"/>
                </a:ext>
              </a:extLst>
            </p:cNvPr>
            <p:cNvSpPr/>
            <p:nvPr/>
          </p:nvSpPr>
          <p:spPr>
            <a:xfrm rot="5400000">
              <a:off x="3931950" y="3655202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/>
                <a:t>…</a:t>
              </a: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8763B9BE-5D2C-4D7B-8229-4CF0B9808091}"/>
                </a:ext>
              </a:extLst>
            </p:cNvPr>
            <p:cNvSpPr/>
            <p:nvPr/>
          </p:nvSpPr>
          <p:spPr>
            <a:xfrm rot="5400000">
              <a:off x="4753352" y="3655202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/>
                <a:t>…</a:t>
              </a: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66B06E9D-8A5E-46CE-85F2-CAFC80ABB128}"/>
                </a:ext>
              </a:extLst>
            </p:cNvPr>
            <p:cNvSpPr/>
            <p:nvPr/>
          </p:nvSpPr>
          <p:spPr>
            <a:xfrm rot="5400000">
              <a:off x="5779312" y="3655202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/>
                <a:t>…</a:t>
              </a: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A87FD2BD-3D29-4604-B61F-95EE87B7FA5B}"/>
              </a:ext>
            </a:extLst>
          </p:cNvPr>
          <p:cNvSpPr txBox="1"/>
          <p:nvPr/>
        </p:nvSpPr>
        <p:spPr>
          <a:xfrm>
            <a:off x="3730791" y="5183429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Backward propagation</a:t>
            </a:r>
            <a:endParaRPr lang="ko-KR" altLang="en-US" sz="2000" b="1" dirty="0"/>
          </a:p>
        </p:txBody>
      </p: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3DAA612-D8D2-4E4F-BE68-EB8F914BBB17}"/>
              </a:ext>
            </a:extLst>
          </p:cNvPr>
          <p:cNvSpPr/>
          <p:nvPr/>
        </p:nvSpPr>
        <p:spPr>
          <a:xfrm rot="10800000">
            <a:off x="2463334" y="5135864"/>
            <a:ext cx="5438775" cy="190500"/>
          </a:xfrm>
          <a:custGeom>
            <a:avLst/>
            <a:gdLst>
              <a:gd name="connsiteX0" fmla="*/ 0 w 5438775"/>
              <a:gd name="connsiteY0" fmla="*/ 190500 h 190500"/>
              <a:gd name="connsiteX1" fmla="*/ 5438775 w 5438775"/>
              <a:gd name="connsiteY1" fmla="*/ 190500 h 190500"/>
              <a:gd name="connsiteX2" fmla="*/ 5248275 w 5438775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8775" h="190500">
                <a:moveTo>
                  <a:pt x="0" y="190500"/>
                </a:moveTo>
                <a:lnTo>
                  <a:pt x="5438775" y="190500"/>
                </a:lnTo>
                <a:lnTo>
                  <a:pt x="5248275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EA5DA686-E320-435D-A9BA-70C37031B986}"/>
              </a:ext>
            </a:extLst>
          </p:cNvPr>
          <p:cNvSpPr/>
          <p:nvPr/>
        </p:nvSpPr>
        <p:spPr>
          <a:xfrm>
            <a:off x="3439366" y="5149913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Cambria Math" panose="02040503050406030204" pitchFamily="18" charset="0"/>
              </a:rPr>
              <a:t>⑤</a:t>
            </a:r>
            <a:endParaRPr lang="ko-KR" altLang="en-US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C4C7A02-795C-49E3-B49B-B08D317F870D}"/>
              </a:ext>
            </a:extLst>
          </p:cNvPr>
          <p:cNvSpPr txBox="1"/>
          <p:nvPr/>
        </p:nvSpPr>
        <p:spPr>
          <a:xfrm>
            <a:off x="1836639" y="5646312"/>
            <a:ext cx="62520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각 </a:t>
            </a:r>
            <a:r>
              <a:rPr lang="en-US" altLang="ko-KR" sz="2000" dirty="0"/>
              <a:t>node</a:t>
            </a:r>
            <a:r>
              <a:rPr lang="ko-KR" altLang="en-US" sz="2000" dirty="0"/>
              <a:t>의 가중치가 </a:t>
            </a:r>
            <a:r>
              <a:rPr lang="en-US" altLang="ko-KR" sz="2000" dirty="0"/>
              <a:t>loss</a:t>
            </a:r>
            <a:r>
              <a:rPr lang="ko-KR" altLang="en-US" sz="2000" dirty="0"/>
              <a:t>에 기여한 정도를 계산하면서</a:t>
            </a:r>
            <a:endParaRPr lang="en-US" altLang="ko-KR" sz="2000" dirty="0"/>
          </a:p>
          <a:p>
            <a:r>
              <a:rPr lang="ko-KR" altLang="en-US" sz="2000" dirty="0"/>
              <a:t>출력층에서 발생한 </a:t>
            </a:r>
            <a:r>
              <a:rPr lang="en-US" altLang="ko-KR" sz="2000" dirty="0"/>
              <a:t>(</a:t>
            </a:r>
            <a:r>
              <a:rPr lang="ko-KR" altLang="en-US" sz="2000" dirty="0"/>
              <a:t>오차 감소를 위한</a:t>
            </a:r>
            <a:r>
              <a:rPr lang="en-US" altLang="ko-KR" sz="2000" dirty="0"/>
              <a:t>) </a:t>
            </a:r>
            <a:r>
              <a:rPr lang="ko-KR" altLang="en-US" sz="2000" dirty="0" err="1"/>
              <a:t>그래디언트를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입력층까지 전파함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459E56C-CBBA-45CE-BF20-74A7A84CDFC1}"/>
              </a:ext>
            </a:extLst>
          </p:cNvPr>
          <p:cNvSpPr txBox="1"/>
          <p:nvPr/>
        </p:nvSpPr>
        <p:spPr>
          <a:xfrm>
            <a:off x="8572226" y="4893734"/>
            <a:ext cx="328441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소실</a:t>
            </a:r>
            <a:endParaRPr lang="en-US" altLang="ko-KR" sz="2000" b="1" dirty="0"/>
          </a:p>
          <a:p>
            <a:r>
              <a:rPr lang="ko-KR" altLang="en-US" sz="1600" dirty="0" err="1"/>
              <a:t>그래디언트가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수렴하면서</a:t>
            </a:r>
            <a:endParaRPr lang="en-US" altLang="ko-KR" sz="1600" dirty="0"/>
          </a:p>
          <a:p>
            <a:pPr>
              <a:spcAft>
                <a:spcPts val="600"/>
              </a:spcAft>
            </a:pPr>
            <a:r>
              <a:rPr lang="ko-KR" altLang="en-US" sz="1600" dirty="0"/>
              <a:t>가중치 업데이트가 안됨</a:t>
            </a:r>
            <a:endParaRPr lang="en-US" altLang="ko-KR" sz="1600" dirty="0"/>
          </a:p>
          <a:p>
            <a:r>
              <a:rPr lang="ko-KR" altLang="en-US" sz="2000" b="1" dirty="0"/>
              <a:t>폭주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발산</a:t>
            </a:r>
            <a:r>
              <a:rPr lang="en-US" altLang="ko-KR" sz="2000" b="1" dirty="0"/>
              <a:t>)</a:t>
            </a:r>
          </a:p>
          <a:p>
            <a:r>
              <a:rPr lang="ko-KR" altLang="en-US" sz="1600" dirty="0" err="1"/>
              <a:t>그래디언트가</a:t>
            </a:r>
            <a:r>
              <a:rPr lang="ko-KR" altLang="en-US" sz="1600" dirty="0"/>
              <a:t> 발산하면서 </a:t>
            </a:r>
            <a:br>
              <a:rPr lang="en-US" altLang="ko-KR" sz="1600" dirty="0"/>
            </a:br>
            <a:r>
              <a:rPr lang="ko-KR" altLang="en-US" sz="1600" dirty="0"/>
              <a:t>업데이트시 가중치도 발산함</a:t>
            </a:r>
          </a:p>
        </p:txBody>
      </p:sp>
    </p:spTree>
    <p:extLst>
      <p:ext uri="{BB962C8B-B14F-4D97-AF65-F5344CB8AC3E}">
        <p14:creationId xmlns:p14="http://schemas.microsoft.com/office/powerpoint/2010/main" val="81327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765EF-4B56-413F-AB29-14FA68D4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r>
              <a:rPr lang="ko-KR" altLang="en-US" dirty="0"/>
              <a:t> 소실</a:t>
            </a:r>
            <a:r>
              <a:rPr lang="en-US" altLang="ko-KR" dirty="0"/>
              <a:t>/</a:t>
            </a:r>
            <a:r>
              <a:rPr lang="ko-KR" altLang="en-US" dirty="0"/>
              <a:t>폭주의 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917160-27C4-46A9-A979-BD966FB7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4B856C-274E-465A-8C2B-0252D6CC5B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2264" y="5844984"/>
            <a:ext cx="3605437" cy="680360"/>
          </a:xfrm>
        </p:spPr>
        <p:txBody>
          <a:bodyPr>
            <a:normAutofit/>
          </a:bodyPr>
          <a:lstStyle/>
          <a:p>
            <a:r>
              <a:rPr lang="en-US" altLang="ko-KR" dirty="0"/>
              <a:t>X. </a:t>
            </a:r>
            <a:r>
              <a:rPr lang="en-US" altLang="ko-KR" dirty="0" err="1"/>
              <a:t>Glorot</a:t>
            </a:r>
            <a:r>
              <a:rPr lang="en-US" altLang="ko-KR" dirty="0"/>
              <a:t> </a:t>
            </a:r>
            <a:r>
              <a:rPr lang="en-US" altLang="ko-KR" i="1" dirty="0"/>
              <a:t>et al.</a:t>
            </a:r>
            <a:r>
              <a:rPr lang="en-US" altLang="ko-KR" dirty="0"/>
              <a:t>, Proceedings of 13</a:t>
            </a:r>
            <a:r>
              <a:rPr lang="en-US" altLang="ko-KR" baseline="30000" dirty="0"/>
              <a:t>th</a:t>
            </a:r>
            <a:r>
              <a:rPr lang="en-US" altLang="ko-KR" dirty="0"/>
              <a:t> ICAIS, PMLR (2010) </a:t>
            </a:r>
            <a:r>
              <a:rPr lang="en-US" altLang="ko-KR" dirty="0">
                <a:hlinkClick r:id="rId2"/>
              </a:rPr>
              <a:t>Link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C3EDB8-9336-459E-9445-2C0EAFC91A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059"/>
          <a:stretch/>
        </p:blipFill>
        <p:spPr>
          <a:xfrm>
            <a:off x="155037" y="750759"/>
            <a:ext cx="6713523" cy="86916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ACE84D6-4DAE-41EE-BA48-C85E3DC68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2367057"/>
            <a:ext cx="4752528" cy="163800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AECF800-4619-4150-BC9B-AE0AAAF25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291"/>
          <a:stretch/>
        </p:blipFill>
        <p:spPr>
          <a:xfrm>
            <a:off x="155037" y="1581251"/>
            <a:ext cx="6713523" cy="35283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7BB5D6-7C47-42E8-9EB2-9D4325C3F03C}"/>
              </a:ext>
            </a:extLst>
          </p:cNvPr>
          <p:cNvSpPr/>
          <p:nvPr/>
        </p:nvSpPr>
        <p:spPr>
          <a:xfrm>
            <a:off x="60711" y="2066077"/>
            <a:ext cx="7547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가중치를</a:t>
            </a:r>
            <a:r>
              <a:rPr lang="ko-KR" altLang="en-US" sz="1600" b="1" dirty="0"/>
              <a:t> </a:t>
            </a:r>
            <a:r>
              <a:rPr lang="ko-KR" altLang="en-US" sz="1600" b="1" u="sng" dirty="0"/>
              <a:t>평균이 </a:t>
            </a:r>
            <a:r>
              <a:rPr lang="en-US" altLang="ko-KR" sz="1600" b="1" u="sng" dirty="0"/>
              <a:t>0</a:t>
            </a:r>
            <a:r>
              <a:rPr lang="ko-KR" altLang="en-US" sz="1600" b="1" u="sng" dirty="0"/>
              <a:t>인 정규분포</a:t>
            </a:r>
            <a:r>
              <a:rPr lang="ko-KR" altLang="en-US" sz="1600" dirty="0"/>
              <a:t>로 초기화하고</a:t>
            </a:r>
            <a:r>
              <a:rPr lang="en-US" altLang="ko-KR" sz="1600" b="1" dirty="0"/>
              <a:t>, </a:t>
            </a:r>
            <a:r>
              <a:rPr lang="en-US" altLang="ko-KR" sz="1600" b="1" u="sng" dirty="0"/>
              <a:t>sigmoid activation</a:t>
            </a:r>
            <a:r>
              <a:rPr lang="ko-KR" altLang="en-US" sz="1600" dirty="0"/>
              <a:t>을 사용할 경우</a:t>
            </a:r>
            <a:r>
              <a:rPr lang="en-US" altLang="ko-KR" sz="1600" dirty="0"/>
              <a:t>.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4B33A24-9559-470D-9645-F935629EA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11" y="5093724"/>
            <a:ext cx="4728985" cy="17212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C6CAC23-688D-41EA-884B-F3BA8C2F9A64}"/>
                  </a:ext>
                </a:extLst>
              </p:cNvPr>
              <p:cNvSpPr/>
              <p:nvPr/>
            </p:nvSpPr>
            <p:spPr>
              <a:xfrm>
                <a:off x="90247" y="4525698"/>
                <a:ext cx="7260943" cy="502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/>
                  <a:t>가중치를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b="1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1600" b="1" i="1">
                            <a:latin typeface="Cambria Math" panose="02040503050406030204" pitchFamily="18" charset="0"/>
                          </a:rPr>
                          <m:t>–</m:t>
                        </m:r>
                        <m:f>
                          <m:f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1600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1600" b="1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n-US" altLang="ko-KR" sz="16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1600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1600" b="1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ko-KR" altLang="en-US" sz="1600" dirty="0"/>
                  <a:t> 로 초기화하고</a:t>
                </a:r>
                <a:r>
                  <a:rPr lang="en-US" altLang="ko-KR" sz="1600" dirty="0"/>
                  <a:t>, </a:t>
                </a:r>
                <a:r>
                  <a:rPr lang="en-US" altLang="ko-KR" sz="1600" b="1" u="sng" dirty="0"/>
                  <a:t>tanh</a:t>
                </a:r>
                <a:r>
                  <a:rPr lang="ko-KR" altLang="en-US" sz="1600" b="1" u="sng" dirty="0"/>
                  <a:t> </a:t>
                </a:r>
                <a:r>
                  <a:rPr lang="en-US" altLang="ko-KR" sz="1600" b="1" u="sng" dirty="0"/>
                  <a:t>activation</a:t>
                </a:r>
                <a:r>
                  <a:rPr lang="ko-KR" altLang="en-US" sz="1600" dirty="0"/>
                  <a:t>을 사용할 경우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C6CAC23-688D-41EA-884B-F3BA8C2F9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7" y="4525698"/>
                <a:ext cx="7260943" cy="502766"/>
              </a:xfrm>
              <a:prstGeom prst="rect">
                <a:avLst/>
              </a:prstGeom>
              <a:blipFill>
                <a:blip r:embed="rId6"/>
                <a:stretch>
                  <a:fillRect l="-5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A0CF6787-88BC-4D5C-B7CF-92B4E280B440}"/>
              </a:ext>
            </a:extLst>
          </p:cNvPr>
          <p:cNvSpPr/>
          <p:nvPr/>
        </p:nvSpPr>
        <p:spPr>
          <a:xfrm>
            <a:off x="1274394" y="3470621"/>
            <a:ext cx="1800200" cy="318419"/>
          </a:xfrm>
          <a:prstGeom prst="ellips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83BA264-7F6F-4C89-81DF-E65C9AC85A67}"/>
              </a:ext>
            </a:extLst>
          </p:cNvPr>
          <p:cNvSpPr/>
          <p:nvPr/>
        </p:nvSpPr>
        <p:spPr>
          <a:xfrm>
            <a:off x="862033" y="5031965"/>
            <a:ext cx="3741486" cy="318419"/>
          </a:xfrm>
          <a:prstGeom prst="ellips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AA8154F-3201-4B74-AF57-7BCD0959F3D2}"/>
              </a:ext>
            </a:extLst>
          </p:cNvPr>
          <p:cNvSpPr/>
          <p:nvPr/>
        </p:nvSpPr>
        <p:spPr>
          <a:xfrm>
            <a:off x="912889" y="6283403"/>
            <a:ext cx="3741486" cy="318419"/>
          </a:xfrm>
          <a:prstGeom prst="ellips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704610-B927-4D17-B1F9-26B495BFA1F6}"/>
              </a:ext>
            </a:extLst>
          </p:cNvPr>
          <p:cNvSpPr/>
          <p:nvPr/>
        </p:nvSpPr>
        <p:spPr>
          <a:xfrm>
            <a:off x="7907858" y="5514124"/>
            <a:ext cx="430616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/>
              <a:t>Pre-trained</a:t>
            </a:r>
            <a:r>
              <a:rPr lang="ko-KR" altLang="en-US" sz="1600" dirty="0"/>
              <a:t> </a:t>
            </a:r>
            <a:r>
              <a:rPr lang="en-US" altLang="ko-KR" sz="1600" dirty="0"/>
              <a:t>model</a:t>
            </a:r>
            <a:r>
              <a:rPr lang="ko-KR" altLang="en-US" sz="1600" dirty="0"/>
              <a:t>에서는 나타나지 않는 현상</a:t>
            </a:r>
            <a:r>
              <a:rPr lang="en-US" altLang="ko-KR" sz="1600" dirty="0"/>
              <a:t>.</a:t>
            </a:r>
          </a:p>
          <a:p>
            <a:pPr>
              <a:spcAft>
                <a:spcPts val="600"/>
              </a:spcAft>
            </a:pPr>
            <a:r>
              <a:rPr lang="en-US" altLang="ko-KR" sz="1600" dirty="0"/>
              <a:t>Network</a:t>
            </a:r>
            <a:r>
              <a:rPr lang="ko-KR" altLang="en-US" sz="1600" dirty="0"/>
              <a:t>가 깊을수록 더 많이 나타남</a:t>
            </a:r>
            <a:endParaRPr lang="en-US" altLang="ko-KR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4A7BF8-D0D7-4F8B-BD13-B070C0ED2C7F}"/>
              </a:ext>
            </a:extLst>
          </p:cNvPr>
          <p:cNvSpPr/>
          <p:nvPr/>
        </p:nvSpPr>
        <p:spPr>
          <a:xfrm>
            <a:off x="5214240" y="5382592"/>
            <a:ext cx="245344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dirty="0"/>
              <a:t>입력층에서 </a:t>
            </a:r>
            <a:r>
              <a:rPr lang="en-US" altLang="ko-KR" sz="1600" dirty="0"/>
              <a:t>gradient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</a:p>
          <a:p>
            <a:pPr>
              <a:spcAft>
                <a:spcPts val="600"/>
              </a:spcAft>
            </a:pPr>
            <a:r>
              <a:rPr lang="ko-KR" altLang="en-US" sz="1600" dirty="0"/>
              <a:t>훈련이 진행될수록 심층 레이어의 </a:t>
            </a:r>
            <a:r>
              <a:rPr lang="en-US" altLang="ko-KR" sz="1600" dirty="0"/>
              <a:t>gradient</a:t>
            </a:r>
            <a:r>
              <a:rPr lang="ko-KR" altLang="en-US" sz="1600" dirty="0"/>
              <a:t>도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수렴</a:t>
            </a:r>
            <a:endParaRPr lang="en-US" altLang="ko-KR" sz="16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656D62-92E1-4655-BA50-39A4E29BE11F}"/>
              </a:ext>
            </a:extLst>
          </p:cNvPr>
          <p:cNvSpPr/>
          <p:nvPr/>
        </p:nvSpPr>
        <p:spPr>
          <a:xfrm>
            <a:off x="557196" y="3973989"/>
            <a:ext cx="51758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dirty="0"/>
              <a:t>출력층에서 </a:t>
            </a:r>
            <a:r>
              <a:rPr lang="en-US" altLang="ko-KR" sz="1600" dirty="0"/>
              <a:t>gradient</a:t>
            </a:r>
            <a:r>
              <a:rPr lang="ko-KR" altLang="en-US" sz="1600" dirty="0"/>
              <a:t>가 </a:t>
            </a:r>
            <a:r>
              <a:rPr lang="en-US" altLang="ko-KR" sz="1600" dirty="0"/>
              <a:t>0 → </a:t>
            </a:r>
            <a:r>
              <a:rPr lang="ko-KR" altLang="en-US" sz="1600" dirty="0"/>
              <a:t>모델 전체의 </a:t>
            </a:r>
            <a:r>
              <a:rPr lang="ko-KR" altLang="en-US" sz="1600" dirty="0" err="1"/>
              <a:t>학습률</a:t>
            </a:r>
            <a:r>
              <a:rPr lang="ko-KR" altLang="en-US" sz="1600" dirty="0"/>
              <a:t> 저하</a:t>
            </a:r>
            <a:endParaRPr lang="en-US" altLang="ko-KR" sz="16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A468ECE-6D78-4CAC-ADD8-C258CBA8850C}"/>
              </a:ext>
            </a:extLst>
          </p:cNvPr>
          <p:cNvGrpSpPr/>
          <p:nvPr/>
        </p:nvGrpSpPr>
        <p:grpSpPr>
          <a:xfrm>
            <a:off x="8218216" y="2236125"/>
            <a:ext cx="3639622" cy="2583156"/>
            <a:chOff x="5309602" y="3007893"/>
            <a:chExt cx="3639622" cy="258315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FACB19D-97E0-4847-ACC2-98995C376341}"/>
                </a:ext>
              </a:extLst>
            </p:cNvPr>
            <p:cNvSpPr/>
            <p:nvPr/>
          </p:nvSpPr>
          <p:spPr>
            <a:xfrm>
              <a:off x="6240016" y="3531620"/>
              <a:ext cx="792088" cy="2059429"/>
            </a:xfrm>
            <a:prstGeom prst="rect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b="1" dirty="0"/>
                <a:t>Weight </a:t>
              </a:r>
              <a:r>
                <a:rPr lang="en-US" altLang="ko-KR" dirty="0"/>
                <a:t>(</a:t>
              </a:r>
              <a:r>
                <a:rPr lang="en-US" altLang="ko-KR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ko-KR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altLang="ko-KR" dirty="0"/>
                <a:t>, </a:t>
              </a:r>
              <a:r>
                <a:rPr lang="en-US" altLang="ko-KR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ko-KR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altLang="ko-KR" dirty="0"/>
                <a:t>)</a:t>
              </a:r>
              <a:endParaRPr lang="en-US" altLang="ko-KR" b="1" dirty="0"/>
            </a:p>
            <a:p>
              <a:pPr algn="ctr"/>
              <a:r>
                <a:rPr lang="en-US" altLang="ko-KR" dirty="0"/>
                <a:t>Init: Uniform dist.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DD7807-2398-478F-8B8A-8039735A980E}"/>
                </a:ext>
              </a:extLst>
            </p:cNvPr>
            <p:cNvSpPr txBox="1"/>
            <p:nvPr/>
          </p:nvSpPr>
          <p:spPr>
            <a:xfrm>
              <a:off x="6636060" y="3007893"/>
              <a:ext cx="886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Layer  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39C1292-46BA-42DD-9C4E-088B76802E75}"/>
                </a:ext>
              </a:extLst>
            </p:cNvPr>
            <p:cNvSpPr/>
            <p:nvPr/>
          </p:nvSpPr>
          <p:spPr>
            <a:xfrm>
              <a:off x="7176120" y="3531620"/>
              <a:ext cx="655696" cy="2059429"/>
            </a:xfrm>
            <a:prstGeom prst="rect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b="1" dirty="0"/>
                <a:t>Activation</a:t>
              </a:r>
            </a:p>
            <a:p>
              <a:pPr algn="ctr"/>
              <a:r>
                <a:rPr lang="en-US" altLang="ko-KR" sz="1600" dirty="0"/>
                <a:t>tanh</a:t>
              </a:r>
              <a:endParaRPr lang="ko-KR" altLang="en-US" sz="1600" dirty="0"/>
            </a:p>
          </p:txBody>
        </p:sp>
        <p:sp>
          <p:nvSpPr>
            <p:cNvPr id="43" name="오른쪽 중괄호 42">
              <a:extLst>
                <a:ext uri="{FF2B5EF4-FFF2-40B4-BE49-F238E27FC236}">
                  <a16:creationId xmlns:a16="http://schemas.microsoft.com/office/drawing/2014/main" id="{B4EF0D06-5D64-422D-8A30-3BF8BDEDB9EE}"/>
                </a:ext>
              </a:extLst>
            </p:cNvPr>
            <p:cNvSpPr/>
            <p:nvPr/>
          </p:nvSpPr>
          <p:spPr>
            <a:xfrm rot="16200000">
              <a:off x="6990690" y="2750919"/>
              <a:ext cx="82962" cy="1398484"/>
            </a:xfrm>
            <a:prstGeom prst="rightBrace">
              <a:avLst>
                <a:gd name="adj1" fmla="val 48265"/>
                <a:gd name="adj2" fmla="val 54938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866BE0EA-1A45-478C-81CC-59E4BA7C452A}"/>
                </a:ext>
              </a:extLst>
            </p:cNvPr>
            <p:cNvSpPr/>
            <p:nvPr/>
          </p:nvSpPr>
          <p:spPr>
            <a:xfrm>
              <a:off x="5309602" y="4139628"/>
              <a:ext cx="818405" cy="843415"/>
            </a:xfrm>
            <a:prstGeom prst="rightArrow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A5283008-A460-4A08-8011-2BC6F238336C}"/>
                </a:ext>
              </a:extLst>
            </p:cNvPr>
            <p:cNvSpPr/>
            <p:nvPr/>
          </p:nvSpPr>
          <p:spPr>
            <a:xfrm>
              <a:off x="7941112" y="4139628"/>
              <a:ext cx="1008112" cy="843415"/>
            </a:xfrm>
            <a:prstGeom prst="rightArrow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DB2770-9557-4BD9-9716-271AB2525934}"/>
                </a:ext>
              </a:extLst>
            </p:cNvPr>
            <p:cNvSpPr txBox="1"/>
            <p:nvPr/>
          </p:nvSpPr>
          <p:spPr>
            <a:xfrm>
              <a:off x="5313084" y="437666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Input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4BF4A3-56B3-4CC9-B5D3-DE70FDA82219}"/>
                </a:ext>
              </a:extLst>
            </p:cNvPr>
            <p:cNvSpPr txBox="1"/>
            <p:nvPr/>
          </p:nvSpPr>
          <p:spPr>
            <a:xfrm>
              <a:off x="7960052" y="437666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Output</a:t>
              </a:r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F95FBE3-977C-44A8-9718-6B51B34F9944}"/>
              </a:ext>
            </a:extLst>
          </p:cNvPr>
          <p:cNvGrpSpPr/>
          <p:nvPr/>
        </p:nvGrpSpPr>
        <p:grpSpPr>
          <a:xfrm>
            <a:off x="8275775" y="4810926"/>
            <a:ext cx="3206200" cy="707886"/>
            <a:chOff x="758649" y="4124111"/>
            <a:chExt cx="3206200" cy="70788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4056715-C644-48B3-B8F9-59E8B1D34EC7}"/>
                </a:ext>
              </a:extLst>
            </p:cNvPr>
            <p:cNvSpPr txBox="1"/>
            <p:nvPr/>
          </p:nvSpPr>
          <p:spPr>
            <a:xfrm>
              <a:off x="3603853" y="4308777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altLang="ko-K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r>
                <a:rPr lang="en-US" altLang="ko-KR" sz="1600" baseline="30000" dirty="0"/>
                <a:t>2</a:t>
              </a:r>
              <a:endParaRPr lang="ko-KR" altLang="en-US" sz="16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E62EE18-3927-48E5-B16A-A7C856E151A2}"/>
                </a:ext>
              </a:extLst>
            </p:cNvPr>
            <p:cNvSpPr txBox="1"/>
            <p:nvPr/>
          </p:nvSpPr>
          <p:spPr>
            <a:xfrm>
              <a:off x="758649" y="4124111"/>
              <a:ext cx="6286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altLang="ko-KR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r>
                <a:rPr lang="en-US" altLang="ko-KR" sz="4000" baseline="30000" dirty="0"/>
                <a:t>2</a:t>
              </a:r>
              <a:endParaRPr lang="ko-KR" altLang="en-US" sz="4000" dirty="0"/>
            </a:p>
          </p:txBody>
        </p:sp>
        <p:sp>
          <p:nvSpPr>
            <p:cNvPr id="62" name="화살표: 갈매기형 수장 61">
              <a:extLst>
                <a:ext uri="{FF2B5EF4-FFF2-40B4-BE49-F238E27FC236}">
                  <a16:creationId xmlns:a16="http://schemas.microsoft.com/office/drawing/2014/main" id="{85761400-D992-4052-9558-894E43AD7BA6}"/>
                </a:ext>
              </a:extLst>
            </p:cNvPr>
            <p:cNvSpPr/>
            <p:nvPr/>
          </p:nvSpPr>
          <p:spPr>
            <a:xfrm>
              <a:off x="2311969" y="4338093"/>
              <a:ext cx="382177" cy="312905"/>
            </a:xfrm>
            <a:prstGeom prst="chevron">
              <a:avLst>
                <a:gd name="adj" fmla="val 11570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606E566-5B4F-44CB-B25A-000C0CF839C2}"/>
                </a:ext>
              </a:extLst>
            </p:cNvPr>
            <p:cNvSpPr/>
            <p:nvPr/>
          </p:nvSpPr>
          <p:spPr>
            <a:xfrm>
              <a:off x="1294655" y="4376197"/>
              <a:ext cx="732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/>
                <a:t>(</a:t>
              </a:r>
              <a:r>
                <a:rPr lang="ko-KR" altLang="en-US" sz="1600" dirty="0"/>
                <a:t>분산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E7911C5-C66F-4F18-8F8F-0110930D2E16}"/>
              </a:ext>
            </a:extLst>
          </p:cNvPr>
          <p:cNvSpPr/>
          <p:nvPr/>
        </p:nvSpPr>
        <p:spPr>
          <a:xfrm>
            <a:off x="8164269" y="420004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(*, </a:t>
            </a:r>
            <a:r>
              <a:rPr lang="en-US" altLang="ko-KR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53C3FFC-A9A0-4B76-B5EA-70F6628A57DE}"/>
              </a:ext>
            </a:extLst>
          </p:cNvPr>
          <p:cNvSpPr/>
          <p:nvPr/>
        </p:nvSpPr>
        <p:spPr>
          <a:xfrm>
            <a:off x="10900725" y="4200047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(*, </a:t>
            </a:r>
            <a:r>
              <a:rPr lang="en-US" altLang="ko-KR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BA45FC-AD4B-4005-B078-D625B4943FB4}"/>
              </a:ext>
            </a:extLst>
          </p:cNvPr>
          <p:cNvSpPr/>
          <p:nvPr/>
        </p:nvSpPr>
        <p:spPr>
          <a:xfrm>
            <a:off x="5214240" y="2749812"/>
            <a:ext cx="245344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dirty="0"/>
              <a:t>출력층에서 </a:t>
            </a:r>
            <a:r>
              <a:rPr lang="en-US" altLang="ko-KR" sz="1600" dirty="0"/>
              <a:t>gradient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</a:p>
          <a:p>
            <a:pPr>
              <a:spcAft>
                <a:spcPts val="600"/>
              </a:spcAft>
            </a:pPr>
            <a:r>
              <a:rPr lang="ko-KR" altLang="en-US" sz="1600" dirty="0"/>
              <a:t>훈련이 진행되지 않음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308F7E-B579-418F-950F-92F1AD1952A6}"/>
              </a:ext>
            </a:extLst>
          </p:cNvPr>
          <p:cNvSpPr/>
          <p:nvPr/>
        </p:nvSpPr>
        <p:spPr>
          <a:xfrm>
            <a:off x="7351190" y="523252"/>
            <a:ext cx="4777310" cy="370581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75AA52-9C4F-44D0-89C9-37FEFB2F2E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7755" y="258621"/>
            <a:ext cx="4469566" cy="195672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D79198A-0F64-456D-AB24-36136AB661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8444" y="741998"/>
            <a:ext cx="359049" cy="35724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7DDB1800-FE49-4740-B9AB-9BAC8DEB60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6360" y="547119"/>
            <a:ext cx="366912" cy="37058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8260D39-ECBE-4C47-8CA3-ABA9BEFA31D3}"/>
              </a:ext>
            </a:extLst>
          </p:cNvPr>
          <p:cNvSpPr txBox="1"/>
          <p:nvPr/>
        </p:nvSpPr>
        <p:spPr>
          <a:xfrm>
            <a:off x="9076398" y="333607"/>
            <a:ext cx="886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sigmoid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4F27A-447E-4A2D-A785-85603C41BF2C}"/>
              </a:ext>
            </a:extLst>
          </p:cNvPr>
          <p:cNvSpPr txBox="1"/>
          <p:nvPr/>
        </p:nvSpPr>
        <p:spPr>
          <a:xfrm>
            <a:off x="11064552" y="489181"/>
            <a:ext cx="886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softsign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770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8093CACA-C787-40C7-BE91-2A55B19FD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70"/>
          <a:stretch/>
        </p:blipFill>
        <p:spPr>
          <a:xfrm>
            <a:off x="911424" y="3837068"/>
            <a:ext cx="4634401" cy="176568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5780B57-1346-4768-9248-AB29E7415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70"/>
          <a:stretch/>
        </p:blipFill>
        <p:spPr>
          <a:xfrm>
            <a:off x="6439547" y="3837068"/>
            <a:ext cx="4634401" cy="17656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4ECF90E-EFF2-494A-A3A1-49015376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26590"/>
            <a:ext cx="12014200" cy="716360"/>
          </a:xfrm>
        </p:spPr>
        <p:txBody>
          <a:bodyPr/>
          <a:lstStyle/>
          <a:p>
            <a:r>
              <a:rPr lang="ko-KR" altLang="en-US" dirty="0"/>
              <a:t>가중치 </a:t>
            </a:r>
            <a:r>
              <a:rPr lang="en-US" altLang="ko-KR" dirty="0"/>
              <a:t>(weight) </a:t>
            </a:r>
            <a:r>
              <a:rPr lang="ko-KR" altLang="en-US" dirty="0"/>
              <a:t>초기화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20D671-81A4-46D2-8D66-FC1B6056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16BFB43-42C0-4664-A828-09EAF30DC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376"/>
          <a:stretch/>
        </p:blipFill>
        <p:spPr>
          <a:xfrm>
            <a:off x="980592" y="2100368"/>
            <a:ext cx="4501989" cy="180099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5CEA3EE-5AE8-43EF-B3AC-2002BF0D7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767"/>
          <a:stretch/>
        </p:blipFill>
        <p:spPr>
          <a:xfrm>
            <a:off x="6462271" y="2135698"/>
            <a:ext cx="4544815" cy="176817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EB45D6-F8C3-45E0-9663-CBA46BBC3E82}"/>
              </a:ext>
            </a:extLst>
          </p:cNvPr>
          <p:cNvSpPr/>
          <p:nvPr/>
        </p:nvSpPr>
        <p:spPr>
          <a:xfrm>
            <a:off x="965579" y="5666872"/>
            <a:ext cx="4680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dirty="0"/>
              <a:t>레이어 깊이에 따라 레이어 출력 값의 분산과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역 전파되는 </a:t>
            </a:r>
            <a:r>
              <a:rPr lang="en-US" altLang="ko-KR" sz="1600" dirty="0"/>
              <a:t>gradient</a:t>
            </a:r>
            <a:r>
              <a:rPr lang="ko-KR" altLang="en-US" sz="1600" dirty="0"/>
              <a:t>의 분산이 상이함</a:t>
            </a:r>
            <a:endParaRPr lang="en-US" altLang="ko-KR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2FEFE3-C8F5-49AF-B3E0-38535F0C095D}"/>
              </a:ext>
            </a:extLst>
          </p:cNvPr>
          <p:cNvSpPr/>
          <p:nvPr/>
        </p:nvSpPr>
        <p:spPr>
          <a:xfrm>
            <a:off x="6492483" y="5666872"/>
            <a:ext cx="4680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dirty="0"/>
              <a:t>레이어 깊이에 상관없이 레이어 출력 값의 분산과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역 전파되는 </a:t>
            </a:r>
            <a:r>
              <a:rPr lang="en-US" altLang="ko-KR" sz="1600" dirty="0"/>
              <a:t>gradient</a:t>
            </a:r>
            <a:r>
              <a:rPr lang="ko-KR" altLang="en-US" sz="1600" dirty="0"/>
              <a:t>의 분산이 일정함</a:t>
            </a:r>
            <a:endParaRPr lang="en-US" altLang="ko-KR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CB829E-1C94-4A0C-8B3C-7B73F2408F42}"/>
              </a:ext>
            </a:extLst>
          </p:cNvPr>
          <p:cNvSpPr/>
          <p:nvPr/>
        </p:nvSpPr>
        <p:spPr>
          <a:xfrm>
            <a:off x="1302394" y="872628"/>
            <a:ext cx="3796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b="1" dirty="0"/>
              <a:t>Uniform initialization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20A443B-0AA7-4CD2-A4A1-B440C6D3603F}"/>
              </a:ext>
            </a:extLst>
          </p:cNvPr>
          <p:cNvSpPr/>
          <p:nvPr/>
        </p:nvSpPr>
        <p:spPr>
          <a:xfrm>
            <a:off x="6769115" y="692696"/>
            <a:ext cx="37961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b="1" dirty="0"/>
              <a:t>Normalized </a:t>
            </a:r>
            <a:br>
              <a:rPr lang="en-US" altLang="ko-KR" sz="2000" b="1" dirty="0"/>
            </a:br>
            <a:r>
              <a:rPr lang="en-US" altLang="ko-KR" sz="2000" b="1" dirty="0"/>
              <a:t>Xavier uniform initialization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7B8D8A-5314-4411-9389-CCC0758B16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2264" y="5844984"/>
            <a:ext cx="3605437" cy="680360"/>
          </a:xfrm>
        </p:spPr>
        <p:txBody>
          <a:bodyPr/>
          <a:lstStyle/>
          <a:p>
            <a:r>
              <a:rPr lang="en-US" altLang="ko-KR" dirty="0"/>
              <a:t>X. </a:t>
            </a:r>
            <a:r>
              <a:rPr lang="en-US" altLang="ko-KR" dirty="0" err="1"/>
              <a:t>Glorot</a:t>
            </a:r>
            <a:r>
              <a:rPr lang="en-US" altLang="ko-KR" dirty="0"/>
              <a:t> </a:t>
            </a:r>
            <a:r>
              <a:rPr lang="en-US" altLang="ko-KR" i="1" dirty="0"/>
              <a:t>et al</a:t>
            </a:r>
            <a:r>
              <a:rPr lang="en-US" altLang="ko-KR" dirty="0"/>
              <a:t>., Proceedings of 13</a:t>
            </a:r>
            <a:r>
              <a:rPr lang="en-US" altLang="ko-KR" baseline="30000" dirty="0"/>
              <a:t>th</a:t>
            </a:r>
            <a:r>
              <a:rPr lang="en-US" altLang="ko-KR" dirty="0"/>
              <a:t> ICAIS, PMLR (2010) </a:t>
            </a:r>
            <a:r>
              <a:rPr lang="en-US" altLang="ko-KR" dirty="0">
                <a:hlinkClick r:id="rId4"/>
              </a:rPr>
              <a:t>Link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ED774C-F91A-4086-9373-97AA0A92B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592" y="1443373"/>
            <a:ext cx="1476971" cy="5991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628C83-29B3-4CD3-B8BB-C02F4BCAEE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0741" y="1463160"/>
            <a:ext cx="2632890" cy="6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4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AD86A-A78B-4DB3-A894-2201A1A9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 </a:t>
            </a:r>
            <a:r>
              <a:rPr lang="en-US" altLang="ko-KR" dirty="0"/>
              <a:t>(weight) </a:t>
            </a:r>
            <a:r>
              <a:rPr lang="ko-KR" altLang="en-US" dirty="0"/>
              <a:t>초기화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B90DCA-A7E5-4178-839E-49E2AA66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8258E7-671C-49F8-886C-7F75BFDEA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00256" y="5844984"/>
            <a:ext cx="3677445" cy="680360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https://www.tensorflow.org/api_docs/python/tf/keras/initializers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E5CC16C-07BA-44EF-A7CE-DCFCF00BE7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463122"/>
                  </p:ext>
                </p:extLst>
              </p:nvPr>
            </p:nvGraphicFramePr>
            <p:xfrm>
              <a:off x="191343" y="908720"/>
              <a:ext cx="11808568" cy="4832629"/>
            </p:xfrm>
            <a:graphic>
              <a:graphicData uri="http://schemas.openxmlformats.org/drawingml/2006/table">
                <a:tbl>
                  <a:tblPr firstRow="1">
                    <a:tableStyleId>{9D7B26C5-4107-4FEC-AEDC-1716B250A1EF}</a:tableStyleId>
                  </a:tblPr>
                  <a:tblGrid>
                    <a:gridCol w="2952142">
                      <a:extLst>
                        <a:ext uri="{9D8B030D-6E8A-4147-A177-3AD203B41FA5}">
                          <a16:colId xmlns:a16="http://schemas.microsoft.com/office/drawing/2014/main" val="3260610226"/>
                        </a:ext>
                      </a:extLst>
                    </a:gridCol>
                    <a:gridCol w="2952142">
                      <a:extLst>
                        <a:ext uri="{9D8B030D-6E8A-4147-A177-3AD203B41FA5}">
                          <a16:colId xmlns:a16="http://schemas.microsoft.com/office/drawing/2014/main" val="1311338282"/>
                        </a:ext>
                      </a:extLst>
                    </a:gridCol>
                    <a:gridCol w="2952142">
                      <a:extLst>
                        <a:ext uri="{9D8B030D-6E8A-4147-A177-3AD203B41FA5}">
                          <a16:colId xmlns:a16="http://schemas.microsoft.com/office/drawing/2014/main" val="3367702044"/>
                        </a:ext>
                      </a:extLst>
                    </a:gridCol>
                    <a:gridCol w="2952142">
                      <a:extLst>
                        <a:ext uri="{9D8B030D-6E8A-4147-A177-3AD203B41FA5}">
                          <a16:colId xmlns:a16="http://schemas.microsoft.com/office/drawing/2014/main" val="455919390"/>
                        </a:ext>
                      </a:extLst>
                    </a:gridCol>
                  </a:tblGrid>
                  <a:tr h="5580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Initializer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Activation function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Range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Variance (</a:t>
                          </a:r>
                          <a:r>
                            <a:rPr lang="el-GR" altLang="ko-KR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σ</a:t>
                          </a:r>
                          <a:r>
                            <a:rPr lang="en-US" altLang="ko-KR" sz="1800" baseline="30000" dirty="0"/>
                            <a:t>2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3667354"/>
                      </a:ext>
                    </a:extLst>
                  </a:tr>
                  <a:tr h="5580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Glorot</a:t>
                          </a:r>
                          <a:r>
                            <a:rPr lang="en-US" altLang="ko-KR" dirty="0"/>
                            <a:t> (Xavier) normal</a:t>
                          </a:r>
                          <a:endParaRPr lang="ko-KR" altLang="en-US" dirty="0"/>
                        </a:p>
                      </a:txBody>
                      <a:tcPr anchor="ctr"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None, tanh, </a:t>
                          </a:r>
                          <a:br>
                            <a:rPr lang="en-US" altLang="ko-KR" dirty="0"/>
                          </a:br>
                          <a:r>
                            <a:rPr lang="en-US" altLang="ko-KR" dirty="0"/>
                            <a:t>logistic, </a:t>
                          </a:r>
                          <a:r>
                            <a:rPr lang="en-US" altLang="ko-KR" dirty="0" err="1"/>
                            <a:t>softmax</a:t>
                          </a:r>
                          <a:endParaRPr lang="ko-KR" altLang="en-US" dirty="0"/>
                        </a:p>
                      </a:txBody>
                      <a:tcPr anchor="ctr"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ko-KR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b="0" i="1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b="0" i="1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b="0" i="1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b="0" i="1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out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9972597"/>
                      </a:ext>
                    </a:extLst>
                  </a:tr>
                  <a:tr h="5580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err="1"/>
                            <a:t>Glorot</a:t>
                          </a:r>
                          <a:r>
                            <a:rPr lang="en-US" altLang="ko-KR" dirty="0"/>
                            <a:t> (Xavier) uniform</a:t>
                          </a:r>
                          <a:endParaRPr lang="ko-KR" altLang="en-US" dirty="0"/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b="0" i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–</m:t>
                                </m:r>
                                <m:f>
                                  <m:fPr>
                                    <m:ctrlP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b="0" i="1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b="0" i="1" smtClean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in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b="0" i="1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b="0" i="1" smtClean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out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ko-KR" b="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b="0" i="1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b="0" i="1" smtClean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in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b="0" i="1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b="0" i="1" smtClean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out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95631438"/>
                      </a:ext>
                    </a:extLst>
                  </a:tr>
                  <a:tr h="5580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err="1"/>
                            <a:t>Lucun</a:t>
                          </a:r>
                          <a:r>
                            <a:rPr lang="en-US" altLang="ko-KR" dirty="0"/>
                            <a:t> normal</a:t>
                          </a:r>
                          <a:endParaRPr lang="ko-KR" altLang="en-US" dirty="0"/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SELU</a:t>
                          </a:r>
                          <a:endParaRPr lang="ko-KR" altLang="en-US" dirty="0"/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ko-KR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b="0" i="1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b="0" i="1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89689301"/>
                      </a:ext>
                    </a:extLst>
                  </a:tr>
                  <a:tr h="5580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err="1"/>
                            <a:t>Lucun</a:t>
                          </a:r>
                          <a:r>
                            <a:rPr lang="en-US" altLang="ko-KR" dirty="0"/>
                            <a:t> uniform</a:t>
                          </a:r>
                          <a:endParaRPr lang="ko-KR" altLang="en-US" dirty="0"/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b="0" i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–</m:t>
                                </m:r>
                                <m:f>
                                  <m:fPr>
                                    <m:ctrlP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b="0" i="1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b="0" i="1" smtClean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in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ko-KR" b="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b="0" i="1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b="0" i="1" smtClean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in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5695928"/>
                      </a:ext>
                    </a:extLst>
                  </a:tr>
                  <a:tr h="5580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He normal</a:t>
                          </a:r>
                          <a:endParaRPr lang="ko-KR" altLang="en-US" dirty="0"/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ReLU</a:t>
                          </a:r>
                          <a:r>
                            <a:rPr lang="en-US" altLang="ko-KR" dirty="0"/>
                            <a:t> and its variation</a:t>
                          </a:r>
                          <a:endParaRPr lang="ko-KR" altLang="en-US" dirty="0"/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ko-KR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b="0" i="1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b="0" i="1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2527144"/>
                      </a:ext>
                    </a:extLst>
                  </a:tr>
                  <a:tr h="5580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He uniform</a:t>
                          </a:r>
                          <a:endParaRPr lang="ko-KR" altLang="en-US" dirty="0"/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b="0" i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–</m:t>
                                </m:r>
                                <m:f>
                                  <m:fPr>
                                    <m:ctrlP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b="0" i="1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b="0" i="1" smtClean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in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ko-KR" b="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b="0" i="1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b="0" i="1" smtClean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in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918177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E5CC16C-07BA-44EF-A7CE-DCFCF00BE7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463122"/>
                  </p:ext>
                </p:extLst>
              </p:nvPr>
            </p:nvGraphicFramePr>
            <p:xfrm>
              <a:off x="191343" y="908720"/>
              <a:ext cx="11808568" cy="4832629"/>
            </p:xfrm>
            <a:graphic>
              <a:graphicData uri="http://schemas.openxmlformats.org/drawingml/2006/table">
                <a:tbl>
                  <a:tblPr firstRow="1">
                    <a:tableStyleId>{9D7B26C5-4107-4FEC-AEDC-1716B250A1EF}</a:tableStyleId>
                  </a:tblPr>
                  <a:tblGrid>
                    <a:gridCol w="2952142">
                      <a:extLst>
                        <a:ext uri="{9D8B030D-6E8A-4147-A177-3AD203B41FA5}">
                          <a16:colId xmlns:a16="http://schemas.microsoft.com/office/drawing/2014/main" val="3260610226"/>
                        </a:ext>
                      </a:extLst>
                    </a:gridCol>
                    <a:gridCol w="2952142">
                      <a:extLst>
                        <a:ext uri="{9D8B030D-6E8A-4147-A177-3AD203B41FA5}">
                          <a16:colId xmlns:a16="http://schemas.microsoft.com/office/drawing/2014/main" val="1311338282"/>
                        </a:ext>
                      </a:extLst>
                    </a:gridCol>
                    <a:gridCol w="2952142">
                      <a:extLst>
                        <a:ext uri="{9D8B030D-6E8A-4147-A177-3AD203B41FA5}">
                          <a16:colId xmlns:a16="http://schemas.microsoft.com/office/drawing/2014/main" val="3367702044"/>
                        </a:ext>
                      </a:extLst>
                    </a:gridCol>
                    <a:gridCol w="2952142">
                      <a:extLst>
                        <a:ext uri="{9D8B030D-6E8A-4147-A177-3AD203B41FA5}">
                          <a16:colId xmlns:a16="http://schemas.microsoft.com/office/drawing/2014/main" val="455919390"/>
                        </a:ext>
                      </a:extLst>
                    </a:gridCol>
                  </a:tblGrid>
                  <a:tr h="5580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Initializer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Activation function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Range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Variance (</a:t>
                          </a:r>
                          <a:r>
                            <a:rPr lang="el-GR" altLang="ko-KR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σ</a:t>
                          </a:r>
                          <a:r>
                            <a:rPr lang="en-US" altLang="ko-KR" sz="1800" baseline="30000" dirty="0"/>
                            <a:t>2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3667354"/>
                      </a:ext>
                    </a:extLst>
                  </a:tr>
                  <a:tr h="6685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Glorot</a:t>
                          </a:r>
                          <a:r>
                            <a:rPr lang="en-US" altLang="ko-KR" dirty="0"/>
                            <a:t> (Xavier) normal</a:t>
                          </a:r>
                          <a:endParaRPr lang="ko-KR" altLang="en-US" dirty="0"/>
                        </a:p>
                      </a:txBody>
                      <a:tcPr anchor="ctr"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None, tanh, </a:t>
                          </a:r>
                          <a:br>
                            <a:rPr lang="en-US" altLang="ko-KR" dirty="0"/>
                          </a:br>
                          <a:r>
                            <a:rPr lang="en-US" altLang="ko-KR" dirty="0"/>
                            <a:t>logistic, </a:t>
                          </a:r>
                          <a:r>
                            <a:rPr lang="en-US" altLang="ko-KR" dirty="0" err="1"/>
                            <a:t>softmax</a:t>
                          </a:r>
                          <a:endParaRPr lang="ko-KR" altLang="en-US" dirty="0"/>
                        </a:p>
                      </a:txBody>
                      <a:tcPr anchor="ctr"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413" t="-85321" r="-207" b="-544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9972597"/>
                      </a:ext>
                    </a:extLst>
                  </a:tr>
                  <a:tr h="7834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err="1"/>
                            <a:t>Glorot</a:t>
                          </a:r>
                          <a:r>
                            <a:rPr lang="en-US" altLang="ko-KR" dirty="0"/>
                            <a:t> (Xavier) uniform</a:t>
                          </a:r>
                          <a:endParaRPr lang="ko-KR" altLang="en-US" dirty="0"/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794" t="-156589" r="-100000" b="-359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95631438"/>
                      </a:ext>
                    </a:extLst>
                  </a:tr>
                  <a:tr h="6685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err="1"/>
                            <a:t>Lucun</a:t>
                          </a:r>
                          <a:r>
                            <a:rPr lang="en-US" altLang="ko-KR" dirty="0"/>
                            <a:t> normal</a:t>
                          </a:r>
                          <a:endParaRPr lang="ko-KR" altLang="en-US" dirty="0"/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SELU</a:t>
                          </a:r>
                          <a:endParaRPr lang="ko-KR" altLang="en-US" dirty="0"/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413" t="-300909" r="-207" b="-3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9689301"/>
                      </a:ext>
                    </a:extLst>
                  </a:tr>
                  <a:tr h="742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err="1"/>
                            <a:t>Lucun</a:t>
                          </a:r>
                          <a:r>
                            <a:rPr lang="en-US" altLang="ko-KR" dirty="0"/>
                            <a:t> uniform</a:t>
                          </a:r>
                          <a:endParaRPr lang="ko-KR" altLang="en-US" dirty="0"/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794" t="-364463" r="-100000" b="-192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5695928"/>
                      </a:ext>
                    </a:extLst>
                  </a:tr>
                  <a:tr h="6685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He normal</a:t>
                          </a:r>
                          <a:endParaRPr lang="ko-KR" altLang="en-US" dirty="0"/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ReLU</a:t>
                          </a:r>
                          <a:r>
                            <a:rPr lang="en-US" altLang="ko-KR" dirty="0"/>
                            <a:t> and its variation</a:t>
                          </a:r>
                          <a:endParaRPr lang="ko-KR" altLang="en-US" dirty="0"/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413" t="-510909" r="-207" b="-11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2527144"/>
                      </a:ext>
                    </a:extLst>
                  </a:tr>
                  <a:tr h="742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He uniform</a:t>
                          </a:r>
                          <a:endParaRPr lang="ko-KR" altLang="en-US" dirty="0"/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99794" t="-550820" r="-100000" b="-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918177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D71C5D28-5A05-4F09-B512-7007AA74A799}"/>
              </a:ext>
            </a:extLst>
          </p:cNvPr>
          <p:cNvSpPr/>
          <p:nvPr/>
        </p:nvSpPr>
        <p:spPr>
          <a:xfrm>
            <a:off x="551384" y="5770130"/>
            <a:ext cx="5088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dirty="0">
                <a:latin typeface="+mj-lt"/>
                <a:cs typeface="Times New Roman" panose="02020603050405020304" pitchFamily="18" charset="0"/>
              </a:rPr>
              <a:t>input tensor</a:t>
            </a:r>
            <a:r>
              <a:rPr lang="ko-KR" altLang="en-US" dirty="0">
                <a:latin typeface="+mj-lt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+mj-lt"/>
                <a:cs typeface="Times New Roman" panose="02020603050405020304" pitchFamily="18" charset="0"/>
              </a:rPr>
              <a:t>size (weight</a:t>
            </a:r>
            <a:r>
              <a:rPr lang="ko-KR" altLang="en-US" dirty="0">
                <a:latin typeface="+mj-lt"/>
                <a:cs typeface="Times New Roman" panose="02020603050405020304" pitchFamily="18" charset="0"/>
              </a:rPr>
              <a:t>의 행 수</a:t>
            </a:r>
            <a:r>
              <a:rPr lang="en-US" altLang="ko-KR" dirty="0">
                <a:latin typeface="+mj-lt"/>
                <a:cs typeface="Times New Roman" panose="02020603050405020304" pitchFamily="18" charset="0"/>
              </a:rPr>
              <a:t>)</a:t>
            </a:r>
            <a:r>
              <a:rPr lang="en-US" altLang="ko-KR" dirty="0">
                <a:cs typeface="Times New Roman" panose="02020603050405020304" pitchFamily="18" charset="0"/>
              </a:rPr>
              <a:t> , </a:t>
            </a:r>
            <a:r>
              <a:rPr lang="en-US" altLang="ko-KR" i="1" dirty="0" err="1">
                <a:cs typeface="Times New Roman" panose="02020603050405020304" pitchFamily="18" charset="0"/>
              </a:rPr>
              <a:t>fan</a:t>
            </a:r>
            <a:r>
              <a:rPr lang="en-US" altLang="ko-KR" i="1" baseline="-25000" dirty="0" err="1">
                <a:cs typeface="Times New Roman" panose="02020603050405020304" pitchFamily="18" charset="0"/>
              </a:rPr>
              <a:t>in</a:t>
            </a:r>
            <a:endParaRPr lang="en-US" altLang="ko-KR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dirty="0">
                <a:cs typeface="Times New Roman" panose="02020603050405020304" pitchFamily="18" charset="0"/>
              </a:rPr>
              <a:t>output tensor</a:t>
            </a:r>
            <a:r>
              <a:rPr lang="ko-KR" altLang="en-US" dirty="0"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cs typeface="Times New Roman" panose="02020603050405020304" pitchFamily="18" charset="0"/>
              </a:rPr>
              <a:t>size (weight</a:t>
            </a:r>
            <a:r>
              <a:rPr lang="ko-KR" altLang="en-US" dirty="0">
                <a:cs typeface="Times New Roman" panose="02020603050405020304" pitchFamily="18" charset="0"/>
              </a:rPr>
              <a:t>의 열 수</a:t>
            </a:r>
            <a:r>
              <a:rPr lang="en-US" altLang="ko-KR" dirty="0">
                <a:cs typeface="Times New Roman" panose="02020603050405020304" pitchFamily="18" charset="0"/>
              </a:rPr>
              <a:t>), </a:t>
            </a:r>
            <a:r>
              <a:rPr lang="en-US" altLang="ko-KR" i="1" dirty="0">
                <a:cs typeface="Times New Roman" panose="02020603050405020304" pitchFamily="18" charset="0"/>
              </a:rPr>
              <a:t>fan</a:t>
            </a:r>
            <a:r>
              <a:rPr lang="en-US" altLang="ko-KR" i="1" baseline="-25000" dirty="0">
                <a:cs typeface="Times New Roman" panose="02020603050405020304" pitchFamily="18" charset="0"/>
              </a:rPr>
              <a:t>out</a:t>
            </a:r>
            <a:endParaRPr lang="ko-KR" alt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194652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53416-2169-4EC9-BB17-590C5E0A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수렴하지 않는 활성화 함수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540BE6B-9C1C-4CD4-8A17-105684126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742950"/>
            <a:ext cx="12014200" cy="1034177"/>
          </a:xfrm>
        </p:spPr>
        <p:txBody>
          <a:bodyPr/>
          <a:lstStyle/>
          <a:p>
            <a:r>
              <a:rPr lang="ko-KR" altLang="en-US" dirty="0"/>
              <a:t>활성화 함수의 종류에 따라 </a:t>
            </a:r>
            <a:r>
              <a:rPr lang="ko-KR" altLang="en-US" dirty="0" err="1"/>
              <a:t>그래디언트</a:t>
            </a:r>
            <a:r>
              <a:rPr lang="ko-KR" altLang="en-US" dirty="0"/>
              <a:t> 소실</a:t>
            </a:r>
            <a:r>
              <a:rPr lang="en-US" altLang="ko-KR" dirty="0"/>
              <a:t>/</a:t>
            </a:r>
            <a:r>
              <a:rPr lang="ko-KR" altLang="en-US" dirty="0"/>
              <a:t>폭주로 이어짐</a:t>
            </a:r>
            <a:endParaRPr lang="en-US" altLang="ko-KR" dirty="0"/>
          </a:p>
          <a:p>
            <a:pPr lvl="1"/>
            <a:r>
              <a:rPr lang="ko-KR" altLang="en-US" dirty="0"/>
              <a:t>적절한 활성화 함수 </a:t>
            </a:r>
            <a:r>
              <a:rPr lang="en-US" altLang="ko-KR" dirty="0"/>
              <a:t>(activation function)</a:t>
            </a:r>
            <a:r>
              <a:rPr lang="ko-KR" altLang="en-US" dirty="0"/>
              <a:t>의 선정이 중요함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5EE3E6-8BC3-4FC0-AD39-24689347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628F71E-5695-4E74-9FF3-3B3C83122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4745" y="6166185"/>
            <a:ext cx="3173389" cy="600075"/>
          </a:xfrm>
        </p:spPr>
        <p:txBody>
          <a:bodyPr>
            <a:normAutofit/>
          </a:bodyPr>
          <a:lstStyle/>
          <a:p>
            <a:r>
              <a:rPr lang="en-US" altLang="ko-KR" dirty="0"/>
              <a:t>R. H. R. </a:t>
            </a:r>
            <a:r>
              <a:rPr lang="en-US" altLang="ko-KR" dirty="0" err="1"/>
              <a:t>Hahnloser</a:t>
            </a:r>
            <a:r>
              <a:rPr lang="en-US" altLang="ko-KR" dirty="0"/>
              <a:t> </a:t>
            </a:r>
            <a:r>
              <a:rPr lang="en-US" altLang="ko-KR" i="1" dirty="0"/>
              <a:t>et al</a:t>
            </a:r>
            <a:r>
              <a:rPr lang="en-US" altLang="ko-KR" dirty="0"/>
              <a:t>., Nature </a:t>
            </a:r>
            <a:r>
              <a:rPr lang="en-US" altLang="ko-KR" b="1" dirty="0"/>
              <a:t>405</a:t>
            </a:r>
            <a:r>
              <a:rPr lang="en-US" altLang="ko-KR" dirty="0"/>
              <a:t>, 947-951 (2000)</a:t>
            </a:r>
          </a:p>
          <a:p>
            <a:r>
              <a:rPr lang="en-US" altLang="ko-KR" dirty="0"/>
              <a:t>V. Nair </a:t>
            </a:r>
            <a:r>
              <a:rPr lang="en-US" altLang="ko-KR" i="1" dirty="0"/>
              <a:t>et al</a:t>
            </a:r>
            <a:r>
              <a:rPr lang="en-US" altLang="ko-KR" dirty="0"/>
              <a:t>., ICML Proceedings (2010) </a:t>
            </a:r>
            <a:r>
              <a:rPr lang="en-US" altLang="ko-KR" dirty="0">
                <a:hlinkClick r:id="rId2"/>
              </a:rPr>
              <a:t>Link</a:t>
            </a:r>
            <a:endParaRPr lang="en-US" altLang="ko-KR" dirty="0"/>
          </a:p>
          <a:p>
            <a:r>
              <a:rPr lang="en-US" altLang="ko-KR" dirty="0"/>
              <a:t>B. Xu </a:t>
            </a:r>
            <a:r>
              <a:rPr lang="en-US" altLang="ko-KR" i="1" dirty="0"/>
              <a:t>et al</a:t>
            </a:r>
            <a:r>
              <a:rPr lang="en-US" altLang="ko-KR" dirty="0"/>
              <a:t>., </a:t>
            </a:r>
            <a:r>
              <a:rPr lang="en-US" altLang="ko-KR" dirty="0" err="1"/>
              <a:t>arXiv</a:t>
            </a:r>
            <a:r>
              <a:rPr lang="en-US" altLang="ko-KR" dirty="0"/>
              <a:t> 1505.0085 (2015) </a:t>
            </a:r>
            <a:r>
              <a:rPr lang="en-US" altLang="ko-KR" dirty="0">
                <a:hlinkClick r:id="rId3"/>
              </a:rPr>
              <a:t>Link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506ED3-3C86-4F65-B1EA-614FE8626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59" y="2137166"/>
            <a:ext cx="4536504" cy="256896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9C96C0D-1800-4392-9575-79E8A72DFB64}"/>
              </a:ext>
            </a:extLst>
          </p:cNvPr>
          <p:cNvGrpSpPr/>
          <p:nvPr/>
        </p:nvGrpSpPr>
        <p:grpSpPr>
          <a:xfrm>
            <a:off x="949092" y="2281183"/>
            <a:ext cx="1847566" cy="771649"/>
            <a:chOff x="767408" y="5517232"/>
            <a:chExt cx="1847566" cy="7716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8CD316-CA58-402E-A269-2A3D1AD15130}"/>
                </a:ext>
              </a:extLst>
            </p:cNvPr>
            <p:cNvSpPr txBox="1"/>
            <p:nvPr/>
          </p:nvSpPr>
          <p:spPr>
            <a:xfrm>
              <a:off x="767408" y="573325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DE3F08-FD68-42C6-8D94-450FA542D05B}"/>
                </a:ext>
              </a:extLst>
            </p:cNvPr>
            <p:cNvSpPr txBox="1"/>
            <p:nvPr/>
          </p:nvSpPr>
          <p:spPr>
            <a:xfrm>
              <a:off x="1351487" y="551723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(</a:t>
              </a:r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≥ 0)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91F554-34FC-4654-A256-A2951CA60C94}"/>
                </a:ext>
              </a:extLst>
            </p:cNvPr>
            <p:cNvSpPr txBox="1"/>
            <p:nvPr/>
          </p:nvSpPr>
          <p:spPr>
            <a:xfrm>
              <a:off x="1351487" y="5919549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(</a:t>
              </a:r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0)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왼쪽 중괄호 12">
              <a:extLst>
                <a:ext uri="{FF2B5EF4-FFF2-40B4-BE49-F238E27FC236}">
                  <a16:creationId xmlns:a16="http://schemas.microsoft.com/office/drawing/2014/main" id="{0256B130-B570-4CA9-8FE2-4CAD61938150}"/>
                </a:ext>
              </a:extLst>
            </p:cNvPr>
            <p:cNvSpPr/>
            <p:nvPr/>
          </p:nvSpPr>
          <p:spPr>
            <a:xfrm>
              <a:off x="1250233" y="5589740"/>
              <a:ext cx="101254" cy="665848"/>
            </a:xfrm>
            <a:prstGeom prst="leftBrace">
              <a:avLst>
                <a:gd name="adj1" fmla="val 45961"/>
                <a:gd name="adj2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FDB12D-5328-4390-BE93-60EC468459FC}"/>
              </a:ext>
            </a:extLst>
          </p:cNvPr>
          <p:cNvSpPr/>
          <p:nvPr/>
        </p:nvSpPr>
        <p:spPr>
          <a:xfrm>
            <a:off x="1115447" y="1685334"/>
            <a:ext cx="37946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b="1" dirty="0" err="1"/>
              <a:t>ReLU</a:t>
            </a:r>
            <a:r>
              <a:rPr lang="en-US" altLang="ko-KR" sz="2200" b="1" dirty="0"/>
              <a:t> – Re</a:t>
            </a:r>
            <a:r>
              <a:rPr lang="en-US" altLang="ko-KR" sz="2200" dirty="0"/>
              <a:t>ctified</a:t>
            </a:r>
            <a:r>
              <a:rPr lang="en-US" altLang="ko-KR" sz="2200" b="1" dirty="0"/>
              <a:t> L</a:t>
            </a:r>
            <a:r>
              <a:rPr lang="en-US" altLang="ko-KR" sz="2200" dirty="0"/>
              <a:t>inear</a:t>
            </a:r>
            <a:r>
              <a:rPr lang="en-US" altLang="ko-KR" sz="2200" b="1" dirty="0"/>
              <a:t> U</a:t>
            </a:r>
            <a:r>
              <a:rPr lang="en-US" altLang="ko-KR" sz="2200" dirty="0"/>
              <a:t>nit</a:t>
            </a:r>
            <a:endParaRPr lang="ko-KR" altLang="en-US" sz="2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7DC967-EC71-4F3B-BC41-1BFF451E55C4}"/>
              </a:ext>
            </a:extLst>
          </p:cNvPr>
          <p:cNvSpPr/>
          <p:nvPr/>
        </p:nvSpPr>
        <p:spPr>
          <a:xfrm>
            <a:off x="767408" y="4816242"/>
            <a:ext cx="367193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sz="1600" dirty="0"/>
              <a:t>특정 양수 값으로 수렴하지 않음</a:t>
            </a:r>
            <a:endParaRPr lang="en-US" altLang="ko-KR" sz="1600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sz="1600" dirty="0"/>
              <a:t>계산이 빠르고 기울기가 상수</a:t>
            </a:r>
            <a:endParaRPr lang="en-US" altLang="ko-KR" sz="1600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sz="1600" dirty="0"/>
              <a:t>죽는 뉴런이 발생함 </a:t>
            </a:r>
            <a:r>
              <a:rPr lang="en-US" altLang="ko-KR" sz="1600" dirty="0"/>
              <a:t>(</a:t>
            </a:r>
            <a:r>
              <a:rPr lang="ko-KR" altLang="en-US" sz="1600" dirty="0"/>
              <a:t>항상 </a:t>
            </a:r>
            <a:r>
              <a:rPr lang="en-US" altLang="ko-KR" sz="1600" dirty="0"/>
              <a:t>0</a:t>
            </a:r>
            <a:r>
              <a:rPr lang="ko-KR" altLang="en-US" sz="1600" dirty="0"/>
              <a:t>을 출력</a:t>
            </a:r>
            <a:r>
              <a:rPr lang="en-US" altLang="ko-KR" sz="1600" dirty="0"/>
              <a:t>)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1CFBF69-12D9-455F-8E57-265F1A477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32" y="2137166"/>
            <a:ext cx="4536504" cy="2578735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8327BBB3-5E3A-4E88-8A6A-42E08C3D17EC}"/>
              </a:ext>
            </a:extLst>
          </p:cNvPr>
          <p:cNvGrpSpPr/>
          <p:nvPr/>
        </p:nvGrpSpPr>
        <p:grpSpPr>
          <a:xfrm>
            <a:off x="6649275" y="2273844"/>
            <a:ext cx="1898863" cy="771649"/>
            <a:chOff x="767408" y="5517232"/>
            <a:chExt cx="1898863" cy="77164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0C4183-62BA-4C67-8D04-0E7173DA7414}"/>
                </a:ext>
              </a:extLst>
            </p:cNvPr>
            <p:cNvSpPr txBox="1"/>
            <p:nvPr/>
          </p:nvSpPr>
          <p:spPr>
            <a:xfrm>
              <a:off x="767408" y="573325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64E73C-AC56-4E3B-B2C9-615EC123D390}"/>
                </a:ext>
              </a:extLst>
            </p:cNvPr>
            <p:cNvSpPr txBox="1"/>
            <p:nvPr/>
          </p:nvSpPr>
          <p:spPr>
            <a:xfrm>
              <a:off x="1351487" y="5517232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      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≥ 0)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57593C-66ED-4A46-90F2-8366E5245802}"/>
                </a:ext>
              </a:extLst>
            </p:cNvPr>
            <p:cNvSpPr txBox="1"/>
            <p:nvPr/>
          </p:nvSpPr>
          <p:spPr>
            <a:xfrm>
              <a:off x="1351487" y="5919549"/>
              <a:ext cx="1314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(</a:t>
              </a:r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0)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왼쪽 중괄호 33">
              <a:extLst>
                <a:ext uri="{FF2B5EF4-FFF2-40B4-BE49-F238E27FC236}">
                  <a16:creationId xmlns:a16="http://schemas.microsoft.com/office/drawing/2014/main" id="{0EDFF98F-FD2F-4187-8BED-1607572F42D5}"/>
                </a:ext>
              </a:extLst>
            </p:cNvPr>
            <p:cNvSpPr/>
            <p:nvPr/>
          </p:nvSpPr>
          <p:spPr>
            <a:xfrm>
              <a:off x="1250233" y="5589740"/>
              <a:ext cx="101254" cy="665848"/>
            </a:xfrm>
            <a:prstGeom prst="leftBrace">
              <a:avLst>
                <a:gd name="adj1" fmla="val 45961"/>
                <a:gd name="adj2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BE33EAA-728B-4D2F-B90E-FE367F64AD4A}"/>
              </a:ext>
            </a:extLst>
          </p:cNvPr>
          <p:cNvSpPr/>
          <p:nvPr/>
        </p:nvSpPr>
        <p:spPr>
          <a:xfrm>
            <a:off x="7854700" y="1685334"/>
            <a:ext cx="17235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b="1" dirty="0" err="1"/>
              <a:t>LeakyReLU</a:t>
            </a:r>
            <a:endParaRPr lang="ko-KR" altLang="en-US" sz="2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164CEB0-E704-44FD-8598-824099C0C1A9}"/>
              </a:ext>
            </a:extLst>
          </p:cNvPr>
          <p:cNvSpPr/>
          <p:nvPr/>
        </p:nvSpPr>
        <p:spPr>
          <a:xfrm>
            <a:off x="5990432" y="4810183"/>
            <a:ext cx="600948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l-GR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ko-KR" altLang="en-US" sz="1600" dirty="0"/>
              <a:t>값을 조절하여 </a:t>
            </a:r>
            <a:r>
              <a:rPr lang="en-US" altLang="ko-KR" sz="1600" dirty="0"/>
              <a:t>leakage</a:t>
            </a:r>
            <a:r>
              <a:rPr lang="ko-KR" altLang="en-US" sz="1600" dirty="0"/>
              <a:t>를 결정 </a:t>
            </a:r>
            <a:r>
              <a:rPr lang="en-US" altLang="ko-KR" sz="1600" dirty="0"/>
              <a:t>(</a:t>
            </a:r>
            <a:r>
              <a:rPr lang="el-GR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/>
              <a:t>값이 클 수록 많이 통과함</a:t>
            </a:r>
            <a:r>
              <a:rPr lang="en-US" altLang="ko-KR" sz="1600" dirty="0"/>
              <a:t>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sz="1600" dirty="0"/>
              <a:t>뉴런이 절대 죽지 않음 </a:t>
            </a:r>
            <a:r>
              <a:rPr lang="en-US" altLang="ko-KR" sz="1600" dirty="0"/>
              <a:t>(</a:t>
            </a:r>
            <a:r>
              <a:rPr lang="ko-KR" altLang="en-US" sz="1600" dirty="0"/>
              <a:t>훈련 중 다시 깨어날 수 있음</a:t>
            </a:r>
            <a:r>
              <a:rPr lang="en-US" altLang="ko-KR" sz="1600" dirty="0"/>
              <a:t>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ko-KR" sz="1600" dirty="0" err="1"/>
              <a:t>RReLU</a:t>
            </a:r>
            <a:r>
              <a:rPr lang="en-US" altLang="ko-KR" sz="1600" dirty="0"/>
              <a:t> (</a:t>
            </a:r>
            <a:r>
              <a:rPr lang="el-GR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값을</a:t>
            </a:r>
            <a:r>
              <a:rPr lang="ko-KR" alt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random</a:t>
            </a:r>
            <a:r>
              <a:rPr lang="ko-KR" altLang="en-US" sz="1600" dirty="0">
                <a:latin typeface="+mj-lt"/>
                <a:cs typeface="Times New Roman" panose="02020603050405020304" pitchFamily="18" charset="0"/>
              </a:rPr>
              <a:t>하게 결정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), 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PReLU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el-GR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값을 학습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등의 변종이 있음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34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A5E757-6BE9-4CFD-BBD4-B4647FEB2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2" y="4230613"/>
            <a:ext cx="4645852" cy="26062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C5A558-C0F4-4CA6-98B6-21567592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수렴하지 않는 활성화 함수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37E657-36CA-4FA7-9DEF-36FF2109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30E27-1D6F-4BE6-AEBC-A72EA368C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6397" y="6066936"/>
            <a:ext cx="3029373" cy="680360"/>
          </a:xfrm>
        </p:spPr>
        <p:txBody>
          <a:bodyPr>
            <a:normAutofit/>
          </a:bodyPr>
          <a:lstStyle/>
          <a:p>
            <a:r>
              <a:rPr lang="en-US" altLang="ko-KR" dirty="0"/>
              <a:t>D. </a:t>
            </a:r>
            <a:r>
              <a:rPr lang="en-US" altLang="ko-KR" dirty="0" err="1"/>
              <a:t>Clevert</a:t>
            </a:r>
            <a:r>
              <a:rPr lang="en-US" altLang="ko-KR" i="1" dirty="0"/>
              <a:t> et al</a:t>
            </a:r>
            <a:r>
              <a:rPr lang="en-US" altLang="ko-KR" dirty="0"/>
              <a:t>., </a:t>
            </a:r>
            <a:r>
              <a:rPr lang="en-US" altLang="ko-KR" dirty="0" err="1"/>
              <a:t>arXiv</a:t>
            </a:r>
            <a:r>
              <a:rPr lang="en-US" altLang="ko-KR" dirty="0"/>
              <a:t> 1511.07289 (2015) </a:t>
            </a:r>
            <a:r>
              <a:rPr lang="en-US" altLang="ko-KR" dirty="0">
                <a:hlinkClick r:id="rId3"/>
              </a:rPr>
              <a:t>Link</a:t>
            </a:r>
            <a:endParaRPr lang="en-US" altLang="ko-KR" dirty="0"/>
          </a:p>
          <a:p>
            <a:r>
              <a:rPr lang="en-US" altLang="ko-KR" dirty="0"/>
              <a:t>G. </a:t>
            </a:r>
            <a:r>
              <a:rPr lang="en-US" altLang="ko-KR" dirty="0" err="1"/>
              <a:t>Klambauer</a:t>
            </a:r>
            <a:r>
              <a:rPr lang="en-US" altLang="ko-KR" dirty="0"/>
              <a:t> </a:t>
            </a:r>
            <a:r>
              <a:rPr lang="en-US" altLang="ko-KR" i="1" dirty="0"/>
              <a:t>et al</a:t>
            </a:r>
            <a:r>
              <a:rPr lang="en-US" altLang="ko-KR" dirty="0"/>
              <a:t>., </a:t>
            </a:r>
            <a:r>
              <a:rPr lang="en-US" altLang="ko-KR" dirty="0" err="1"/>
              <a:t>arXiv</a:t>
            </a:r>
            <a:r>
              <a:rPr lang="en-US" altLang="ko-KR" dirty="0"/>
              <a:t> 1706.02515 (2017) </a:t>
            </a:r>
            <a:r>
              <a:rPr lang="en-US" altLang="ko-KR" dirty="0">
                <a:hlinkClick r:id="rId4"/>
              </a:rPr>
              <a:t>Link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8BFC54A-09B1-4106-990C-715373756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0" y="1107384"/>
            <a:ext cx="4737196" cy="2637658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03F034B9-C222-4290-ADA9-B9F8E32FED52}"/>
              </a:ext>
            </a:extLst>
          </p:cNvPr>
          <p:cNvGrpSpPr/>
          <p:nvPr/>
        </p:nvGrpSpPr>
        <p:grpSpPr>
          <a:xfrm>
            <a:off x="407368" y="1217191"/>
            <a:ext cx="2352512" cy="771649"/>
            <a:chOff x="767408" y="5517232"/>
            <a:chExt cx="2352512" cy="7716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422D8A-D434-4189-9F3E-BDBE820251FD}"/>
                </a:ext>
              </a:extLst>
            </p:cNvPr>
            <p:cNvSpPr txBox="1"/>
            <p:nvPr/>
          </p:nvSpPr>
          <p:spPr>
            <a:xfrm>
              <a:off x="767408" y="573325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13879B-524F-4785-B7E9-E60E429DA4DA}"/>
                </a:ext>
              </a:extLst>
            </p:cNvPr>
            <p:cNvSpPr txBox="1"/>
            <p:nvPr/>
          </p:nvSpPr>
          <p:spPr>
            <a:xfrm>
              <a:off x="1351487" y="5517232"/>
              <a:ext cx="1766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(</a:t>
              </a:r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≥ 0)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4D052D-CA13-4460-8F5E-407B75D6DC76}"/>
                </a:ext>
              </a:extLst>
            </p:cNvPr>
            <p:cNvSpPr txBox="1"/>
            <p:nvPr/>
          </p:nvSpPr>
          <p:spPr>
            <a:xfrm>
              <a:off x="1351487" y="5919549"/>
              <a:ext cx="1768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ko-KR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1)   (</a:t>
              </a:r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0)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왼쪽 중괄호 34">
              <a:extLst>
                <a:ext uri="{FF2B5EF4-FFF2-40B4-BE49-F238E27FC236}">
                  <a16:creationId xmlns:a16="http://schemas.microsoft.com/office/drawing/2014/main" id="{98B62642-BAAE-4354-84E9-8EA0CD6C718B}"/>
                </a:ext>
              </a:extLst>
            </p:cNvPr>
            <p:cNvSpPr/>
            <p:nvPr/>
          </p:nvSpPr>
          <p:spPr>
            <a:xfrm>
              <a:off x="1250233" y="5589740"/>
              <a:ext cx="101254" cy="665848"/>
            </a:xfrm>
            <a:prstGeom prst="leftBrace">
              <a:avLst>
                <a:gd name="adj1" fmla="val 45961"/>
                <a:gd name="adj2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9468ECC-3376-4887-AC7D-4A7AB4DED45E}"/>
              </a:ext>
            </a:extLst>
          </p:cNvPr>
          <p:cNvSpPr/>
          <p:nvPr/>
        </p:nvSpPr>
        <p:spPr>
          <a:xfrm>
            <a:off x="488901" y="719766"/>
            <a:ext cx="39982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b="1" dirty="0"/>
              <a:t>ELU – E</a:t>
            </a:r>
            <a:r>
              <a:rPr lang="en-US" altLang="ko-KR" sz="2200" dirty="0"/>
              <a:t>xponential</a:t>
            </a:r>
            <a:r>
              <a:rPr lang="en-US" altLang="ko-KR" sz="2200" b="1" dirty="0"/>
              <a:t> L</a:t>
            </a:r>
            <a:r>
              <a:rPr lang="en-US" altLang="ko-KR" sz="2200" dirty="0"/>
              <a:t>inear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U</a:t>
            </a:r>
            <a:r>
              <a:rPr lang="en-US" altLang="ko-KR" sz="2200" dirty="0"/>
              <a:t>nit</a:t>
            </a:r>
            <a:endParaRPr lang="ko-KR" altLang="en-US" sz="2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E295C4-B16A-4FAD-A68C-F7FE24DC3D17}"/>
              </a:ext>
            </a:extLst>
          </p:cNvPr>
          <p:cNvSpPr/>
          <p:nvPr/>
        </p:nvSpPr>
        <p:spPr>
          <a:xfrm>
            <a:off x="4886460" y="1150653"/>
            <a:ext cx="6868812" cy="1927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l-GR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ko-KR" altLang="en-US" sz="1600" dirty="0"/>
              <a:t>값을 조절하여 음수 수렴 값을 조절 가능</a:t>
            </a:r>
            <a:endParaRPr lang="en-US" altLang="ko-KR" sz="1600" dirty="0"/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l-GR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ko-KR" altLang="en-US" sz="1600" dirty="0"/>
              <a:t>값이 </a:t>
            </a:r>
            <a:r>
              <a:rPr lang="en-US" altLang="ko-KR" sz="1600" dirty="0"/>
              <a:t>1</a:t>
            </a:r>
            <a:r>
              <a:rPr lang="ko-KR" altLang="en-US" sz="1600" dirty="0"/>
              <a:t>일 경우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ko-KR" sz="1600" dirty="0"/>
              <a:t> 0 </a:t>
            </a:r>
            <a:r>
              <a:rPr lang="ko-KR" altLang="en-US" sz="1600" dirty="0"/>
              <a:t>에서 매끄러운 기울기를 가져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경사하강법</a:t>
            </a:r>
            <a:r>
              <a:rPr lang="ko-KR" altLang="en-US" sz="1600" dirty="0"/>
              <a:t> 학습 속도가 높음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/>
              <a:t>에서 음수의 활성화 값을 가지므로 평균 값은 </a:t>
            </a:r>
            <a:r>
              <a:rPr lang="en-US" altLang="ko-KR" sz="1600" dirty="0"/>
              <a:t>0</a:t>
            </a:r>
            <a:r>
              <a:rPr lang="ko-KR" altLang="en-US" sz="1600" dirty="0"/>
              <a:t>에 더 가까워 짐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그래디언트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소실 문제를 완화함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600" dirty="0"/>
              <a:t> 에서 </a:t>
            </a:r>
            <a:r>
              <a:rPr lang="ko-KR" altLang="en-US" sz="1600" dirty="0" err="1"/>
              <a:t>그래디언트가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  <a:r>
              <a:rPr lang="ko-KR" altLang="en-US" sz="1600" dirty="0"/>
              <a:t>이 아니므로 뉴런이 죽지 않음</a:t>
            </a:r>
            <a:r>
              <a:rPr lang="en-US" altLang="ko-KR" sz="1600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2CBD7F-1F73-43DA-ACA1-71A59B7B5241}"/>
              </a:ext>
            </a:extLst>
          </p:cNvPr>
          <p:cNvSpPr/>
          <p:nvPr/>
        </p:nvSpPr>
        <p:spPr>
          <a:xfrm>
            <a:off x="1170881" y="3852407"/>
            <a:ext cx="27558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b="1" dirty="0"/>
              <a:t>SELU – S</a:t>
            </a:r>
            <a:r>
              <a:rPr lang="en-US" altLang="ko-KR" sz="2200" dirty="0"/>
              <a:t>caled</a:t>
            </a:r>
            <a:r>
              <a:rPr lang="en-US" altLang="ko-KR" sz="2200" b="1" dirty="0"/>
              <a:t> ELU</a:t>
            </a:r>
            <a:endParaRPr lang="ko-KR" altLang="en-US" sz="22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3F17D3-53A7-4942-AA2A-8559FB783E15}"/>
              </a:ext>
            </a:extLst>
          </p:cNvPr>
          <p:cNvSpPr/>
          <p:nvPr/>
        </p:nvSpPr>
        <p:spPr>
          <a:xfrm>
            <a:off x="4886460" y="4230613"/>
            <a:ext cx="7113453" cy="2021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n-US" altLang="ko-KR" sz="1600" dirty="0"/>
              <a:t>ELU</a:t>
            </a:r>
            <a:r>
              <a:rPr lang="ko-KR" altLang="en-US" sz="1600" dirty="0"/>
              <a:t>의 </a:t>
            </a:r>
            <a:r>
              <a:rPr lang="en-US" altLang="ko-KR" sz="1600" dirty="0"/>
              <a:t>scale</a:t>
            </a:r>
            <a:r>
              <a:rPr lang="ko-KR" altLang="en-US" sz="1600" dirty="0"/>
              <a:t>을 조절하여 네트워크를 자기정규화 함 </a:t>
            </a:r>
            <a:r>
              <a:rPr lang="en-US" altLang="ko-KR" sz="1600" dirty="0"/>
              <a:t>(self-normalization).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각 층의 출력이 평균 </a:t>
            </a:r>
            <a:r>
              <a:rPr lang="en-US" altLang="ko-KR" sz="1600" dirty="0"/>
              <a:t>0, </a:t>
            </a:r>
            <a:r>
              <a:rPr lang="ko-KR" altLang="en-US" sz="1600" dirty="0"/>
              <a:t>표준편차 </a:t>
            </a:r>
            <a:r>
              <a:rPr lang="en-US" altLang="ko-KR" sz="1600" dirty="0"/>
              <a:t>1</a:t>
            </a:r>
            <a:r>
              <a:rPr lang="ko-KR" altLang="en-US" sz="1600" dirty="0"/>
              <a:t>을 유지하는 경향이 생김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ko-KR" altLang="en-US" sz="1600" dirty="0"/>
              <a:t>정규화 된 출력으로 인해 </a:t>
            </a:r>
            <a:r>
              <a:rPr lang="ko-KR" altLang="en-US" sz="1600" dirty="0" err="1"/>
              <a:t>그래디언트</a:t>
            </a:r>
            <a:r>
              <a:rPr lang="ko-KR" altLang="en-US" sz="1600" dirty="0"/>
              <a:t> 소실</a:t>
            </a:r>
            <a:r>
              <a:rPr lang="en-US" altLang="ko-KR" sz="1600" dirty="0"/>
              <a:t>/</a:t>
            </a:r>
            <a:r>
              <a:rPr lang="ko-KR" altLang="en-US" sz="1600" dirty="0"/>
              <a:t>폭주를 막을 수 있음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ko-KR" altLang="en-US" sz="1600" dirty="0"/>
              <a:t>자기정규화를 위해선 전제조건이 갖춰줘야 함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400" dirty="0"/>
              <a:t>1. </a:t>
            </a:r>
            <a:r>
              <a:rPr lang="ko-KR" altLang="en-US" sz="1400" dirty="0"/>
              <a:t>입력 특성은 정규분포를 따라야 함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2. </a:t>
            </a:r>
            <a:r>
              <a:rPr lang="en-US" altLang="ko-KR" sz="1400" dirty="0" err="1"/>
              <a:t>Lecun</a:t>
            </a:r>
            <a:r>
              <a:rPr lang="en-US" altLang="ko-KR" sz="1400" dirty="0"/>
              <a:t> </a:t>
            </a:r>
            <a:r>
              <a:rPr lang="ko-KR" altLang="en-US" sz="1400" dirty="0"/>
              <a:t>초기화가 되어있어야 함</a:t>
            </a:r>
            <a:br>
              <a:rPr lang="en-US" altLang="ko-KR" sz="1400" dirty="0"/>
            </a:br>
            <a:r>
              <a:rPr lang="en-US" altLang="ko-KR" sz="1400" dirty="0"/>
              <a:t>3. </a:t>
            </a:r>
            <a:r>
              <a:rPr lang="ko-KR" altLang="en-US" sz="1400" dirty="0"/>
              <a:t>일렬로 쌓은 완전연결층으로 구성되어 있어야 함</a:t>
            </a:r>
            <a:r>
              <a:rPr lang="en-US" altLang="ko-KR" sz="1400" dirty="0"/>
              <a:t>.</a:t>
            </a:r>
            <a:endParaRPr lang="en-US" altLang="ko-KR" sz="16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07E47C-C202-43F0-85E3-12FAE3289BE5}"/>
              </a:ext>
            </a:extLst>
          </p:cNvPr>
          <p:cNvGrpSpPr/>
          <p:nvPr/>
        </p:nvGrpSpPr>
        <p:grpSpPr>
          <a:xfrm>
            <a:off x="407368" y="4250153"/>
            <a:ext cx="2673112" cy="771649"/>
            <a:chOff x="767408" y="5517232"/>
            <a:chExt cx="2673112" cy="7716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2829AF-8DA3-44F2-BEAE-CF59C0400120}"/>
                </a:ext>
              </a:extLst>
            </p:cNvPr>
            <p:cNvSpPr txBox="1"/>
            <p:nvPr/>
          </p:nvSpPr>
          <p:spPr>
            <a:xfrm>
              <a:off x="767408" y="573325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5301E0-0C42-4867-ADEC-98B37D363381}"/>
                </a:ext>
              </a:extLst>
            </p:cNvPr>
            <p:cNvSpPr txBox="1"/>
            <p:nvPr/>
          </p:nvSpPr>
          <p:spPr>
            <a:xfrm>
              <a:off x="1351487" y="5517232"/>
              <a:ext cx="208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* x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(</a:t>
              </a:r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≥ 0)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E20C18-275D-48F0-9680-C02A465ABA84}"/>
                </a:ext>
              </a:extLst>
            </p:cNvPr>
            <p:cNvSpPr txBox="1"/>
            <p:nvPr/>
          </p:nvSpPr>
          <p:spPr>
            <a:xfrm>
              <a:off x="1351487" y="5919549"/>
              <a:ext cx="2089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* </a:t>
              </a:r>
              <a:r>
                <a:rPr lang="el-GR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ko-KR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1)   (</a:t>
              </a:r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0)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왼쪽 중괄호 20">
              <a:extLst>
                <a:ext uri="{FF2B5EF4-FFF2-40B4-BE49-F238E27FC236}">
                  <a16:creationId xmlns:a16="http://schemas.microsoft.com/office/drawing/2014/main" id="{4E73BEDF-0707-4819-9457-59B07F3AECBE}"/>
                </a:ext>
              </a:extLst>
            </p:cNvPr>
            <p:cNvSpPr/>
            <p:nvPr/>
          </p:nvSpPr>
          <p:spPr>
            <a:xfrm>
              <a:off x="1250233" y="5589740"/>
              <a:ext cx="101254" cy="665848"/>
            </a:xfrm>
            <a:prstGeom prst="leftBrace">
              <a:avLst>
                <a:gd name="adj1" fmla="val 45961"/>
                <a:gd name="adj2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1C1145-8828-411C-BE35-47596B11BBB5}"/>
              </a:ext>
            </a:extLst>
          </p:cNvPr>
          <p:cNvSpPr/>
          <p:nvPr/>
        </p:nvSpPr>
        <p:spPr>
          <a:xfrm>
            <a:off x="479376" y="5157192"/>
            <a:ext cx="116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1.0507…</a:t>
            </a:r>
          </a:p>
          <a:p>
            <a:r>
              <a:rPr lang="el-GR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1.6732…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297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14998</TotalTime>
  <Words>951</Words>
  <Application>Microsoft Office PowerPoint</Application>
  <PresentationFormat>와이드스크린</PresentationFormat>
  <Paragraphs>172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Times New Roman</vt:lpstr>
      <vt:lpstr>Office 테마</vt:lpstr>
      <vt:lpstr>Ch.11 심층 신경망 훈련하기</vt:lpstr>
      <vt:lpstr>심층신경망 훈련의 어려움</vt:lpstr>
      <vt:lpstr>발생하는 문제점</vt:lpstr>
      <vt:lpstr>그래디언트 소실과 폭주</vt:lpstr>
      <vt:lpstr>그래디언트 소실/폭주의 원인</vt:lpstr>
      <vt:lpstr>가중치 (weight) 초기화</vt:lpstr>
      <vt:lpstr>가중치 (weight) 초기화</vt:lpstr>
      <vt:lpstr>수렴하지 않는 활성화 함수</vt:lpstr>
      <vt:lpstr>수렴하지 않는 활성화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KRICT</dc:creator>
  <cp:lastModifiedBy>Yang</cp:lastModifiedBy>
  <cp:revision>344</cp:revision>
  <dcterms:created xsi:type="dcterms:W3CDTF">2022-04-04T06:25:34Z</dcterms:created>
  <dcterms:modified xsi:type="dcterms:W3CDTF">2022-07-06T04:23:55Z</dcterms:modified>
</cp:coreProperties>
</file>