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67" r:id="rId3"/>
    <p:sldId id="260" r:id="rId4"/>
    <p:sldId id="266" r:id="rId5"/>
    <p:sldId id="261" r:id="rId6"/>
    <p:sldId id="263" r:id="rId7"/>
    <p:sldId id="265" r:id="rId8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50" d="100"/>
          <a:sy n="150" d="100"/>
        </p:scale>
        <p:origin x="20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DD6E2-5436-49FB-B796-680A249F0F0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9E160-DBBD-4BA7-BA74-8C5DA2AA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44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509-00C2-4268-A479-92588EE4577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3DC4-5E4F-4996-BF3F-0C271376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6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509-00C2-4268-A479-92588EE4577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3DC4-5E4F-4996-BF3F-0C271376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58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509-00C2-4268-A479-92588EE4577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3DC4-5E4F-4996-BF3F-0C271376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509-00C2-4268-A479-92588EE4577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3DC4-5E4F-4996-BF3F-0C271376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509-00C2-4268-A479-92588EE4577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3DC4-5E4F-4996-BF3F-0C271376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6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509-00C2-4268-A479-92588EE4577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3DC4-5E4F-4996-BF3F-0C271376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3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509-00C2-4268-A479-92588EE4577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3DC4-5E4F-4996-BF3F-0C271376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0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509-00C2-4268-A479-92588EE4577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3DC4-5E4F-4996-BF3F-0C271376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6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509-00C2-4268-A479-92588EE4577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3DC4-5E4F-4996-BF3F-0C271376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509-00C2-4268-A479-92588EE4577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3DC4-5E4F-4996-BF3F-0C271376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4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509-00C2-4268-A479-92588EE4577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3DC4-5E4F-4996-BF3F-0C271376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8509-00C2-4268-A479-92588EE4577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3DC4-5E4F-4996-BF3F-0C271376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keras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화학 데이터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활용 </a:t>
            </a:r>
            <a:r>
              <a:rPr lang="ko-KR" altLang="en-US" sz="32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머신러닝을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위한 </a:t>
            </a:r>
            <a:r>
              <a:rPr lang="en-US" altLang="ko-KR" sz="32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en-US" altLang="ko-KR" sz="32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32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파이썬</a:t>
            </a:r>
            <a:r>
              <a:rPr lang="ko-KR" altLang="en-US" sz="32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프로그래밍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화학데이터기반연구센터</a:t>
            </a:r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 승 훈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2098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그룹 과제 </a:t>
            </a:r>
            <a:r>
              <a:rPr lang="en-US" altLang="ko-KR" sz="12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(3</a:t>
            </a:r>
            <a:r>
              <a:rPr lang="ko-KR" altLang="en-US" sz="12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</a:t>
            </a:r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~11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</a:t>
            </a:r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86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smtClean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발표</a:t>
            </a:r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준비 관련 사항</a:t>
            </a:r>
            <a:endParaRPr lang="ko-KR" altLang="en-US" sz="3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온라인 오프라인 자유롭게 참석 가능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순서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이름순 정렬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대로 발표 진행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향후 발표 순서는 늦어도 발표 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달 전에는 미리 공지 예정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30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 내외로 발표 내용 준비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온라인 참석 발표자는 자신의 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PC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환경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마이크</a:t>
            </a:r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스피커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주변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미리 체크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별도의 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PT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자료 없이 발표해도 전혀 무방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발표 내용은 녹화될 예정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녹화 파일은 유튜브 비공개 업로드 예정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 (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비번 공유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메일 외에 공지 및 자료 공유를 위한 </a:t>
            </a:r>
            <a:r>
              <a:rPr lang="ko-KR" altLang="en-US" sz="20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단톡방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개설</a:t>
            </a:r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? (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의견수렴 후 결정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진행 중간에 외부 연사 초청 예정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 (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실험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1,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계산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1,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인공지능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자유롭게 스터디에 대한 건의사항 제안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65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그룹 과제</a:t>
            </a:r>
            <a:endParaRPr lang="ko-KR" altLang="en-US" sz="3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85840"/>
            <a:ext cx="7886700" cy="2851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과제명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(Study Group) </a:t>
            </a:r>
            <a:r>
              <a:rPr lang="ko-KR" altLang="en-US" sz="24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화학데이터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활용 </a:t>
            </a:r>
            <a:r>
              <a:rPr lang="ko-KR" altLang="en-US" sz="24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머신러닝을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위한 </a:t>
            </a:r>
            <a:r>
              <a:rPr lang="ko-KR" altLang="en-US" sz="24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파이썬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프로그래밍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Study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</a:t>
            </a:r>
          </a:p>
          <a:p>
            <a:pPr marL="0" indent="0">
              <a:buNone/>
            </a:pP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사업구분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자체 사업</a:t>
            </a:r>
            <a:endParaRPr lang="en-US" altLang="ko-KR" sz="24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사업기간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2022-03-01 ~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2022-12-31</a:t>
            </a:r>
          </a:p>
          <a:p>
            <a:pPr marL="0" indent="0">
              <a:buNone/>
            </a:pPr>
            <a:r>
              <a:rPr lang="ko-KR" altLang="en-US" sz="24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참여연구원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내부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(12),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내부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2/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학생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(8)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68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그룹 운영 목표</a:t>
            </a:r>
            <a:endParaRPr lang="ko-KR" altLang="en-US" sz="3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364887"/>
            <a:ext cx="7886700" cy="1957021"/>
          </a:xfrm>
        </p:spPr>
        <p:txBody>
          <a:bodyPr>
            <a:normAutofit/>
          </a:bodyPr>
          <a:lstStyle/>
          <a:p>
            <a:pPr lvl="0" fontAlgn="base"/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인공지능 알고리즘의 원리를 이해하고 실습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lvl="0" fontAlgn="base"/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0" fontAlgn="base"/>
            <a:r>
              <a:rPr lang="ko-KR" altLang="en-US" sz="24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파이썬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언어를 통한 자신의 연구데이터를 인공지능 알고리즘에 적용하고 결과를 분석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00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시간 </a:t>
            </a:r>
            <a:r>
              <a:rPr lang="en-US" altLang="ko-KR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&amp; </a:t>
            </a:r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장소</a:t>
            </a:r>
            <a:endParaRPr lang="ko-KR" altLang="en-US" sz="3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시간</a:t>
            </a:r>
            <a:endParaRPr lang="en-US" altLang="ko-KR" sz="24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/>
            <a:r>
              <a:rPr lang="ko-KR" altLang="en-US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매주 수요일 오후 </a:t>
            </a:r>
            <a:r>
              <a:rPr lang="en-US" altLang="ko-KR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</a:t>
            </a:r>
            <a:r>
              <a:rPr lang="ko-KR" altLang="en-US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 </a:t>
            </a:r>
            <a:r>
              <a:rPr lang="en-US" altLang="ko-KR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4</a:t>
            </a:r>
            <a:r>
              <a:rPr lang="ko-KR" altLang="en-US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 반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(1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시간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30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  <a:p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장소</a:t>
            </a:r>
            <a:endParaRPr lang="en-US" altLang="ko-KR" sz="24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오프라인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W6 </a:t>
            </a:r>
            <a:r>
              <a:rPr lang="ko-KR" altLang="en-US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연구동</a:t>
            </a:r>
            <a:r>
              <a:rPr lang="ko-KR" altLang="en-US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</a:t>
            </a:r>
            <a:r>
              <a:rPr lang="ko-KR" altLang="en-US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층 세미나실</a:t>
            </a:r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온라인 미팅 정보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시작 전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메일 또는 </a:t>
            </a:r>
            <a:r>
              <a:rPr lang="ko-KR" altLang="en-US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카톡을</a:t>
            </a:r>
            <a:r>
              <a:rPr lang="ko-KR" altLang="en-US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통해서 공유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57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교재</a:t>
            </a:r>
            <a:endParaRPr lang="ko-KR" altLang="en-US" sz="3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625" y="1651612"/>
            <a:ext cx="3218019" cy="40731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74896" y="1690689"/>
            <a:ext cx="42672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Hands- On</a:t>
            </a:r>
            <a:r>
              <a:rPr lang="en-US" altLang="ko-KR" sz="160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 </a:t>
            </a:r>
            <a:endParaRPr lang="en-US" altLang="ko-KR" sz="1600" dirty="0" smtClean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Machine</a:t>
            </a:r>
            <a:r>
              <a:rPr lang="en-US" altLang="ko-KR" sz="160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 Learning </a:t>
            </a:r>
            <a:endParaRPr lang="en-US" altLang="ko-KR" sz="1600" dirty="0" smtClean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with</a:t>
            </a:r>
            <a:r>
              <a:rPr lang="en-US" altLang="ko-KR" sz="160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 </a:t>
            </a:r>
            <a:r>
              <a:rPr lang="en-US" altLang="ko-KR" sz="1600" dirty="0" err="1" smtClean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Scikit</a:t>
            </a:r>
            <a:r>
              <a:rPr lang="en-US" altLang="ko-KR" sz="1600" dirty="0" smtClean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-Learn,</a:t>
            </a:r>
            <a:r>
              <a:rPr lang="en-US" altLang="ko-KR" sz="160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 </a:t>
            </a:r>
            <a:endParaRPr lang="en-US" altLang="ko-KR" sz="1600" dirty="0" smtClean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Keras</a:t>
            </a:r>
            <a:r>
              <a:rPr lang="en-US" altLang="ko-KR" sz="160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 &amp; </a:t>
            </a:r>
            <a:r>
              <a:rPr lang="en-US" altLang="ko-KR" sz="1600" dirty="0" err="1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TensorFlow</a:t>
            </a:r>
            <a:r>
              <a:rPr lang="en-US" altLang="ko-KR" sz="160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 </a:t>
            </a:r>
            <a:endParaRPr lang="en-US" altLang="ko-KR" sz="1600" dirty="0" smtClean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600" dirty="0" err="1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한빛미디어</a:t>
            </a:r>
            <a:r>
              <a:rPr lang="en-US" altLang="ko-KR" sz="160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 </a:t>
            </a:r>
            <a:r>
              <a:rPr lang="ko-KR" altLang="en-US" sz="1600" dirty="0" err="1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오렐리앙</a:t>
            </a:r>
            <a:r>
              <a:rPr lang="ko-KR" altLang="en-US" sz="160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 </a:t>
            </a:r>
            <a:r>
              <a:rPr lang="ko-KR" altLang="en-US" sz="1600" dirty="0" err="1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제롱</a:t>
            </a:r>
            <a:r>
              <a:rPr lang="ko-KR" altLang="en-US" sz="160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 지음</a:t>
            </a:r>
            <a:r>
              <a:rPr lang="en-US" altLang="ko-KR" sz="160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74896" y="4080858"/>
            <a:ext cx="3645550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파이썬으로</a:t>
            </a:r>
            <a:r>
              <a:rPr lang="ko-KR" altLang="en-US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작성된 오픈 소스 라이브러리</a:t>
            </a:r>
            <a:endParaRPr lang="en-US" altLang="ko-KR" sz="16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hlinkClick r:id="rId3"/>
              </a:rPr>
              <a:t>https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  <a:hlinkClick r:id="rId3"/>
              </a:rPr>
              <a:t>://scikit-learn.org/stable</a:t>
            </a:r>
            <a:r>
              <a:rPr lang="en-US" altLang="ko-KR" sz="1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hlinkClick r:id="rId3"/>
              </a:rPr>
              <a:t>/</a:t>
            </a:r>
            <a:endParaRPr lang="en-US" altLang="ko-KR" sz="14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  <a:hlinkClick r:id="rId4"/>
              </a:rPr>
              <a:t>https://keras.io</a:t>
            </a:r>
            <a:r>
              <a:rPr lang="en-US" altLang="ko-KR" sz="1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hlinkClick r:id="rId4"/>
              </a:rPr>
              <a:t>/</a:t>
            </a:r>
            <a:endParaRPr lang="en-US" altLang="ko-KR" sz="14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  <a:hlinkClick r:id="rId5"/>
              </a:rPr>
              <a:t>https://www.tensorflow.org</a:t>
            </a:r>
            <a:r>
              <a:rPr lang="en-US" altLang="ko-KR" sz="1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hlinkClick r:id="rId5"/>
              </a:rPr>
              <a:t>/</a:t>
            </a:r>
            <a:endParaRPr lang="en-US" altLang="ko-KR" sz="14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16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교재 목차</a:t>
            </a:r>
            <a:endParaRPr lang="ko-KR" altLang="en-US" sz="3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025" y="121263"/>
            <a:ext cx="1097575" cy="13892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75" y="1767007"/>
            <a:ext cx="2971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1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한눈에 보는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머신러닝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1.1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머신러닝이란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?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1.2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왜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머신러닝을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사용하는가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?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1.3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애플리케이션 사례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1.4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머신러닝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시스템의 종류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1.5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머신러닝의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주요 도전 과제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1.6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테스트와 검증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1.7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2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머신러닝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프로젝트 처음부터 끝까지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2.1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실제 데이터로 작업하기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2.2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큰 그림 보기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2.3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가져오기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2.4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이해를 위한 탐색과 시각화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2.5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머신러닝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알고리즘을 위한 데이터 준비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2.6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선택과 훈련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2.7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세부 튜닝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2.8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론칭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모니터링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그리고 시스템 유지 보수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2.9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직접 해보세요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!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2.10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3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분류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3.1 MNIST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3.2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이진 분류기 훈련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3.3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성능 측정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3.4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다중 분류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3.5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에러 분석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3.6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다중 레이블 분류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3.7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다중 출력 분류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3.8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60025" y="1767007"/>
            <a:ext cx="29718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4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훈련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4.1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선형 회귀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4.2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경사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하강법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4.3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다항 회귀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4.4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학습 곡선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4.5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규제가 있는 선형 모델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4.6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로지스틱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회귀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4.7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5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서포트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벡터 머신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5.1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선형 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SVM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분류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5.2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비선형 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SVM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분류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5.3 SVM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회귀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5.4 SVM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이론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5.5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6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결정 트리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6.1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결정 트리 학습과 시각화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6.2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예측하기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6.3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클래스 확률 추정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6.4 CART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훈련 알고리즘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6.5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계산 복잡도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6.6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지니 불순도 또는 엔트로피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?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6.7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규제 매개변수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6.8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회귀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6.9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불안정성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6.10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29587" y="1767007"/>
            <a:ext cx="29718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7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앙상블 학습과 랜덤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포레스트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7.1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투표 기반 분류기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7.2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배깅과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페이스팅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7.3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랜덤 패치와 랜덤 서브스페이스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7.4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랜덤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포레스트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7.5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부스팅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7.6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스태킹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7.7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8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차원 축소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8.1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차원의 저주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8.2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차원 축소를 위한 접근 방법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8.3 PCA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8.4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커널 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PCA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8.5 LLE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8.6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다른 차원 축소 기법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8.7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9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비지도 학습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9.1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9.2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가우시안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혼합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9.3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ko-KR" altLang="en-US" sz="9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64300" y="1767007"/>
            <a:ext cx="2578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[PART 2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신경망과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머신러닝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10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케라스를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사용한 인공 신경망 소개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10.1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생물학적 뉴런에서 인공 뉴런까지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10.2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케라스로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다층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퍼셉트론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구현하기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10.3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신경망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하이퍼파라미터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튜닝하기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10.4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11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심층 신경망 훈련하기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11.1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그레이디언트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소실과 폭주 문제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11.2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사전훈련된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층 재사용하기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11.3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고속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옵티마이저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11.4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규제를 사용해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과대적합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피하기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11.5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요약 및 실용적인 가이드라인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11.6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12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텐서플로를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사용한 사용자 정의 모델과 훈련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12.1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텐서플로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훑어보기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12.2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넘파이처럼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텐서플로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사용하기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12.3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 정의 모델과 훈련 알고리즘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12.4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텐서플로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함수와 그래프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12.5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CHAPTER 13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텐서플로에서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데이터 적재와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전처리하기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13.1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API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13.2 </a:t>
            </a:r>
            <a:r>
              <a:rPr lang="en-US" altLang="ko-KR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TFRecord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포맷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13.3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입력 특성 전처리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13.4 TF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변환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13.5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텐서플로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9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데이터셋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(TFDS)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</a:t>
            </a:r>
            <a:b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13.6 </a:t>
            </a:r>
            <a:r>
              <a:rPr lang="ko-KR" altLang="en-US" sz="9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429023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교재</a:t>
            </a:r>
            <a:endParaRPr lang="ko-KR" altLang="en-US" sz="3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625" y="1651612"/>
            <a:ext cx="3218019" cy="407315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498836" y="3465451"/>
            <a:ext cx="390769" cy="44547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97" y="1690689"/>
            <a:ext cx="2995190" cy="40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9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참여 연구원</a:t>
            </a:r>
            <a:endParaRPr lang="ko-KR" altLang="en-US" sz="3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28962"/>
              </p:ext>
            </p:extLst>
          </p:nvPr>
        </p:nvGraphicFramePr>
        <p:xfrm>
          <a:off x="1454883" y="1690689"/>
          <a:ext cx="6234234" cy="431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29940">
                  <a:extLst>
                    <a:ext uri="{9D8B030D-6E8A-4147-A177-3AD203B41FA5}">
                      <a16:colId xmlns:a16="http://schemas.microsoft.com/office/drawing/2014/main" val="2273850188"/>
                    </a:ext>
                  </a:extLst>
                </a:gridCol>
                <a:gridCol w="868883">
                  <a:extLst>
                    <a:ext uri="{9D8B030D-6E8A-4147-A177-3AD203B41FA5}">
                      <a16:colId xmlns:a16="http://schemas.microsoft.com/office/drawing/2014/main" val="1264451931"/>
                    </a:ext>
                  </a:extLst>
                </a:gridCol>
                <a:gridCol w="2780425">
                  <a:extLst>
                    <a:ext uri="{9D8B030D-6E8A-4147-A177-3AD203B41FA5}">
                      <a16:colId xmlns:a16="http://schemas.microsoft.com/office/drawing/2014/main" val="376205786"/>
                    </a:ext>
                  </a:extLst>
                </a:gridCol>
                <a:gridCol w="868883">
                  <a:extLst>
                    <a:ext uri="{9D8B030D-6E8A-4147-A177-3AD203B41FA5}">
                      <a16:colId xmlns:a16="http://schemas.microsoft.com/office/drawing/2014/main" val="2248851776"/>
                    </a:ext>
                  </a:extLst>
                </a:gridCol>
                <a:gridCol w="1086103">
                  <a:extLst>
                    <a:ext uri="{9D8B030D-6E8A-4147-A177-3AD203B41FA5}">
                      <a16:colId xmlns:a16="http://schemas.microsoft.com/office/drawing/2014/main" val="275558547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소속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참여방식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439118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김동욱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화학데이터기반연구센터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491719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김민근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화학소재솔루션센터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88564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김영철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환경자원연구센터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301204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김윤호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고기능고분자연구센터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581911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김인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화학소재솔루션센터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아니오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60990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김진수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화학데이터기반연구센터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445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나민주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화학안전연구센터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34498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문상진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에너지소재연구센터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아니오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39585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안현정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화학소재솔루션센터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37619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양진훈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화학데이터기반연구센터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329953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우미혜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에너지소재연구센터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아니오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060167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이수현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환경자원연구센터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아니오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762677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이주현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화학데이터기반연구센터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6472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장소민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화학데이터기반연구센터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543107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장승훈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화학데이터기반연구센터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67938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정지안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화학데이터기반연구센터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아니오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2842711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조남정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화학소재솔루션센터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아니오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666368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최지원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화학안전연구센터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844794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한요셉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화학소재솔루션센터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</a:t>
                      </a:r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오프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910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29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스터디 진행 </a:t>
            </a:r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일정</a:t>
            </a:r>
            <a:r>
              <a:rPr lang="en-US" altLang="ko-KR" sz="3600" b="1" dirty="0" smtClean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3600" b="1" dirty="0" smtClean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매주 </a:t>
            </a:r>
            <a:r>
              <a:rPr lang="en-US" altLang="ko-KR" sz="3600" b="1" dirty="0" smtClean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2-3</a:t>
            </a:r>
            <a:r>
              <a:rPr lang="ko-KR" altLang="en-US" sz="3600" b="1" dirty="0" smtClean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명씩 발표</a:t>
            </a:r>
            <a:r>
              <a:rPr lang="en-US" altLang="ko-KR" sz="3600" b="1" dirty="0" smtClean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3600" b="1" dirty="0">
              <a:solidFill>
                <a:srgbClr val="0000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13201"/>
              </p:ext>
            </p:extLst>
          </p:nvPr>
        </p:nvGraphicFramePr>
        <p:xfrm>
          <a:off x="980831" y="1690685"/>
          <a:ext cx="7436338" cy="48016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9932">
                  <a:extLst>
                    <a:ext uri="{9D8B030D-6E8A-4147-A177-3AD203B41FA5}">
                      <a16:colId xmlns:a16="http://schemas.microsoft.com/office/drawing/2014/main" val="2273850188"/>
                    </a:ext>
                  </a:extLst>
                </a:gridCol>
                <a:gridCol w="1051729">
                  <a:extLst>
                    <a:ext uri="{9D8B030D-6E8A-4147-A177-3AD203B41FA5}">
                      <a16:colId xmlns:a16="http://schemas.microsoft.com/office/drawing/2014/main" val="1264451931"/>
                    </a:ext>
                  </a:extLst>
                </a:gridCol>
                <a:gridCol w="4591539">
                  <a:extLst>
                    <a:ext uri="{9D8B030D-6E8A-4147-A177-3AD203B41FA5}">
                      <a16:colId xmlns:a16="http://schemas.microsoft.com/office/drawing/2014/main" val="376205786"/>
                    </a:ext>
                  </a:extLst>
                </a:gridCol>
                <a:gridCol w="883138">
                  <a:extLst>
                    <a:ext uri="{9D8B030D-6E8A-4147-A177-3AD203B41FA5}">
                      <a16:colId xmlns:a16="http://schemas.microsoft.com/office/drawing/2014/main" val="2248851776"/>
                    </a:ext>
                  </a:extLst>
                </a:gridCol>
              </a:tblGrid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Chapter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스터디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발표자</a:t>
                      </a:r>
                      <a:endParaRPr lang="en-US" altLang="ko-KR" sz="1100" u="none" strike="noStrike" dirty="0" smtClean="0"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호칭 생략</a:t>
                      </a:r>
                      <a:r>
                        <a:rPr lang="en-US" altLang="ko-KR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4391181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머신러닝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스터디 소개 및 안내 사항 공유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장승훈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4917194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1.1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머신러닝이란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? ~ 1.3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애플리케이션 사례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(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29~35 p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김동욱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8856429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1.4.1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지도학습과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비지도학습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35~43 p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김민근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3012041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1.4.2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배치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/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온라인 학습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~ 1.4.3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사례기반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/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모델기반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학습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43~53 p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김영철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58191114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1.5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머신러닝의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주요도전과제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~ 1.6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테스트와 검증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53~64 p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김윤호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44589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2.1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실제 데이터로 작업하기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~ 2.2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큰 그림 보기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67~75 p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김진수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3449844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2.3.1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작업환경 만들기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~ 2.3.3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데이터 구조 훑어보기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75~85 p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나민주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3958506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2.3.4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테스트 세트 만들기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85~90 p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안현정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3761947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2.4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데이터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이해를 위한 탐색과 시각화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91~98 p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양진훈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3299530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2.5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머신러닝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알고리즘을 위한 데이터 준비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99~110 p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이주현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0601671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2.6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모델 선택과 훈련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~2.8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론칭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,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모니터링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시스템 유지보수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(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110~124 p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장소민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7626778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3.1 MNIST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~3.3 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성능측정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127~145 p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장승훈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6472931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3.4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다중분류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~ 3.7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다중출력분류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145~154 p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최지원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5431078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4.1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선형회귀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~ 4.2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경사하강법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157~176 p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10800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한요셉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377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7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1110</Words>
  <Application>Microsoft Office PowerPoint</Application>
  <PresentationFormat>화면 슬라이드 쇼(4:3)</PresentationFormat>
  <Paragraphs>212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한컴산뜻돋움</vt:lpstr>
      <vt:lpstr>Arial</vt:lpstr>
      <vt:lpstr>Calibri</vt:lpstr>
      <vt:lpstr>Calibri Light</vt:lpstr>
      <vt:lpstr>Office 테마</vt:lpstr>
      <vt:lpstr>화학 데이터 활용 머신러닝을 위한  파이썬 프로그래밍</vt:lpstr>
      <vt:lpstr>스터디 그룹 과제</vt:lpstr>
      <vt:lpstr>스터디 그룹 운영 목표</vt:lpstr>
      <vt:lpstr>스터디 시간 &amp; 장소</vt:lpstr>
      <vt:lpstr>스터디 교재</vt:lpstr>
      <vt:lpstr>스터디 교재 목차</vt:lpstr>
      <vt:lpstr>스터디 교재</vt:lpstr>
      <vt:lpstr>스터디 참여 연구원</vt:lpstr>
      <vt:lpstr>스터디 진행 일정(매주 2-3명씩 발표)</vt:lpstr>
      <vt:lpstr>스터디 발표 준비 관련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SH-Jang</dc:creator>
  <cp:lastModifiedBy>SH-Jang</cp:lastModifiedBy>
  <cp:revision>14</cp:revision>
  <dcterms:created xsi:type="dcterms:W3CDTF">2022-03-29T11:08:49Z</dcterms:created>
  <dcterms:modified xsi:type="dcterms:W3CDTF">2022-04-05T12:46:04Z</dcterms:modified>
</cp:coreProperties>
</file>