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7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18.xml" ContentType="application/vnd.openxmlformats-officedocument.presentationml.notesSlide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2"/>
  </p:notesMasterIdLst>
  <p:sldIdLst>
    <p:sldId id="279" r:id="rId2"/>
    <p:sldId id="280" r:id="rId3"/>
    <p:sldId id="262" r:id="rId4"/>
    <p:sldId id="263" r:id="rId5"/>
    <p:sldId id="278" r:id="rId6"/>
    <p:sldId id="264" r:id="rId7"/>
    <p:sldId id="265" r:id="rId8"/>
    <p:sldId id="270" r:id="rId9"/>
    <p:sldId id="275" r:id="rId10"/>
    <p:sldId id="266" r:id="rId11"/>
    <p:sldId id="267" r:id="rId12"/>
    <p:sldId id="276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5" roundtripDataSignature="AMtx7mgFbA2jA8+f/o9WAmxQvFuvpg128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rict" initials="k" lastIdx="1" clrIdx="0">
    <p:extLst>
      <p:ext uri="{19B8F6BF-5375-455C-9EA6-DF929625EA0E}">
        <p15:presenceInfo xmlns:p15="http://schemas.microsoft.com/office/powerpoint/2012/main" userId="d1cb83c8af73e68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8401F44-EF96-4283-8133-C22F244E49EE}">
  <a:tblStyle styleId="{68401F44-EF96-4283-8133-C22F244E49EE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rgbClr val="E6E6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6E6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Arial"/>
          <a:ea typeface="Arial"/>
          <a:cs typeface="Arial"/>
        </a:font>
        <a:schemeClr val="dk1"/>
      </a:tcTxStyle>
      <a:tcStyle>
        <a:tcBdr/>
      </a:tcStyle>
    </a:seCell>
    <a:swCell>
      <a:tcTxStyle b="on" i="off">
        <a:font>
          <a:latin typeface="Arial"/>
          <a:ea typeface="Arial"/>
          <a:cs typeface="Arial"/>
        </a:font>
        <a:schemeClr val="dk1"/>
      </a:tcTxStyle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7893" autoAdjust="0"/>
  </p:normalViewPr>
  <p:slideViewPr>
    <p:cSldViewPr snapToGrid="0">
      <p:cViewPr varScale="1">
        <p:scale>
          <a:sx n="115" d="100"/>
          <a:sy n="115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46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5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48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4-26T10:41:24.603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4-26T10:41:24.603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4-26T10:41:24.603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4-26T10:41:24.603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40675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78278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38062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40214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22289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17761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8679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73104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4217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6386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1557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3003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0327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4189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2002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6930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896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3" name="Google Shape;2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1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6" name="Google Shape;4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7" name="Google Shape;4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2" name="Google Shape;5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8" name="Google Shape;5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9" name="Google Shape;5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dirty="0"/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dirty="0"/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55" r:id="rId3"/>
    <p:sldLayoutId id="214748365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comments" Target="../comments/commen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876300" y="1355725"/>
            <a:ext cx="10515600" cy="268287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Machine learning Study</a:t>
            </a:r>
            <a:br>
              <a:rPr lang="en-US" altLang="ko-KR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z="66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</a:t>
            </a:r>
            <a:r>
              <a:rPr lang="en-US" altLang="ko-KR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4.1 ~ 4.2</a:t>
            </a:r>
            <a:r>
              <a:rPr lang="en-US" altLang="ko-KR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/>
            </a:r>
            <a:br>
              <a:rPr lang="en-US" altLang="ko-KR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/>
            </a:r>
            <a:b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/>
            </a:r>
            <a:b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제목 7"/>
          <p:cNvSpPr txBox="1">
            <a:spLocks/>
          </p:cNvSpPr>
          <p:nvPr/>
        </p:nvSpPr>
        <p:spPr>
          <a:xfrm>
            <a:off x="1247775" y="4175126"/>
            <a:ext cx="10515600" cy="13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화학소재솔루션센터 </a:t>
            </a:r>
            <a:r>
              <a:rPr lang="ko-KR" altLang="en-US" sz="28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학생연구원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8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한요셉</a:t>
            </a:r>
            <a:endParaRPr lang="en-US" altLang="ko-KR" sz="28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r"/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2022.05.11. 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수요일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/>
            </a:r>
            <a:b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673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/>
          <p:nvPr/>
        </p:nvSpPr>
        <p:spPr>
          <a:xfrm>
            <a:off x="104775" y="775392"/>
            <a:ext cx="11982450" cy="45719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28;p20"/>
          <p:cNvSpPr txBox="1">
            <a:spLocks/>
          </p:cNvSpPr>
          <p:nvPr/>
        </p:nvSpPr>
        <p:spPr>
          <a:xfrm>
            <a:off x="104775" y="0"/>
            <a:ext cx="7286625" cy="855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2800" b="1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 </a:t>
            </a:r>
            <a:r>
              <a:rPr lang="en-US" altLang="ko-KR" sz="2800" b="1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4.2. </a:t>
            </a:r>
            <a:r>
              <a:rPr lang="ko-KR" altLang="en-US" sz="2800" b="1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경사 </a:t>
            </a:r>
            <a:r>
              <a:rPr lang="ko-KR" altLang="en-US" sz="2800" b="1" dirty="0" err="1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하강법</a:t>
            </a:r>
            <a:r>
              <a:rPr lang="en-US" altLang="ko-KR" sz="2800" b="1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(gradient descent, GD)</a:t>
            </a:r>
            <a:endParaRPr lang="en-US" sz="280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8291" y="1596503"/>
            <a:ext cx="110816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배치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경사 </a:t>
            </a:r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하강법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(BGD)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</a:t>
            </a:r>
            <a:r>
              <a:rPr lang="ko-KR" altLang="en-US" sz="16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비용함수의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gradient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계산에 </a:t>
            </a:r>
            <a:r>
              <a:rPr lang="ko-KR" altLang="en-US" sz="16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전체 </a:t>
            </a:r>
            <a:r>
              <a:rPr lang="ko-KR" altLang="en-US" sz="1600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훈련 데이터 셋을 사용하는 방법</a:t>
            </a: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모든 훈련 세트에 대해 계산하므로 계산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시간도 엄청 길어지고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소모되는 메모리도 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엄청남</a:t>
            </a: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8292" y="1026143"/>
            <a:ext cx="7435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</a:t>
            </a: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배치</a:t>
            </a:r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경사 </a:t>
            </a:r>
            <a:r>
              <a:rPr lang="ko-KR" altLang="en-US" sz="24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하강법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(</a:t>
            </a: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Batch gradient </a:t>
            </a:r>
            <a:r>
              <a:rPr lang="en-US" altLang="ko-KR" sz="2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descent,BGD</a:t>
            </a: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5996" y="3819273"/>
            <a:ext cx="5785804" cy="255114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48291" y="2621517"/>
            <a:ext cx="113812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적절한 </a:t>
            </a:r>
            <a:r>
              <a:rPr lang="ko-KR" altLang="en-US" sz="16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학습률을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설정이 필요함</a:t>
            </a: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(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너무 작으면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느리며</a:t>
            </a: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너무 크면 발산하게 된다</a:t>
            </a: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그리드 </a:t>
            </a:r>
            <a:r>
              <a:rPr lang="ko-KR" altLang="en-US" sz="16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서치를</a:t>
            </a:r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이용해서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적절한 </a:t>
            </a:r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학습률을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찾아야 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하며</a:t>
            </a: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반복횟수와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허용오차를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지정하여 조절함</a:t>
            </a: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221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/>
          <p:nvPr/>
        </p:nvSpPr>
        <p:spPr>
          <a:xfrm>
            <a:off x="104775" y="775392"/>
            <a:ext cx="11982450" cy="45719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52" y="3615361"/>
            <a:ext cx="5423419" cy="2501026"/>
          </a:xfrm>
          <a:prstGeom prst="rect">
            <a:avLst/>
          </a:prstGeom>
        </p:spPr>
      </p:pic>
      <p:sp>
        <p:nvSpPr>
          <p:cNvPr id="7" name="Google Shape;128;p20"/>
          <p:cNvSpPr txBox="1">
            <a:spLocks/>
          </p:cNvSpPr>
          <p:nvPr/>
        </p:nvSpPr>
        <p:spPr>
          <a:xfrm>
            <a:off x="104775" y="0"/>
            <a:ext cx="6905625" cy="855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2800" b="1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 </a:t>
            </a:r>
            <a:r>
              <a:rPr lang="en-US" altLang="ko-KR" sz="2800" b="1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4.2. </a:t>
            </a:r>
            <a:r>
              <a:rPr lang="ko-KR" altLang="en-US" sz="2800" b="1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경사 </a:t>
            </a:r>
            <a:r>
              <a:rPr lang="ko-KR" altLang="en-US" sz="2800" b="1" dirty="0" err="1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하강법</a:t>
            </a:r>
            <a:r>
              <a:rPr lang="en-US" altLang="ko-KR" sz="2800" b="1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(gradient descent, GD)</a:t>
            </a:r>
            <a:endParaRPr lang="en-US" sz="280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8292" y="1509797"/>
            <a:ext cx="1175320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 스텝에서 </a:t>
            </a:r>
            <a:r>
              <a:rPr lang="ko-KR" altLang="en-US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 개의 샘플을 무작위로 선택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하고 그 하나의 샘플에 대해  </a:t>
            </a:r>
            <a:r>
              <a:rPr lang="en-US" altLang="ko-KR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graident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계산하는 방식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장점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 반복에서 다뤄야 할 데이터가 매우 적어 </a:t>
            </a:r>
            <a:r>
              <a:rPr lang="ko-KR" altLang="en-US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알고리즘이 훨씬 빠르며</a:t>
            </a:r>
            <a:r>
              <a:rPr lang="en-US" altLang="ko-KR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매우 큰 </a:t>
            </a:r>
            <a:r>
              <a:rPr lang="ko-KR" altLang="en-US" dirty="0" err="1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훈련세트도</a:t>
            </a:r>
            <a:r>
              <a:rPr lang="ko-KR" altLang="en-US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훈련에서 유용</a:t>
            </a:r>
            <a:r>
              <a:rPr lang="en-US" altLang="ko-KR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 err="1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비용함수가</a:t>
            </a:r>
            <a:r>
              <a:rPr lang="ko-KR" altLang="en-US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불규칙할수록</a:t>
            </a:r>
            <a:r>
              <a:rPr lang="ko-KR" altLang="en-US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지역 최솟값을 건너 뛸 가능성이 높음</a:t>
            </a:r>
            <a:endParaRPr lang="en-US" altLang="ko-KR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단점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배치 경사 </a:t>
            </a:r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하강법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보다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위아래로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요동치면서 훨씬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불안정 함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=&gt; </a:t>
            </a:r>
            <a:r>
              <a:rPr lang="ko-KR" altLang="en-US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전역최솟값을 </a:t>
            </a:r>
            <a:r>
              <a:rPr lang="ko-KR" altLang="en-US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다다르지 못할 수 있음</a:t>
            </a:r>
            <a:r>
              <a:rPr lang="en-US" altLang="ko-KR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en-US" altLang="ko-KR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보완</a:t>
            </a:r>
            <a:r>
              <a:rPr lang="ko-KR" altLang="en-US" dirty="0" smtClean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 smtClean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 스케줄</a:t>
            </a:r>
            <a:r>
              <a:rPr lang="en-US" altLang="ko-KR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(learning schedule) </a:t>
            </a:r>
            <a:r>
              <a:rPr lang="ko-KR" altLang="en-US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이용  </a:t>
            </a:r>
            <a:r>
              <a:rPr lang="en-US" altLang="ko-KR" dirty="0" smtClean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시작할 때 </a:t>
            </a:r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학습률을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크게 하여 수렴을 빠르게 하고 점차 작게 하여 전역 최솟값에 도달하게 함</a:t>
            </a:r>
            <a:endParaRPr lang="en-US" altLang="ko-KR" dirty="0" smtClean="0">
              <a:solidFill>
                <a:srgbClr val="0000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2890" y="3591336"/>
            <a:ext cx="4867276" cy="259929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8292" y="995080"/>
            <a:ext cx="9810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 </a:t>
            </a: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확률적</a:t>
            </a:r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경사 </a:t>
            </a:r>
            <a:r>
              <a:rPr lang="ko-KR" altLang="en-US" sz="24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하강법</a:t>
            </a: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(Stochastic 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gradient descent</a:t>
            </a:r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SGD)</a:t>
            </a:r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770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/>
          <p:nvPr/>
        </p:nvSpPr>
        <p:spPr>
          <a:xfrm>
            <a:off x="104775" y="775392"/>
            <a:ext cx="11982450" cy="45719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396" y="4141907"/>
            <a:ext cx="5170516" cy="2402902"/>
          </a:xfrm>
          <a:prstGeom prst="rect">
            <a:avLst/>
          </a:prstGeom>
        </p:spPr>
      </p:pic>
      <p:sp>
        <p:nvSpPr>
          <p:cNvPr id="7" name="Google Shape;128;p20"/>
          <p:cNvSpPr txBox="1">
            <a:spLocks/>
          </p:cNvSpPr>
          <p:nvPr/>
        </p:nvSpPr>
        <p:spPr>
          <a:xfrm>
            <a:off x="104775" y="0"/>
            <a:ext cx="6915150" cy="855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2800" b="1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 </a:t>
            </a:r>
            <a:r>
              <a:rPr lang="en-US" altLang="ko-KR" sz="2800" b="1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4.2. </a:t>
            </a:r>
            <a:r>
              <a:rPr lang="ko-KR" altLang="en-US" sz="2800" b="1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경사 </a:t>
            </a:r>
            <a:r>
              <a:rPr lang="ko-KR" altLang="en-US" sz="2800" b="1" dirty="0" err="1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하강법</a:t>
            </a:r>
            <a:r>
              <a:rPr lang="en-US" altLang="ko-KR" sz="2800" b="1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(gradient descent, GD)</a:t>
            </a:r>
            <a:endParaRPr lang="en-US" sz="280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9396" y="1028082"/>
            <a:ext cx="8949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4. </a:t>
            </a:r>
            <a:r>
              <a:rPr lang="ko-KR" altLang="en-US" sz="24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미니배치</a:t>
            </a:r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경사 </a:t>
            </a:r>
            <a:r>
              <a:rPr lang="ko-KR" altLang="en-US" sz="24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하강법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(Mini-batch gradient </a:t>
            </a:r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descent, MDGD)</a:t>
            </a: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9396" y="1596503"/>
            <a:ext cx="1175320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배치 경사 </a:t>
            </a:r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하강법과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확률적 경사 </a:t>
            </a:r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하강법의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장단점을 종합한 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방법으로 </a:t>
            </a:r>
            <a:r>
              <a:rPr lang="ko-KR" altLang="en-US" sz="16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미니배치라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부르는 임의의 작은 샘플 세트에 대해 </a:t>
            </a:r>
            <a:r>
              <a:rPr lang="ko-KR" altLang="en-US" sz="16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그레이디언트를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계산 진행</a:t>
            </a: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행렬 연산에 최적화된 하드웨어 </a:t>
            </a: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GPU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사용해야 성능을 향상 시킴</a:t>
            </a: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z="1600" u="sng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장점 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6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미니배치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경사 </a:t>
            </a:r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하강법은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배치 경사 하강법보다는 불규칙하고 확률적 경사 하강법보다는 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안정</a:t>
            </a: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적이기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때문에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배치 경사 하강법보다는 시간이 덜 걸리면서도 확률적 경사 </a:t>
            </a:r>
            <a:r>
              <a:rPr lang="ko-KR" altLang="en-US" sz="16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하강법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보다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정확한 전역 최소값에 도달할 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 있음</a:t>
            </a: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단점</a:t>
            </a: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배치 경사 하강법보다는 지역 최소값에서 빠져나오기 힘들고 확률적 경사 하강법보다는 조금 더 시간이 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오래 소요됨</a:t>
            </a: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1918" y="4058780"/>
            <a:ext cx="6615308" cy="225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39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104775" y="0"/>
            <a:ext cx="3861153" cy="855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800" b="1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 4.1. </a:t>
            </a:r>
            <a:r>
              <a:rPr lang="ko-KR" altLang="en-US" sz="2800" b="1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선형 회귀</a:t>
            </a:r>
            <a:endParaRPr sz="2800" dirty="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133" name="Google Shape;133;p20"/>
          <p:cNvSpPr/>
          <p:nvPr/>
        </p:nvSpPr>
        <p:spPr>
          <a:xfrm>
            <a:off x="104775" y="775392"/>
            <a:ext cx="11982450" cy="45719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775" y="980370"/>
            <a:ext cx="7435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선형 회귀 예제</a:t>
            </a:r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233" y="1442035"/>
            <a:ext cx="8850767" cy="524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03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104775" y="0"/>
            <a:ext cx="3861153" cy="855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800" b="1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 4.1. </a:t>
            </a:r>
            <a:r>
              <a:rPr lang="ko-KR" altLang="en-US" sz="2800" b="1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선형 회귀</a:t>
            </a:r>
            <a:endParaRPr sz="2800" dirty="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133" name="Google Shape;133;p20"/>
          <p:cNvSpPr/>
          <p:nvPr/>
        </p:nvSpPr>
        <p:spPr>
          <a:xfrm>
            <a:off x="104775" y="775392"/>
            <a:ext cx="11982450" cy="45719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775" y="980370"/>
            <a:ext cx="7435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선형 회귀 예제</a:t>
            </a:r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232" y="1791773"/>
            <a:ext cx="9126311" cy="433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63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104775" y="0"/>
            <a:ext cx="3861153" cy="855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800" b="1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 4.1. </a:t>
            </a:r>
            <a:r>
              <a:rPr lang="ko-KR" altLang="en-US" sz="2800" b="1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선형 회귀</a:t>
            </a:r>
            <a:endParaRPr sz="2800" dirty="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133" name="Google Shape;133;p20"/>
          <p:cNvSpPr/>
          <p:nvPr/>
        </p:nvSpPr>
        <p:spPr>
          <a:xfrm>
            <a:off x="104775" y="775392"/>
            <a:ext cx="11982450" cy="45719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775" y="980370"/>
            <a:ext cx="7435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선형 회귀 예제</a:t>
            </a:r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14" y="1630714"/>
            <a:ext cx="8779330" cy="484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37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104775" y="0"/>
            <a:ext cx="3861153" cy="855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800" b="1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 4.1. </a:t>
            </a:r>
            <a:r>
              <a:rPr lang="ko-KR" altLang="en-US" sz="2800" b="1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선형 회귀</a:t>
            </a:r>
            <a:endParaRPr sz="2800" dirty="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133" name="Google Shape;133;p20"/>
          <p:cNvSpPr/>
          <p:nvPr/>
        </p:nvSpPr>
        <p:spPr>
          <a:xfrm>
            <a:off x="104775" y="775392"/>
            <a:ext cx="11982450" cy="45719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775" y="980370"/>
            <a:ext cx="7435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선형 회귀 예제</a:t>
            </a:r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975" y="1442035"/>
            <a:ext cx="1030605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98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104775" y="0"/>
            <a:ext cx="3861153" cy="855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800" b="1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 4.1. </a:t>
            </a:r>
            <a:r>
              <a:rPr lang="ko-KR" altLang="en-US" sz="2800" b="1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선형 회귀</a:t>
            </a:r>
            <a:endParaRPr sz="2800" dirty="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133" name="Google Shape;133;p20"/>
          <p:cNvSpPr/>
          <p:nvPr/>
        </p:nvSpPr>
        <p:spPr>
          <a:xfrm>
            <a:off x="104775" y="775392"/>
            <a:ext cx="11982450" cy="45719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775" y="980370"/>
            <a:ext cx="7435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선형 회귀 예제</a:t>
            </a:r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601" y="2101397"/>
            <a:ext cx="1018222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52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104775" y="0"/>
            <a:ext cx="6867525" cy="855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800" b="1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 4.2. </a:t>
            </a:r>
            <a:r>
              <a:rPr lang="ko-KR" altLang="en-US" sz="2800" b="1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경사 </a:t>
            </a:r>
            <a:r>
              <a:rPr lang="ko-KR" altLang="en-US" sz="2800" b="1" dirty="0" err="1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하강법</a:t>
            </a:r>
            <a:r>
              <a:rPr lang="en-US" altLang="ko-KR" sz="2800" b="1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(gradient descent, GD)</a:t>
            </a:r>
            <a:endParaRPr sz="2800" dirty="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133" name="Google Shape;133;p20"/>
          <p:cNvSpPr/>
          <p:nvPr/>
        </p:nvSpPr>
        <p:spPr>
          <a:xfrm>
            <a:off x="104775" y="775392"/>
            <a:ext cx="11982450" cy="45719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8292" y="1026143"/>
            <a:ext cx="7435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배치 경사 </a:t>
            </a:r>
            <a:r>
              <a:rPr lang="ko-KR" altLang="en-US" sz="24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하강법</a:t>
            </a: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예제 </a:t>
            </a:r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292" y="1658629"/>
            <a:ext cx="10664825" cy="458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47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104775" y="0"/>
            <a:ext cx="6867525" cy="855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800" b="1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 4.2. </a:t>
            </a:r>
            <a:r>
              <a:rPr lang="ko-KR" altLang="en-US" sz="2800" b="1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경사 </a:t>
            </a:r>
            <a:r>
              <a:rPr lang="ko-KR" altLang="en-US" sz="2800" b="1" dirty="0" err="1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하강법</a:t>
            </a:r>
            <a:r>
              <a:rPr lang="en-US" altLang="ko-KR" sz="2800" b="1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(gradient descent, GD)</a:t>
            </a:r>
            <a:endParaRPr sz="2800" dirty="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133" name="Google Shape;133;p20"/>
          <p:cNvSpPr/>
          <p:nvPr/>
        </p:nvSpPr>
        <p:spPr>
          <a:xfrm>
            <a:off x="104775" y="775392"/>
            <a:ext cx="11982450" cy="45719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8292" y="1026143"/>
            <a:ext cx="7435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4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확률적경사</a:t>
            </a: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4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하강법</a:t>
            </a: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예제 </a:t>
            </a:r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292" y="1852498"/>
            <a:ext cx="11114768" cy="438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40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Index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4.1 </a:t>
            </a:r>
            <a:r>
              <a:rPr lang="ko-KR" altLang="en-US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선형회귀</a:t>
            </a:r>
            <a:endParaRPr lang="en-US" altLang="ko-KR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114300" indent="0">
              <a:buNone/>
            </a:pPr>
            <a:endParaRPr lang="en-US" altLang="ko-KR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114300" indent="0">
              <a:buNone/>
            </a:pP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	1. </a:t>
            </a:r>
            <a:r>
              <a:rPr lang="ko-KR" altLang="en-US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선형회귀</a:t>
            </a:r>
            <a:endParaRPr lang="en-US" altLang="ko-KR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114300" indent="0">
              <a:buNone/>
            </a:pPr>
            <a:endParaRPr lang="en-US" altLang="ko-KR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114300" indent="0">
              <a:buNone/>
            </a:pP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	2. </a:t>
            </a:r>
            <a:r>
              <a:rPr lang="ko-KR" altLang="en-US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비용함수</a:t>
            </a:r>
            <a:endParaRPr lang="en-US" altLang="ko-KR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114300" indent="0">
              <a:buNone/>
            </a:pPr>
            <a:endParaRPr lang="en-US" altLang="ko-KR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114300" indent="0">
              <a:buNone/>
            </a:pP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	3. </a:t>
            </a:r>
            <a:r>
              <a:rPr lang="ko-KR" altLang="en-US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정규방정식</a:t>
            </a:r>
            <a:endParaRPr lang="en-US" altLang="ko-KR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114300" indent="0">
              <a:buNone/>
            </a:pPr>
            <a:endParaRPr lang="en-US" altLang="ko-KR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114300" indent="0">
              <a:buNone/>
            </a:pP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	4. </a:t>
            </a:r>
            <a:r>
              <a:rPr lang="ko-KR" altLang="en-US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계산 복잡도</a:t>
            </a:r>
            <a:endParaRPr lang="en-US" altLang="ko-KR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idx="2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4.2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경사 </a:t>
            </a:r>
            <a:r>
              <a:rPr lang="ko-KR" altLang="en-US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하강법</a:t>
            </a:r>
            <a:endParaRPr lang="en-US" altLang="ko-KR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114300" indent="0">
              <a:buNone/>
            </a:pP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114300" indent="0">
              <a:buNone/>
            </a:pP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	1. </a:t>
            </a:r>
            <a:r>
              <a:rPr lang="ko-KR" altLang="en-US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경사하강법</a:t>
            </a:r>
            <a:endParaRPr lang="en-US" altLang="ko-KR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114300" indent="0">
              <a:buNone/>
            </a:pPr>
            <a:endParaRPr lang="en-US" altLang="ko-KR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114300" indent="0">
              <a:buNone/>
            </a:pP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	2. </a:t>
            </a:r>
            <a:r>
              <a:rPr lang="ko-KR" altLang="en-US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배치 </a:t>
            </a:r>
            <a:r>
              <a:rPr lang="ko-KR" altLang="en-US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경사하강법</a:t>
            </a:r>
            <a:endParaRPr lang="en-US" altLang="ko-KR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114300" indent="0">
              <a:buNone/>
            </a:pPr>
            <a:endParaRPr lang="en-US" altLang="ko-KR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114300" indent="0">
              <a:buNone/>
            </a:pP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	</a:t>
            </a: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 </a:t>
            </a:r>
            <a:r>
              <a:rPr lang="ko-KR" altLang="en-US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확률적 경사 </a:t>
            </a:r>
            <a:r>
              <a:rPr lang="ko-KR" altLang="en-US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하강법</a:t>
            </a:r>
            <a:endParaRPr lang="en-US" altLang="ko-KR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114300" indent="0">
              <a:buNone/>
            </a:pP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	</a:t>
            </a:r>
          </a:p>
          <a:p>
            <a:pPr marL="114300" indent="0">
              <a:buNone/>
            </a:pP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	</a:t>
            </a: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4. </a:t>
            </a:r>
            <a:r>
              <a:rPr lang="ko-KR" altLang="en-US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미니 배치 </a:t>
            </a:r>
            <a:r>
              <a:rPr lang="ko-KR" altLang="en-US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경사하강법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244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104775" y="0"/>
            <a:ext cx="6867525" cy="855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800" b="1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 4.2. </a:t>
            </a:r>
            <a:r>
              <a:rPr lang="ko-KR" altLang="en-US" sz="2800" b="1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경사 </a:t>
            </a:r>
            <a:r>
              <a:rPr lang="ko-KR" altLang="en-US" sz="2800" b="1" dirty="0" err="1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하강법</a:t>
            </a:r>
            <a:r>
              <a:rPr lang="en-US" altLang="ko-KR" sz="2800" b="1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(gradient descent, GD)</a:t>
            </a:r>
            <a:endParaRPr sz="2800" dirty="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133" name="Google Shape;133;p20"/>
          <p:cNvSpPr/>
          <p:nvPr/>
        </p:nvSpPr>
        <p:spPr>
          <a:xfrm>
            <a:off x="104775" y="775392"/>
            <a:ext cx="11982450" cy="45719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8292" y="1026143"/>
            <a:ext cx="7435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확률적 경사 </a:t>
            </a:r>
            <a:r>
              <a:rPr lang="ko-KR" altLang="en-US" sz="24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하강법</a:t>
            </a: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예제 </a:t>
            </a:r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292" y="2914423"/>
            <a:ext cx="11738882" cy="216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35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104775" y="0"/>
            <a:ext cx="3861153" cy="855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800" b="1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 4.1. </a:t>
            </a:r>
            <a:r>
              <a:rPr lang="ko-KR" altLang="en-US" sz="2800" b="1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선형 회귀</a:t>
            </a:r>
            <a:endParaRPr sz="2800" dirty="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133" name="Google Shape;133;p20"/>
          <p:cNvSpPr/>
          <p:nvPr/>
        </p:nvSpPr>
        <p:spPr>
          <a:xfrm>
            <a:off x="104775" y="775392"/>
            <a:ext cx="11982450" cy="45719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775" y="980370"/>
            <a:ext cx="7435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선형 회귀</a:t>
            </a:r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056" y="1533841"/>
            <a:ext cx="113988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종속변수 </a:t>
            </a:r>
            <a:r>
              <a:rPr lang="en-US" altLang="ko-KR" sz="1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</a:t>
            </a:r>
            <a:r>
              <a:rPr lang="ko-KR" altLang="en-US" sz="1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독립변수 </a:t>
            </a:r>
            <a:r>
              <a:rPr lang="en-US" altLang="ko-KR" sz="1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</a:t>
            </a:r>
            <a:r>
              <a:rPr lang="ko-KR" altLang="en-US" sz="1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선형 상관 관계를 모델링 하는 기법</a:t>
            </a:r>
            <a:r>
              <a:rPr lang="en-US" altLang="ko-KR" sz="1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회귀 </a:t>
            </a:r>
            <a:r>
              <a:rPr lang="ko-KR" altLang="en-US" sz="1800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계수</a:t>
            </a:r>
            <a:r>
              <a:rPr lang="en-US" altLang="ko-KR" sz="1800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(regression coefficient</a:t>
            </a:r>
            <a:r>
              <a:rPr lang="en-US" altLang="ko-KR" sz="1800" dirty="0" smtClean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), </a:t>
            </a:r>
            <a:r>
              <a:rPr lang="ko-KR" altLang="en-US" sz="1800" dirty="0" err="1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파라미터</a:t>
            </a:r>
            <a:r>
              <a:rPr lang="ko-KR" altLang="en-US" sz="1800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선형 결합으로 표현할 수 있는 </a:t>
            </a:r>
            <a:r>
              <a:rPr lang="ko-KR" altLang="en-US" sz="1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</a:t>
            </a:r>
            <a:r>
              <a:rPr lang="en-US" altLang="ko-KR" sz="1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endParaRPr lang="en-US" altLang="ko-KR" sz="18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8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159" y="3832429"/>
            <a:ext cx="4801354" cy="80241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4661" y="5604116"/>
            <a:ext cx="6325177" cy="76290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610" y="3770932"/>
            <a:ext cx="4543424" cy="301076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913649" y="3179918"/>
            <a:ext cx="106307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0000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최적의 회귀 계수</a:t>
            </a:r>
            <a:r>
              <a:rPr lang="ko-KR" altLang="en-US" sz="2000" b="1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추정하는 </a:t>
            </a:r>
            <a:r>
              <a:rPr lang="ko-KR" altLang="en-US" sz="2000" b="1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것</a:t>
            </a:r>
            <a:r>
              <a:rPr lang="en-US" altLang="ko-KR" sz="2000" b="1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=&gt; “ </a:t>
            </a:r>
            <a:r>
              <a:rPr lang="ko-KR" altLang="en-US" sz="2000" b="1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비용 함수가 최소화 될 때 회귀 계수를 </a:t>
            </a:r>
            <a:r>
              <a:rPr lang="ko-KR" altLang="en-US" sz="2000" b="1" dirty="0" smtClean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구함</a:t>
            </a:r>
            <a:r>
              <a:rPr lang="en-US" altLang="ko-KR" sz="2000" b="1" dirty="0" smtClean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.”</a:t>
            </a:r>
            <a:endParaRPr lang="ko-KR" altLang="en-US" sz="2000" b="1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/>
          <p:nvPr/>
        </p:nvSpPr>
        <p:spPr>
          <a:xfrm>
            <a:off x="104775" y="775392"/>
            <a:ext cx="11982450" cy="45719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775" y="972570"/>
            <a:ext cx="7435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</a:t>
            </a:r>
            <a:r>
              <a:rPr lang="ko-KR" altLang="en-US" sz="240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비용함수</a:t>
            </a:r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(Cost Function)</a:t>
            </a:r>
            <a:r>
              <a:rPr lang="ko-KR" altLang="en-US" sz="240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Google Shape;128;p20"/>
          <p:cNvSpPr txBox="1">
            <a:spLocks/>
          </p:cNvSpPr>
          <p:nvPr/>
        </p:nvSpPr>
        <p:spPr>
          <a:xfrm>
            <a:off x="104775" y="0"/>
            <a:ext cx="3861153" cy="855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2800" b="1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 </a:t>
            </a:r>
            <a:r>
              <a:rPr lang="en-US" altLang="ko-KR" sz="28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4.1. </a:t>
            </a:r>
            <a:r>
              <a:rPr lang="ko-KR" altLang="en-US" sz="28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선형 회귀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775" y="1767183"/>
            <a:ext cx="396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잔차</a:t>
            </a:r>
            <a:r>
              <a:rPr lang="en-US" altLang="ko-KR" sz="1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(Residual)</a:t>
            </a:r>
            <a:r>
              <a:rPr lang="ko-KR" altLang="en-US" sz="1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 </a:t>
            </a:r>
            <a:r>
              <a:rPr lang="ko-KR" altLang="en-US" sz="18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실제값</a:t>
            </a:r>
            <a:r>
              <a:rPr lang="en-US" altLang="ko-KR" sz="1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– </a:t>
            </a:r>
            <a:r>
              <a:rPr lang="ko-KR" altLang="en-US" sz="18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모델값</a:t>
            </a:r>
            <a:endParaRPr lang="en-US" altLang="ko-KR" sz="18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0225" y="6163035"/>
            <a:ext cx="97993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※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참고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회귀에서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가장 널리 사용되는 성능은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RMSE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최소화는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MSE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최소화 하는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것과 같은 결과 이며 더 쉬운 문제임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04775" y="2538594"/>
            <a:ext cx="5382030" cy="745427"/>
            <a:chOff x="6326538" y="1363435"/>
            <a:chExt cx="5382030" cy="745427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75055" y="1363435"/>
              <a:ext cx="1433513" cy="745427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6326538" y="1551483"/>
              <a:ext cx="39485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8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RSS(Residual Sum of Squares) : </a:t>
              </a:r>
              <a:endPara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061" y="4321151"/>
            <a:ext cx="5581939" cy="1062812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104775" y="3760163"/>
            <a:ext cx="12004788" cy="369332"/>
            <a:chOff x="311903" y="2903102"/>
            <a:chExt cx="12004788" cy="369332"/>
          </a:xfrm>
        </p:grpSpPr>
        <p:sp>
          <p:nvSpPr>
            <p:cNvPr id="13" name="직사각형 12"/>
            <p:cNvSpPr/>
            <p:nvPr/>
          </p:nvSpPr>
          <p:spPr>
            <a:xfrm>
              <a:off x="311903" y="2903102"/>
              <a:ext cx="72827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800" dirty="0" err="1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비용함수</a:t>
              </a:r>
              <a:r>
                <a:rPr lang="en-US" altLang="ko-KR" sz="18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(Cost Function)</a:t>
              </a:r>
              <a:r>
                <a:rPr lang="en-US" altLang="ko-KR" sz="1800" b="1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r>
                <a:rPr lang="en-US" altLang="ko-KR" sz="18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: RSS / m = </a:t>
              </a:r>
              <a:r>
                <a:rPr lang="en-US" altLang="ko-KR" sz="1800" b="1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MSE(Mean Squared Error)</a:t>
              </a:r>
              <a:r>
                <a:rPr lang="en-US" altLang="ko-KR" sz="1800" b="1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391945" y="2903102"/>
              <a:ext cx="492474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800" b="1" dirty="0" smtClean="0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=&gt;</a:t>
              </a:r>
              <a:r>
                <a:rPr lang="en-US" altLang="ko-KR" sz="1800" b="1" dirty="0" smtClean="0">
                  <a:solidFill>
                    <a:srgbClr val="0000FF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MSE</a:t>
              </a:r>
              <a:r>
                <a:rPr lang="ko-KR" altLang="en-US" sz="1800" b="1" dirty="0" smtClean="0">
                  <a:solidFill>
                    <a:srgbClr val="0000FF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가 최소화 </a:t>
              </a:r>
              <a:r>
                <a:rPr lang="ko-KR" altLang="en-US" sz="1800" b="1" dirty="0" smtClean="0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될 때의 </a:t>
              </a:r>
              <a:r>
                <a:rPr lang="ko-KR" altLang="en-US" sz="1800" b="1" dirty="0" err="1" smtClean="0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파라미터를</a:t>
              </a:r>
              <a:r>
                <a:rPr lang="ko-KR" altLang="en-US" sz="1800" b="1" dirty="0" smtClean="0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추정하는 과정</a:t>
              </a:r>
              <a:endParaRPr lang="en-US" altLang="ko-KR" sz="18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3548091" y="5745435"/>
            <a:ext cx="55483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“</a:t>
            </a:r>
            <a:r>
              <a:rPr lang="ko-KR" altLang="en-US" sz="2000" b="1" dirty="0" smtClean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최소화 방법은 정규방정식과 경사하강법을 이용함</a:t>
            </a:r>
            <a:r>
              <a:rPr lang="en-US" altLang="ko-KR" sz="2000" b="1" dirty="0" smtClean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”</a:t>
            </a:r>
            <a:endParaRPr lang="en-US" altLang="ko-KR" sz="20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8811" y="915551"/>
            <a:ext cx="3441469" cy="270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27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8291" y="1630714"/>
            <a:ext cx="113540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정규방정식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8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비용함수가</a:t>
            </a:r>
            <a:r>
              <a:rPr lang="ko-KR" altLang="en-US" sz="1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최소 일 때의 </a:t>
            </a:r>
            <a:r>
              <a:rPr lang="ko-KR" altLang="en-US" sz="18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회귀계수를</a:t>
            </a:r>
            <a:r>
              <a:rPr lang="ko-KR" altLang="en-US" sz="1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찾기 위한 해석적인 방법 </a:t>
            </a:r>
            <a:r>
              <a:rPr lang="en-US" altLang="ko-KR" sz="1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=&gt; </a:t>
            </a:r>
            <a:r>
              <a:rPr lang="ko-KR" altLang="en-US" sz="1800" dirty="0" err="1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역행렬</a:t>
            </a:r>
            <a:r>
              <a:rPr lang="ko-KR" altLang="en-US" sz="1800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800" dirty="0" err="1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문제을</a:t>
            </a:r>
            <a:r>
              <a:rPr lang="ko-KR" altLang="en-US" sz="18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800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해결</a:t>
            </a:r>
            <a:r>
              <a:rPr lang="en-US" altLang="ko-KR" sz="1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파라미터</a:t>
            </a:r>
            <a:r>
              <a:rPr lang="ko-KR" altLang="en-US" sz="1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θ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직접 계산하는 방법으로 반복적으로 알고리즘을 돌릴 필요 없이 </a:t>
            </a:r>
            <a:r>
              <a:rPr lang="ko-KR" altLang="en-US" sz="1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파라미터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θ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ko-KR" altLang="en-US" sz="1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최적값을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한번에 </a:t>
            </a:r>
            <a:r>
              <a:rPr lang="ko-KR" altLang="en-US" sz="1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계산</a:t>
            </a:r>
            <a:r>
              <a:rPr lang="en-US" altLang="ko-KR" sz="1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8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8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8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3" name="Google Shape;133;p20"/>
          <p:cNvSpPr/>
          <p:nvPr/>
        </p:nvSpPr>
        <p:spPr>
          <a:xfrm>
            <a:off x="104775" y="775392"/>
            <a:ext cx="11982450" cy="45719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8292" y="974651"/>
            <a:ext cx="7435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 </a:t>
            </a:r>
            <a:r>
              <a:rPr lang="ko-KR" altLang="en-US" sz="24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정규방정식</a:t>
            </a:r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Google Shape;128;p20"/>
          <p:cNvSpPr txBox="1">
            <a:spLocks/>
          </p:cNvSpPr>
          <p:nvPr/>
        </p:nvSpPr>
        <p:spPr>
          <a:xfrm>
            <a:off x="104775" y="0"/>
            <a:ext cx="3861153" cy="855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2800" b="1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 </a:t>
            </a:r>
            <a:r>
              <a:rPr lang="en-US" altLang="ko-KR" sz="28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4.1. </a:t>
            </a:r>
            <a:r>
              <a:rPr lang="ko-KR" altLang="en-US" sz="28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선형 회귀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55" y="2841095"/>
            <a:ext cx="4013496" cy="116541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48291" y="4787461"/>
            <a:ext cx="115704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※ </a:t>
            </a:r>
            <a:r>
              <a:rPr lang="ko-KR" altLang="en-US" sz="1600" dirty="0" err="1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특잇값</a:t>
            </a:r>
            <a:r>
              <a:rPr lang="ko-KR" altLang="en-US" sz="1600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분해</a:t>
            </a:r>
            <a:r>
              <a:rPr lang="en-US" altLang="ko-KR" sz="16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(singular value decomposition, SVD)</a:t>
            </a:r>
            <a:r>
              <a:rPr lang="ko-KR" altLang="en-US" sz="16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이용하여 계산하며</a:t>
            </a:r>
            <a:r>
              <a:rPr lang="en-US" altLang="ko-KR" sz="16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유사역행렬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구하는 문제로 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해결함</a:t>
            </a: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</a:p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※ </a:t>
            </a:r>
            <a:r>
              <a:rPr lang="ko-KR" altLang="en-US" sz="16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데이터수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보다 특성</a:t>
            </a: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(Feature)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수가  많거나 특성이 중복되어 </a:t>
            </a:r>
            <a:r>
              <a:rPr lang="ko-KR" altLang="en-US" sz="16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역행렬이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없는 행렬</a:t>
            </a: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6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특이행렬</a:t>
            </a: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문제를 유사역행렬로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항상 구할 수 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있음</a:t>
            </a: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48291" y="4225769"/>
            <a:ext cx="101592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사이킷런</a:t>
            </a:r>
            <a:r>
              <a:rPr lang="ko-KR" altLang="en-US" sz="1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라이브러리를 이용해서 쉽게 구현 가능 </a:t>
            </a:r>
            <a:r>
              <a:rPr lang="en-US" altLang="ko-KR" sz="1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800" dirty="0" err="1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LinearRegression</a:t>
            </a:r>
            <a:r>
              <a:rPr lang="en-US" altLang="ko-KR" sz="1800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클래스를 이용하여 </a:t>
            </a:r>
            <a:r>
              <a:rPr lang="ko-KR" altLang="en-US" sz="1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구현</a:t>
            </a:r>
            <a:r>
              <a:rPr lang="en-US" altLang="ko-KR" sz="1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sz="1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775" y="6466881"/>
            <a:ext cx="4661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※ </a:t>
            </a:r>
            <a:r>
              <a:rPr lang="en-US" altLang="ko-KR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선형대수학 </a:t>
            </a:r>
            <a:r>
              <a:rPr lang="en-US" altLang="ko-KR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dirty="0" err="1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최소제곱</a:t>
            </a:r>
            <a:r>
              <a:rPr lang="en-US" altLang="ko-KR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자승</a:t>
            </a:r>
            <a:r>
              <a:rPr lang="en-US" altLang="ko-KR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법</a:t>
            </a:r>
            <a:r>
              <a:rPr lang="en-US" altLang="ko-KR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 err="1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특잇값</a:t>
            </a:r>
            <a:r>
              <a:rPr lang="ko-KR" altLang="en-US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분해 참고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56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/>
          <p:nvPr/>
        </p:nvSpPr>
        <p:spPr>
          <a:xfrm>
            <a:off x="104775" y="775392"/>
            <a:ext cx="11982450" cy="45719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8292" y="1026143"/>
            <a:ext cx="7435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4. </a:t>
            </a: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계산 복잡도</a:t>
            </a:r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(computational complexity)</a:t>
            </a:r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Google Shape;128;p20"/>
          <p:cNvSpPr txBox="1">
            <a:spLocks/>
          </p:cNvSpPr>
          <p:nvPr/>
        </p:nvSpPr>
        <p:spPr>
          <a:xfrm>
            <a:off x="104775" y="0"/>
            <a:ext cx="3861153" cy="855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2800" b="1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 </a:t>
            </a:r>
            <a:r>
              <a:rPr lang="en-US" altLang="ko-KR" sz="2800" b="1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4.1. </a:t>
            </a:r>
            <a:r>
              <a:rPr lang="ko-KR" altLang="en-US" sz="2800" b="1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선형 회귀</a:t>
            </a:r>
            <a:endParaRPr lang="ko-KR" altLang="en-US" sz="280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Arial"/>
              <a:sym typeface="Arial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65759" y="1965650"/>
            <a:ext cx="11296997" cy="2283454"/>
            <a:chOff x="365759" y="2198956"/>
            <a:chExt cx="11721465" cy="2283454"/>
          </a:xfrm>
        </p:grpSpPr>
        <p:sp>
          <p:nvSpPr>
            <p:cNvPr id="9" name="직사각형 8"/>
            <p:cNvSpPr/>
            <p:nvPr/>
          </p:nvSpPr>
          <p:spPr>
            <a:xfrm>
              <a:off x="365759" y="2266419"/>
              <a:ext cx="11721465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just"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ko-KR" altLang="en-US" sz="18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정규 방정식은 </a:t>
              </a:r>
              <a:r>
                <a:rPr lang="en-US" altLang="ko-KR" sz="18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(n+1) </a:t>
              </a:r>
              <a:r>
                <a:rPr lang="ko-KR" altLang="en-US" sz="18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* </a:t>
              </a:r>
              <a:r>
                <a:rPr lang="en-US" altLang="ko-KR" sz="18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(n+1) </a:t>
              </a:r>
              <a:r>
                <a:rPr lang="ko-KR" altLang="en-US" sz="18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크기가 되는 </a:t>
              </a:r>
              <a:r>
                <a:rPr lang="en-US" altLang="ko-KR" sz="18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X</a:t>
              </a:r>
              <a:r>
                <a:rPr lang="en-US" altLang="ko-KR" sz="1800" baseline="300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T</a:t>
              </a:r>
              <a:r>
                <a:rPr lang="en-US" altLang="ko-KR" sz="18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X</a:t>
              </a:r>
              <a:r>
                <a:rPr lang="ko-KR" altLang="en-US" sz="18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의 </a:t>
              </a:r>
              <a:r>
                <a:rPr lang="ko-KR" altLang="en-US" sz="1800" dirty="0" err="1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역행렬</a:t>
              </a:r>
              <a:r>
                <a:rPr lang="ko-KR" altLang="en-US" sz="18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계산 하며 계산 복잡도는 </a:t>
              </a:r>
              <a:r>
                <a:rPr lang="en-US" altLang="ko-KR" sz="18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			 </a:t>
              </a:r>
              <a:r>
                <a:rPr lang="ko-KR" altLang="en-US" sz="18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이다</a:t>
              </a:r>
              <a:r>
                <a:rPr lang="en-US" altLang="ko-KR" sz="18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.</a:t>
              </a:r>
              <a:r>
                <a:rPr lang="en-US" altLang="ko-KR" sz="18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18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즉</a:t>
              </a:r>
              <a:r>
                <a:rPr lang="en-US" altLang="ko-KR" sz="18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sz="18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특성 수가 </a:t>
              </a:r>
              <a:r>
                <a:rPr lang="en-US" altLang="ko-KR" sz="18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r>
                <a:rPr lang="ko-KR" altLang="en-US" sz="18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배로 늘어 나면 계산 시간은 </a:t>
              </a:r>
              <a:r>
                <a:rPr lang="en-US" altLang="ko-KR" sz="18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r>
                <a:rPr lang="en-US" altLang="ko-KR" sz="1800" baseline="300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2.4</a:t>
              </a:r>
              <a:r>
                <a:rPr lang="en-US" altLang="ko-KR" sz="18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=5.3</a:t>
              </a:r>
              <a:r>
                <a:rPr lang="ko-KR" altLang="en-US" sz="18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에서 </a:t>
              </a:r>
              <a:r>
                <a:rPr lang="en-US" altLang="ko-KR" sz="18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r>
                <a:rPr lang="en-US" altLang="ko-KR" sz="1800" baseline="300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</a:t>
              </a:r>
              <a:r>
                <a:rPr lang="en-US" altLang="ko-KR" sz="18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=8</a:t>
              </a:r>
              <a:r>
                <a:rPr lang="ko-KR" altLang="en-US" sz="18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배로 증가</a:t>
              </a:r>
              <a:endPara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285750" indent="-285750" algn="just"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endParaRPr lang="en-US" altLang="ko-KR" sz="1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285750" indent="-285750" algn="just"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endPara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285750" indent="-285750" algn="just"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ko-KR" altLang="en-US" sz="1800" dirty="0" err="1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사이킷런의</a:t>
              </a:r>
              <a:r>
                <a:rPr lang="ko-KR" altLang="en-US" sz="18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sz="1800" dirty="0" err="1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LinearRegression</a:t>
              </a:r>
              <a:r>
                <a:rPr lang="en-US" altLang="ko-KR" sz="18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18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클래스가 사용하는 </a:t>
              </a:r>
              <a:r>
                <a:rPr lang="en-US" altLang="ko-KR" sz="18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SVD </a:t>
              </a:r>
              <a:r>
                <a:rPr lang="ko-KR" altLang="en-US" sz="18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방법은</a:t>
              </a:r>
              <a:r>
                <a:rPr lang="en-US" altLang="ko-KR" sz="18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	             </a:t>
              </a:r>
              <a:r>
                <a:rPr lang="ko-KR" altLang="en-US" sz="18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으로</a:t>
              </a:r>
              <a:r>
                <a:rPr lang="en-US" altLang="ko-KR" sz="18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sz="18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약 특성 수가 </a:t>
              </a:r>
              <a:r>
                <a:rPr lang="en-US" altLang="ko-KR" sz="18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r>
                <a:rPr lang="ko-KR" altLang="en-US" sz="18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배면 계산 시간은 </a:t>
              </a:r>
              <a:r>
                <a:rPr lang="en-US" altLang="ko-KR" sz="18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4</a:t>
              </a:r>
              <a:r>
                <a:rPr lang="ko-KR" altLang="en-US" sz="18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배로 증가</a:t>
              </a:r>
              <a:endParaRPr lang="en-US" altLang="ko-KR" sz="1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97054" y="2198956"/>
              <a:ext cx="2114550" cy="419100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55812" y="3754272"/>
              <a:ext cx="790575" cy="409575"/>
            </a:xfrm>
            <a:prstGeom prst="rect">
              <a:avLst/>
            </a:prstGeom>
          </p:spPr>
        </p:pic>
      </p:grpSp>
      <p:sp>
        <p:nvSpPr>
          <p:cNvPr id="11" name="직사각형 10"/>
          <p:cNvSpPr/>
          <p:nvPr/>
        </p:nvSpPr>
        <p:spPr>
          <a:xfrm>
            <a:off x="2224693" y="5149896"/>
            <a:ext cx="84789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rgbClr val="0000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Feature</a:t>
            </a:r>
            <a:r>
              <a:rPr lang="ko-KR" altLang="en-US" sz="2000" b="1" dirty="0" smtClean="0">
                <a:solidFill>
                  <a:srgbClr val="0000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</a:t>
            </a:r>
            <a:r>
              <a:rPr lang="ko-KR" altLang="en-US" sz="2000" b="1" dirty="0" smtClean="0">
                <a:solidFill>
                  <a:srgbClr val="0000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개수가 크면 </a:t>
            </a:r>
            <a:r>
              <a:rPr lang="ko-KR" altLang="en-US" sz="2000" b="1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행렬 계산은 오래 걸림  </a:t>
            </a:r>
            <a:r>
              <a:rPr lang="en-US" altLang="ko-KR" sz="2000" b="1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=&gt;   </a:t>
            </a:r>
            <a:r>
              <a:rPr lang="en-US" altLang="ko-KR" sz="2000" b="1" dirty="0" smtClean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“</a:t>
            </a:r>
            <a:r>
              <a:rPr lang="ko-KR" altLang="en-US" sz="2000" b="1" dirty="0" smtClean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경사하강법을 이용함</a:t>
            </a:r>
            <a:r>
              <a:rPr lang="en-US" altLang="ko-KR" sz="2000" b="1" dirty="0" smtClean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”</a:t>
            </a:r>
            <a:endParaRPr lang="en-US" altLang="ko-KR" sz="20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857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104775" y="0"/>
            <a:ext cx="6867525" cy="855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800" b="1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 4.2. </a:t>
            </a:r>
            <a:r>
              <a:rPr lang="ko-KR" altLang="en-US" sz="2800" b="1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경사 </a:t>
            </a:r>
            <a:r>
              <a:rPr lang="ko-KR" altLang="en-US" sz="2800" b="1" dirty="0" err="1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하강법</a:t>
            </a:r>
            <a:r>
              <a:rPr lang="en-US" altLang="ko-KR" sz="2800" b="1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(gradient descent, GD)</a:t>
            </a:r>
            <a:endParaRPr sz="2800" dirty="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133" name="Google Shape;133;p20"/>
          <p:cNvSpPr/>
          <p:nvPr/>
        </p:nvSpPr>
        <p:spPr>
          <a:xfrm>
            <a:off x="104775" y="775392"/>
            <a:ext cx="11982450" cy="45719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8174" y="3649941"/>
            <a:ext cx="4219051" cy="237678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20494" y="1699055"/>
            <a:ext cx="1069362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비용함수를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최소화 </a:t>
            </a:r>
            <a:r>
              <a:rPr lang="ko-KR" altLang="en-US" sz="1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하기 위해 </a:t>
            </a:r>
            <a:r>
              <a:rPr lang="ko-KR" altLang="en-US" sz="1800" dirty="0" err="1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학습률</a:t>
            </a:r>
            <a:r>
              <a:rPr lang="ko-KR" altLang="en-US" sz="18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</a:t>
            </a:r>
            <a:r>
              <a:rPr lang="ko-KR" altLang="en-US" sz="1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800" dirty="0" err="1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손실함수의</a:t>
            </a:r>
            <a:r>
              <a:rPr lang="ko-KR" altLang="en-US" sz="1800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800" dirty="0" err="1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순간기울기</a:t>
            </a:r>
            <a:r>
              <a:rPr lang="en-US" altLang="ko-KR" sz="18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(gradient</a:t>
            </a:r>
            <a:r>
              <a:rPr lang="en-US" altLang="ko-KR" sz="1800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이용하여 </a:t>
            </a:r>
            <a:r>
              <a:rPr lang="ko-KR" altLang="en-US" sz="1800" dirty="0" err="1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파라미터를</a:t>
            </a:r>
            <a:r>
              <a:rPr lang="ko-KR" altLang="en-US" sz="1800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업데이트</a:t>
            </a:r>
            <a:r>
              <a:rPr lang="ko-KR" altLang="en-US" sz="1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하는 방법</a:t>
            </a:r>
            <a:endParaRPr lang="en-US" altLang="ko-KR" sz="18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8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수치 미분으로</a:t>
            </a:r>
            <a:r>
              <a:rPr lang="en-US" altLang="ko-KR" sz="1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함수의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기울기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(=gradient</a:t>
            </a:r>
            <a:r>
              <a:rPr lang="en-US" altLang="ko-KR" sz="1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감소하는 방향으로 </a:t>
            </a:r>
            <a:r>
              <a:rPr lang="ko-KR" altLang="en-US" sz="1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진행하며</a:t>
            </a:r>
            <a:r>
              <a:rPr lang="en-US" altLang="ko-KR" sz="1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8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학습률과</a:t>
            </a:r>
            <a:r>
              <a:rPr lang="ko-KR" altLang="en-US" sz="1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곱해서 함수의 전역 최솟값에 도달하는 방식</a:t>
            </a:r>
            <a:endParaRPr lang="en-US" altLang="ko-KR" sz="18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8292" y="1026143"/>
            <a:ext cx="7435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sz="240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경사 하강법 </a:t>
            </a:r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623" y="3649941"/>
            <a:ext cx="3694305" cy="94923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292" y="4939726"/>
            <a:ext cx="3245969" cy="95399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1329" y="3733069"/>
            <a:ext cx="3363882" cy="198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3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/>
          <p:nvPr/>
        </p:nvSpPr>
        <p:spPr>
          <a:xfrm>
            <a:off x="104775" y="775392"/>
            <a:ext cx="11982450" cy="45719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399" y="3724256"/>
            <a:ext cx="5650825" cy="278310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281" y="3749112"/>
            <a:ext cx="5738355" cy="2783103"/>
          </a:xfrm>
          <a:prstGeom prst="rect">
            <a:avLst/>
          </a:prstGeom>
        </p:spPr>
      </p:pic>
      <p:sp>
        <p:nvSpPr>
          <p:cNvPr id="11" name="Google Shape;128;p20"/>
          <p:cNvSpPr txBox="1">
            <a:spLocks/>
          </p:cNvSpPr>
          <p:nvPr/>
        </p:nvSpPr>
        <p:spPr>
          <a:xfrm>
            <a:off x="104775" y="0"/>
            <a:ext cx="6638925" cy="855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2800" b="1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 </a:t>
            </a:r>
            <a:r>
              <a:rPr lang="en-US" altLang="ko-KR" sz="2800" b="1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4.2. </a:t>
            </a:r>
            <a:r>
              <a:rPr lang="ko-KR" altLang="en-US" sz="2800" b="1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경사 </a:t>
            </a:r>
            <a:r>
              <a:rPr lang="ko-KR" altLang="en-US" sz="2800" b="1" dirty="0" err="1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하강법</a:t>
            </a:r>
            <a:r>
              <a:rPr lang="en-US" altLang="ko-KR" sz="2800" b="1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(gradient descent, GD)</a:t>
            </a:r>
            <a:endParaRPr lang="en-US" sz="280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16281" y="1630714"/>
            <a:ext cx="1135943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경사하강법의 </a:t>
            </a:r>
            <a:r>
              <a:rPr lang="ko-KR" altLang="en-US" sz="16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하이퍼파라미터는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스텝의 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크기</a:t>
            </a: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 err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학습률</a:t>
            </a:r>
            <a:r>
              <a:rPr lang="en-US" altLang="ko-KR" sz="16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(learning rate</a:t>
            </a:r>
            <a:r>
              <a:rPr lang="en-US" altLang="ko-KR" sz="1600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이다</a:t>
            </a: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 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rgbClr val="0000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 smtClean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학습률이</a:t>
            </a:r>
            <a:r>
              <a:rPr lang="ko-KR" altLang="en-US" sz="1600" dirty="0" smtClean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너무 작으면 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알고리즘이 수렴하기 위해 반복을 많이 진행해야 하므로 </a:t>
            </a:r>
            <a:r>
              <a:rPr lang="ko-KR" altLang="en-US" sz="1600" dirty="0" smtClean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시간이 오래 걸림</a:t>
            </a:r>
            <a:endParaRPr lang="en-US" altLang="ko-KR" sz="1600" dirty="0" smtClean="0">
              <a:solidFill>
                <a:srgbClr val="0000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 smtClean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학습률이</a:t>
            </a:r>
            <a:r>
              <a:rPr lang="ko-KR" altLang="en-US" sz="1600" dirty="0" smtClean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너무 크면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골짜기를 가로 질러 반대편으로 건너 뛰게 되어 이전보다 </a:t>
            </a:r>
            <a:r>
              <a:rPr lang="ko-KR" altLang="en-US" sz="1600" dirty="0" smtClean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더 높은 곳으로 갈 수도 있음</a:t>
            </a:r>
            <a:endParaRPr lang="en-US" altLang="ko-KR" sz="1600" dirty="0" smtClean="0">
              <a:solidFill>
                <a:srgbClr val="0000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선형회귀를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위한 </a:t>
            </a:r>
            <a:r>
              <a:rPr lang="en-US" altLang="ko-KR" sz="1600" dirty="0" smtClean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MSE </a:t>
            </a:r>
            <a:r>
              <a:rPr lang="ko-KR" altLang="en-US" sz="1600" dirty="0" err="1" smtClean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비용함수는</a:t>
            </a:r>
            <a:r>
              <a:rPr lang="ko-KR" altLang="en-US" sz="1600" dirty="0" smtClean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dirty="0" err="1" smtClean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볼록함수</a:t>
            </a:r>
            <a:r>
              <a:rPr lang="ko-KR" altLang="en-US" sz="16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dirty="0" smtClean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최솟값이 하나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임</a:t>
            </a: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(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하나의 전역 최솟값을 가짐</a:t>
            </a: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16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16281" y="1060068"/>
            <a:ext cx="17812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①  </a:t>
            </a:r>
            <a:r>
              <a:rPr lang="ko-KR" altLang="en-US" sz="20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학습률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고려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645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/>
          <p:nvPr/>
        </p:nvSpPr>
        <p:spPr>
          <a:xfrm>
            <a:off x="104775" y="775392"/>
            <a:ext cx="11982450" cy="45719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3808" y="1444279"/>
            <a:ext cx="4654134" cy="241671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2679" y="1525564"/>
            <a:ext cx="614358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다양한 비용함수에서 문제점이 발생</a:t>
            </a:r>
            <a:endParaRPr lang="en-US" altLang="ko-KR" sz="16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왼쪽에서 시작하면 전역 최솟값</a:t>
            </a: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(global minimum)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보다 덜 좋은 </a:t>
            </a:r>
            <a:r>
              <a:rPr lang="ko-KR" altLang="en-US" sz="1600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지역 최솟값</a:t>
            </a:r>
            <a:r>
              <a:rPr lang="en-US" altLang="ko-KR" sz="1600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(local minimum)</a:t>
            </a:r>
            <a:r>
              <a:rPr lang="ko-KR" altLang="en-US" sz="1600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수렴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하는</a:t>
            </a: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</a:t>
            </a:r>
            <a:endParaRPr lang="en-US" altLang="ko-KR" sz="16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오른쪽에서 시작하면 평탄한 지역을 지나기 위해 오랜 시간이 걸리고 </a:t>
            </a:r>
            <a:r>
              <a:rPr lang="ko-KR" altLang="en-US" sz="16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밀찍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멈추게 되어 </a:t>
            </a:r>
            <a:r>
              <a:rPr lang="ko-KR" altLang="en-US" sz="1600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전역 최솟값에 도달 하지 못함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Google Shape;128;p20"/>
          <p:cNvSpPr txBox="1">
            <a:spLocks/>
          </p:cNvSpPr>
          <p:nvPr/>
        </p:nvSpPr>
        <p:spPr>
          <a:xfrm>
            <a:off x="104775" y="0"/>
            <a:ext cx="7505700" cy="855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2800" b="1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 </a:t>
            </a:r>
            <a:r>
              <a:rPr lang="en-US" altLang="ko-KR" sz="2800" b="1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4.2. </a:t>
            </a:r>
            <a:r>
              <a:rPr lang="ko-KR" altLang="en-US" sz="2800" b="1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경사 </a:t>
            </a:r>
            <a:r>
              <a:rPr lang="ko-KR" altLang="en-US" sz="2800" b="1" dirty="0" err="1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하강법</a:t>
            </a:r>
            <a:r>
              <a:rPr lang="en-US" altLang="ko-KR" sz="2800" b="1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(gradient descent, GD)</a:t>
            </a:r>
            <a:endParaRPr lang="en-US" sz="280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Arial"/>
              <a:sym typeface="Arial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3808" y="4415744"/>
            <a:ext cx="5060802" cy="179386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02679" y="4130684"/>
            <a:ext cx="62893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특성 스케일이 매우 다르면 길쭉한 모양</a:t>
            </a:r>
            <a:endParaRPr lang="en-US" altLang="ko-KR" sz="16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왼쪽의 경사 </a:t>
            </a:r>
            <a:r>
              <a:rPr lang="ko-KR" altLang="en-US" sz="16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하강법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알고리즘이 최솟값으로 곧장</a:t>
            </a: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진행</a:t>
            </a:r>
            <a:endParaRPr lang="en-US" altLang="ko-KR" sz="16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오른쪽 그래프에서는 처음엔 전역 최솟값의 방향에 거의 </a:t>
            </a:r>
            <a:r>
              <a:rPr lang="ko-KR" altLang="en-US" sz="1600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직각으로 향하다가 평면 골짜기로 길게 돌아감</a:t>
            </a:r>
            <a:endParaRPr lang="en-US" altLang="ko-KR" sz="1600" dirty="0" smtClean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시간이 오래 걸림  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=&gt; </a:t>
            </a:r>
            <a:r>
              <a:rPr lang="ko-KR" altLang="en-US" sz="1600" dirty="0" err="1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사이킷런의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 dirty="0" err="1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StandardScaler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사용한다</a:t>
            </a:r>
            <a:r>
              <a:rPr lang="en-US" altLang="ko-KR" sz="1600" dirty="0" smtClean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12865" y="3811633"/>
            <a:ext cx="23134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③  특성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스케일 고려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02679" y="990388"/>
            <a:ext cx="23134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② 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최솟값 문제 고려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530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3627</TotalTime>
  <Words>1000</Words>
  <Application>Microsoft Office PowerPoint</Application>
  <PresentationFormat>와이드스크린</PresentationFormat>
  <Paragraphs>131</Paragraphs>
  <Slides>20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나눔스퀘어 Bold</vt:lpstr>
      <vt:lpstr>나눔스퀘어 ExtraBold</vt:lpstr>
      <vt:lpstr>나눔스퀘어_ac Bold</vt:lpstr>
      <vt:lpstr>나눔스퀘어_ac ExtraBold</vt:lpstr>
      <vt:lpstr>Malgun Gothic</vt:lpstr>
      <vt:lpstr>Arial</vt:lpstr>
      <vt:lpstr>Office 테마</vt:lpstr>
      <vt:lpstr>Machine learning Study Ch 4.1 ~ 4.2    </vt:lpstr>
      <vt:lpstr>Index</vt:lpstr>
      <vt:lpstr> 4.1. 선형 회귀</vt:lpstr>
      <vt:lpstr>PowerPoint 프레젠테이션</vt:lpstr>
      <vt:lpstr>PowerPoint 프레젠테이션</vt:lpstr>
      <vt:lpstr>PowerPoint 프레젠테이션</vt:lpstr>
      <vt:lpstr> 4.2. 경사 하강법(gradient descent, GD)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 4.1. 선형 회귀</vt:lpstr>
      <vt:lpstr> 4.1. 선형 회귀</vt:lpstr>
      <vt:lpstr> 4.1. 선형 회귀</vt:lpstr>
      <vt:lpstr> 4.1. 선형 회귀</vt:lpstr>
      <vt:lpstr> 4.1. 선형 회귀</vt:lpstr>
      <vt:lpstr> 4.2. 경사 하강법(gradient descent, GD)</vt:lpstr>
      <vt:lpstr> 4.2. 경사 하강법(gradient descent, GD)</vt:lpstr>
      <vt:lpstr> 4.2. 경사 하강법(gradient descent, GD)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인공지능 과제  김인 박사님 미팅</dc:title>
  <dc:creator>krict</dc:creator>
  <cp:lastModifiedBy>krict</cp:lastModifiedBy>
  <cp:revision>177</cp:revision>
  <dcterms:created xsi:type="dcterms:W3CDTF">2022-02-16T00:26:52Z</dcterms:created>
  <dcterms:modified xsi:type="dcterms:W3CDTF">2022-05-11T01:00:03Z</dcterms:modified>
</cp:coreProperties>
</file>