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613" r:id="rId2"/>
    <p:sldId id="329" r:id="rId3"/>
    <p:sldId id="616" r:id="rId4"/>
    <p:sldId id="617" r:id="rId5"/>
    <p:sldId id="326" r:id="rId6"/>
    <p:sldId id="618" r:id="rId7"/>
    <p:sldId id="619" r:id="rId8"/>
    <p:sldId id="344" r:id="rId9"/>
    <p:sldId id="620" r:id="rId10"/>
    <p:sldId id="621" r:id="rId11"/>
    <p:sldId id="328" r:id="rId12"/>
    <p:sldId id="622" r:id="rId13"/>
    <p:sldId id="332" r:id="rId14"/>
    <p:sldId id="433" r:id="rId15"/>
    <p:sldId id="314" r:id="rId16"/>
    <p:sldId id="391" r:id="rId17"/>
    <p:sldId id="31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0">
          <p15:clr>
            <a:srgbClr val="A4A3A4"/>
          </p15:clr>
        </p15:guide>
        <p15:guide id="2" orient="horz" pos="1144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pos="451">
          <p15:clr>
            <a:srgbClr val="A4A3A4"/>
          </p15:clr>
        </p15:guide>
        <p15:guide id="5" pos="5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C0AA"/>
    <a:srgbClr val="595959"/>
    <a:srgbClr val="4C4C4E"/>
    <a:srgbClr val="FF0000"/>
    <a:srgbClr val="4C4C4F"/>
    <a:srgbClr val="F27173"/>
    <a:srgbClr val="009687"/>
    <a:srgbClr val="69D7C3"/>
    <a:srgbClr val="B01116"/>
    <a:srgbClr val="B01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9" autoAdjust="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792" y="176"/>
      </p:cViewPr>
      <p:guideLst>
        <p:guide orient="horz" pos="3980"/>
        <p:guide orient="horz" pos="1144"/>
        <p:guide orient="horz" pos="338"/>
        <p:guide pos="451"/>
        <p:guide pos="53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62789-9E1F-2F4A-A6E2-00EDBCAB421D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436AE-543C-174C-AB58-E2272BB6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11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1E856-DC67-46A6-AD8C-6E62A640838F}" type="datetimeFigureOut">
              <a:rPr lang="ko-KR" altLang="en-US" smtClean="0"/>
              <a:t>2019. 10. 8.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23FD6-F5C7-4D70-8E6C-1602E6C6B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8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6EDC6F8B-A081-4034-A2E8-DB4590A5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75E9B8C8-679A-4ACD-AC51-C2B2C142F0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CB99A2F3-0EDC-4D95-9842-2C5F0955C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52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88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50A1F2A4-0262-46CF-BE61-BC3D00F607E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1E2319-EC79-4E93-B6B4-ED36E525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767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커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DCA647-C3D7-4188-BFE5-F2CE960388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" y="429"/>
            <a:ext cx="9143473" cy="6857143"/>
          </a:xfrm>
          <a:prstGeom prst="rect">
            <a:avLst/>
          </a:prstGeom>
          <a:solidFill>
            <a:srgbClr val="DFDED6"/>
          </a:solidFill>
        </p:spPr>
      </p:pic>
    </p:spTree>
    <p:extLst>
      <p:ext uri="{BB962C8B-B14F-4D97-AF65-F5344CB8AC3E}">
        <p14:creationId xmlns:p14="http://schemas.microsoft.com/office/powerpoint/2010/main" val="356777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45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9" r:id="rId3"/>
    <p:sldLayoutId id="214748367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4">
            <a:extLst>
              <a:ext uri="{FF2B5EF4-FFF2-40B4-BE49-F238E27FC236}">
                <a16:creationId xmlns:a16="http://schemas.microsoft.com/office/drawing/2014/main" id="{39973160-BE77-4297-AB48-42DD07F34E3C}"/>
              </a:ext>
            </a:extLst>
          </p:cNvPr>
          <p:cNvGrpSpPr/>
          <p:nvPr/>
        </p:nvGrpSpPr>
        <p:grpSpPr>
          <a:xfrm>
            <a:off x="1142678" y="857250"/>
            <a:ext cx="6858644" cy="5143502"/>
            <a:chOff x="-1" y="-1"/>
            <a:chExt cx="9144858" cy="685800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B15ABCC-96A5-49CA-ADD3-BCA4A153AB20}"/>
                </a:ext>
              </a:extLst>
            </p:cNvPr>
            <p:cNvSpPr/>
            <p:nvPr/>
          </p:nvSpPr>
          <p:spPr>
            <a:xfrm>
              <a:off x="-1" y="-1"/>
              <a:ext cx="5724129" cy="685800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35731" indent="-135731" algn="ctr" defTabSz="731267">
                <a:spcBef>
                  <a:spcPts val="375"/>
                </a:spcBef>
                <a:buClr>
                  <a:prstClr val="black">
                    <a:lumMod val="65000"/>
                    <a:lumOff val="35000"/>
                  </a:prstClr>
                </a:buClr>
                <a:buSzPct val="70000"/>
                <a:buFont typeface="Wingdings" pitchFamily="2" charset="2"/>
                <a:buChar char="l"/>
              </a:pPr>
              <a:endParaRPr lang="ko-KR" altLang="en-US" sz="975" spc="-4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D123462-5B8B-451D-A64D-3681CC49619F}"/>
                </a:ext>
              </a:extLst>
            </p:cNvPr>
            <p:cNvSpPr/>
            <p:nvPr/>
          </p:nvSpPr>
          <p:spPr>
            <a:xfrm>
              <a:off x="8856476" y="-1"/>
              <a:ext cx="288381" cy="685800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35731" indent="-135731" algn="ctr" defTabSz="731267">
                <a:spcBef>
                  <a:spcPts val="375"/>
                </a:spcBef>
                <a:buClr>
                  <a:prstClr val="black">
                    <a:lumMod val="65000"/>
                    <a:lumOff val="35000"/>
                  </a:prstClr>
                </a:buClr>
                <a:buSzPct val="70000"/>
                <a:buFont typeface="Wingdings" pitchFamily="2" charset="2"/>
                <a:buChar char="l"/>
              </a:pPr>
              <a:endParaRPr lang="ko-KR" altLang="en-US" sz="975" spc="-4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24">
              <a:extLst>
                <a:ext uri="{FF2B5EF4-FFF2-40B4-BE49-F238E27FC236}">
                  <a16:creationId xmlns:a16="http://schemas.microsoft.com/office/drawing/2014/main" id="{EFD300E2-DA11-4CB2-AB5E-573E1A4EBB36}"/>
                </a:ext>
              </a:extLst>
            </p:cNvPr>
            <p:cNvSpPr/>
            <p:nvPr/>
          </p:nvSpPr>
          <p:spPr>
            <a:xfrm>
              <a:off x="5472099" y="0"/>
              <a:ext cx="3671902" cy="26064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35731" indent="-135731" algn="ctr" defTabSz="731267">
                <a:spcBef>
                  <a:spcPts val="375"/>
                </a:spcBef>
                <a:buClr>
                  <a:prstClr val="black">
                    <a:lumMod val="65000"/>
                    <a:lumOff val="35000"/>
                  </a:prstClr>
                </a:buClr>
                <a:buSzPct val="70000"/>
                <a:buFont typeface="Wingdings" pitchFamily="2" charset="2"/>
                <a:buChar char="l"/>
              </a:pPr>
              <a:endParaRPr lang="ko-KR" altLang="en-US" sz="975" spc="-4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3" name="직사각형 25">
              <a:extLst>
                <a:ext uri="{FF2B5EF4-FFF2-40B4-BE49-F238E27FC236}">
                  <a16:creationId xmlns:a16="http://schemas.microsoft.com/office/drawing/2014/main" id="{FDCE6722-E678-470A-99EA-A386D9897EF8}"/>
                </a:ext>
              </a:extLst>
            </p:cNvPr>
            <p:cNvSpPr/>
            <p:nvPr/>
          </p:nvSpPr>
          <p:spPr>
            <a:xfrm>
              <a:off x="5472099" y="6597353"/>
              <a:ext cx="3671901" cy="26064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35731" indent="-135731" algn="ctr" defTabSz="731267">
                <a:spcBef>
                  <a:spcPts val="375"/>
                </a:spcBef>
                <a:buClr>
                  <a:prstClr val="black">
                    <a:lumMod val="65000"/>
                    <a:lumOff val="35000"/>
                  </a:prstClr>
                </a:buClr>
                <a:buSzPct val="70000"/>
                <a:buFont typeface="Wingdings" pitchFamily="2" charset="2"/>
                <a:buChar char="l"/>
              </a:pPr>
              <a:endParaRPr lang="ko-KR" altLang="en-US" sz="975" spc="-4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6872B67-7907-4D22-9810-6F08FC508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" b="2607"/>
          <a:stretch/>
        </p:blipFill>
        <p:spPr>
          <a:xfrm>
            <a:off x="305526" y="998730"/>
            <a:ext cx="4151007" cy="4860541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8CAF7ADB-C9BE-471F-88D8-55A78D010193}"/>
              </a:ext>
            </a:extLst>
          </p:cNvPr>
          <p:cNvSpPr/>
          <p:nvPr/>
        </p:nvSpPr>
        <p:spPr>
          <a:xfrm>
            <a:off x="4409982" y="1319843"/>
            <a:ext cx="4374486" cy="237226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ko-KR" sz="2400" b="1" kern="0" dirty="0">
                <a:solidFill>
                  <a:schemeClr val="tx2"/>
                </a:solidFill>
                <a:latin typeface="Arial Black" panose="020B0A04020102020204" pitchFamily="34" charset="0"/>
              </a:rPr>
              <a:t>Creating </a:t>
            </a:r>
            <a:r>
              <a:rPr lang="en-GB" altLang="ko-KR" sz="2400" kern="0" dirty="0">
                <a:solidFill>
                  <a:schemeClr val="tx2"/>
                </a:solidFill>
                <a:latin typeface="Arial Black" panose="020B0A04020102020204" pitchFamily="34" charset="0"/>
              </a:rPr>
              <a:t>(Maybe)</a:t>
            </a:r>
          </a:p>
          <a:p>
            <a:pPr algn="ctr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ko-KR" sz="2400" b="1" kern="0" dirty="0">
                <a:solidFill>
                  <a:schemeClr val="tx2"/>
                </a:solidFill>
                <a:latin typeface="Arial Black" panose="020B0A04020102020204" pitchFamily="34" charset="0"/>
              </a:rPr>
              <a:t>‘The World’s First’ </a:t>
            </a:r>
          </a:p>
          <a:p>
            <a:pPr algn="ctr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ko-KR" sz="2400" b="1" kern="0" dirty="0">
                <a:solidFill>
                  <a:schemeClr val="tx2"/>
                </a:solidFill>
                <a:latin typeface="Arial Black" panose="020B0A04020102020204" pitchFamily="34" charset="0"/>
              </a:rPr>
              <a:t>Book Reference Website!! </a:t>
            </a:r>
            <a:endParaRPr lang="en-GB" b="1" kern="0" dirty="0">
              <a:solidFill>
                <a:schemeClr val="tx2"/>
              </a:solidFill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50983383-13A0-478A-8371-E45C4BA6AEB9}"/>
              </a:ext>
            </a:extLst>
          </p:cNvPr>
          <p:cNvSpPr/>
          <p:nvPr/>
        </p:nvSpPr>
        <p:spPr>
          <a:xfrm>
            <a:off x="4541771" y="4629081"/>
            <a:ext cx="4110908" cy="74413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b="1" kern="0" dirty="0">
                <a:latin typeface="Arial"/>
              </a:rPr>
              <a:t> 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b="1" kern="0" dirty="0">
                <a:latin typeface="Arial"/>
              </a:rPr>
              <a:t> Paul Dean, </a:t>
            </a:r>
            <a:r>
              <a:rPr lang="en-GB" sz="1400" b="1" kern="0" dirty="0" err="1">
                <a:latin typeface="Arial"/>
              </a:rPr>
              <a:t>Soobin</a:t>
            </a:r>
            <a:r>
              <a:rPr lang="en-GB" sz="1400" b="1" kern="0" dirty="0">
                <a:latin typeface="Arial"/>
              </a:rPr>
              <a:t> Hwang, </a:t>
            </a:r>
            <a:r>
              <a:rPr lang="en-US" sz="1400" b="1" kern="0" dirty="0">
                <a:latin typeface="Arial"/>
              </a:rPr>
              <a:t>Seunghwa Jun 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b="1" kern="0" dirty="0">
              <a:latin typeface="Arial"/>
            </a:endParaRP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0" dirty="0">
                <a:latin typeface="Arial"/>
              </a:rPr>
              <a:t> </a:t>
            </a:r>
            <a:r>
              <a:rPr lang="en-US" altLang="ko-KR" sz="1100" b="1" kern="0" spc="-45" dirty="0">
                <a:latin typeface="Arial"/>
              </a:rPr>
              <a:t>UofTSTG201905DATA3</a:t>
            </a:r>
            <a:r>
              <a:rPr lang="ko-KR" altLang="en-US" sz="1100" b="1" kern="0" spc="-45" dirty="0"/>
              <a:t> </a:t>
            </a:r>
            <a:r>
              <a:rPr lang="ko-KR" altLang="en-US" sz="1400" kern="0" spc="-45" dirty="0"/>
              <a:t>｜ </a:t>
            </a:r>
            <a:r>
              <a:rPr lang="en-US" altLang="ko-KR" sz="1000" kern="0" spc="-45" dirty="0"/>
              <a:t>Oct 10, 2019</a:t>
            </a:r>
            <a:endParaRPr lang="ko-KR" altLang="en-US" sz="1000" kern="0" spc="-45" dirty="0"/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GB" sz="1400" b="1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43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0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41E727-6CDD-4645-B26F-BD544A2F4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56885"/>
              </p:ext>
            </p:extLst>
          </p:nvPr>
        </p:nvGraphicFramePr>
        <p:xfrm>
          <a:off x="4490720" y="3248698"/>
          <a:ext cx="3934143" cy="215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Outline of the Project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Reference List &amp; Search 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ko-KR" altLang="en-US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Dashboard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Latest</a:t>
                      </a:r>
                      <a:r>
                        <a:rPr lang="ko-KR" altLang="en-US" sz="1500" b="1" kern="1200" spc="-6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Articles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62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Scraping Latest Articles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9"/>
            <a:ext cx="5208630" cy="1389242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2051203" cy="948273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Python libraries used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latin typeface="+mj-ea"/>
                <a:ea typeface="+mj-ea"/>
              </a:rPr>
              <a:t>Flask			Requests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Pymongo</a:t>
            </a:r>
            <a:r>
              <a:rPr lang="en-US" altLang="ko-KR" sz="1100" dirty="0">
                <a:latin typeface="+mj-ea"/>
                <a:ea typeface="+mj-ea"/>
              </a:rPr>
              <a:t>		Time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BeautifulSoup</a:t>
            </a:r>
            <a:r>
              <a:rPr lang="en-US" altLang="ko-KR" sz="1100" dirty="0">
                <a:latin typeface="+mj-ea"/>
                <a:ea typeface="+mj-ea"/>
              </a:rPr>
              <a:t>		Splinter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19138" y="2039759"/>
            <a:ext cx="2485512" cy="1389242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2219518" cy="1168333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Methods used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latin typeface="+mj-ea"/>
                <a:ea typeface="+mj-ea"/>
              </a:rPr>
              <a:t>Python (Flask, </a:t>
            </a:r>
            <a:r>
              <a:rPr lang="en-US" altLang="ko-KR" sz="1100" dirty="0" err="1">
                <a:latin typeface="+mj-ea"/>
                <a:ea typeface="+mj-ea"/>
              </a:rPr>
              <a:t>Jupyter</a:t>
            </a:r>
            <a:r>
              <a:rPr lang="en-US" altLang="ko-KR" sz="1100" dirty="0">
                <a:latin typeface="+mj-ea"/>
                <a:ea typeface="+mj-ea"/>
              </a:rPr>
              <a:t> Notebook)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latin typeface="+mj-ea"/>
                <a:ea typeface="+mj-ea"/>
              </a:rPr>
              <a:t>JavaScript (Bootstrap)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latin typeface="+mj-ea"/>
                <a:ea typeface="+mj-ea"/>
              </a:rPr>
              <a:t>MongoDB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latin typeface="+mj-ea"/>
                <a:ea typeface="+mj-ea"/>
              </a:rPr>
              <a:t>HTML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Visit each website and scrape the top search result.</a:t>
            </a:r>
          </a:p>
          <a:p>
            <a:pPr>
              <a:lnSpc>
                <a:spcPct val="130000"/>
              </a:lnSpc>
            </a:pPr>
            <a:r>
              <a:rPr lang="en-CA" altLang="ko-KR" sz="1600" b="1" spc="-60" dirty="0">
                <a:solidFill>
                  <a:srgbClr val="595959"/>
                </a:solidFill>
              </a:rPr>
              <a:t>Insert company images and show titles of each article retrieved.</a:t>
            </a:r>
            <a:endParaRPr lang="ko-KR" altLang="en-US" sz="1600" b="1" spc="-60" dirty="0">
              <a:solidFill>
                <a:srgbClr val="595959"/>
              </a:solidFill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FA07A18C-DC74-A04F-8E15-C2A438588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171" y="3734171"/>
            <a:ext cx="3334095" cy="2303264"/>
          </a:xfrm>
          <a:prstGeom prst="chevron">
            <a:avLst>
              <a:gd name="adj" fmla="val 35951"/>
            </a:avLst>
          </a:prstGeom>
          <a:solidFill>
            <a:schemeClr val="accent2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8" name="AutoShape 3">
            <a:extLst>
              <a:ext uri="{FF2B5EF4-FFF2-40B4-BE49-F238E27FC236}">
                <a16:creationId xmlns:a16="http://schemas.microsoft.com/office/drawing/2014/main" id="{7999055B-8FFB-1A49-AAF9-9127B8C48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117" y="3734171"/>
            <a:ext cx="3331620" cy="2303264"/>
          </a:xfrm>
          <a:prstGeom prst="chevron">
            <a:avLst>
              <a:gd name="adj" fmla="val 35924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AF776D03-3696-304B-B451-6FB490990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08" y="3734171"/>
            <a:ext cx="3331618" cy="2303264"/>
          </a:xfrm>
          <a:prstGeom prst="chevron">
            <a:avLst>
              <a:gd name="adj" fmla="val 35924"/>
            </a:avLst>
          </a:prstGeom>
          <a:solidFill>
            <a:srgbClr val="D1D2D4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id="{C91F2876-23ED-6C42-9FA2-85658FD11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3734171"/>
            <a:ext cx="2738155" cy="2303264"/>
          </a:xfrm>
          <a:prstGeom prst="homePlate">
            <a:avLst>
              <a:gd name="adj" fmla="val 3595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7AC77-7DEA-C848-A844-B04F3AF75C3C}"/>
              </a:ext>
            </a:extLst>
          </p:cNvPr>
          <p:cNvSpPr txBox="1"/>
          <p:nvPr/>
        </p:nvSpPr>
        <p:spPr>
          <a:xfrm>
            <a:off x="2003730" y="4654079"/>
            <a:ext cx="1378519" cy="43088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</a:rPr>
              <a:t>Trying scraping on</a:t>
            </a:r>
          </a:p>
          <a:p>
            <a:pPr algn="ctr"/>
            <a:r>
              <a:rPr lang="en-US" altLang="ko-KR" sz="1400" spc="-60" dirty="0" err="1">
                <a:solidFill>
                  <a:srgbClr val="4C4C4E"/>
                </a:solidFill>
                <a:latin typeface="+mn-ea"/>
              </a:rPr>
              <a:t>Jupyter</a:t>
            </a:r>
            <a:r>
              <a:rPr lang="en-US" altLang="ko-KR" sz="1400" spc="-60" dirty="0">
                <a:solidFill>
                  <a:srgbClr val="4C4C4E"/>
                </a:solidFill>
                <a:latin typeface="+mn-ea"/>
              </a:rPr>
              <a:t> Notebook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034177-6046-8946-BFA0-3D8ED8F6F97B}"/>
              </a:ext>
            </a:extLst>
          </p:cNvPr>
          <p:cNvSpPr txBox="1"/>
          <p:nvPr/>
        </p:nvSpPr>
        <p:spPr>
          <a:xfrm>
            <a:off x="3519347" y="4223192"/>
            <a:ext cx="1345112" cy="129266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Creating a python</a:t>
            </a:r>
          </a:p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Flask app for</a:t>
            </a:r>
          </a:p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scraping and</a:t>
            </a:r>
          </a:p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setting up</a:t>
            </a:r>
          </a:p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a MongoDB</a:t>
            </a:r>
          </a:p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database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0BA26-07F3-0548-AD61-68A247DF37BD}"/>
              </a:ext>
            </a:extLst>
          </p:cNvPr>
          <p:cNvSpPr txBox="1"/>
          <p:nvPr/>
        </p:nvSpPr>
        <p:spPr>
          <a:xfrm>
            <a:off x="5701810" y="4454916"/>
            <a:ext cx="671018" cy="86177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…</a:t>
            </a:r>
          </a:p>
          <a:p>
            <a:pPr algn="ctr"/>
            <a:endParaRPr lang="en-US" altLang="ko-KR" sz="1400" spc="-60" dirty="0">
              <a:solidFill>
                <a:srgbClr val="4C4C4E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(Running</a:t>
            </a:r>
          </a:p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</a:rPr>
              <a:t>the app)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B13954-28B4-284F-A20F-B200D680DAC4}"/>
              </a:ext>
            </a:extLst>
          </p:cNvPr>
          <p:cNvSpPr txBox="1"/>
          <p:nvPr/>
        </p:nvSpPr>
        <p:spPr>
          <a:xfrm>
            <a:off x="7272123" y="4761801"/>
            <a:ext cx="49372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chemeClr val="bg1"/>
                </a:solidFill>
                <a:latin typeface="+mn-ea"/>
                <a:ea typeface="+mn-ea"/>
              </a:rPr>
              <a:t>Profit..!</a:t>
            </a:r>
            <a:endParaRPr lang="ko-KR" altLang="en-US" sz="1400" spc="-6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750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9937B2-2826-E144-AD96-670CC7C4D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5" y="0"/>
            <a:ext cx="7966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2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A388072A-D68F-4EF6-AFD3-1CCB0A84D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400946"/>
              </p:ext>
            </p:extLst>
          </p:nvPr>
        </p:nvGraphicFramePr>
        <p:xfrm>
          <a:off x="4490720" y="3170768"/>
          <a:ext cx="3934143" cy="2813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77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템플릿 구성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216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템플릿 기본 가이드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71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활용소스 </a:t>
                      </a:r>
                      <a:r>
                        <a:rPr lang="en-US" altLang="ko-KR" sz="1500" b="1" spc="-60" dirty="0">
                          <a:solidFill>
                            <a:schemeClr val="bg1"/>
                          </a:solidFill>
                        </a:rPr>
                        <a:t>–</a:t>
                      </a:r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00" b="1" spc="-60" dirty="0">
                          <a:solidFill>
                            <a:schemeClr val="bg1"/>
                          </a:solidFill>
                        </a:rPr>
                        <a:t>CI, </a:t>
                      </a:r>
                      <a:r>
                        <a:rPr lang="ko-KR" altLang="en-US" sz="1000" b="1" spc="-60" dirty="0">
                          <a:solidFill>
                            <a:schemeClr val="bg1"/>
                          </a:solidFill>
                        </a:rPr>
                        <a:t>슬로건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3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활용소스 </a:t>
                      </a:r>
                      <a:r>
                        <a:rPr lang="en-US" altLang="ko-KR" sz="1500" b="1" spc="-60" dirty="0">
                          <a:solidFill>
                            <a:schemeClr val="bg1"/>
                          </a:solidFill>
                        </a:rPr>
                        <a:t>–</a:t>
                      </a:r>
                      <a:r>
                        <a:rPr lang="ko-KR" altLang="en-US" sz="1500" b="1" spc="-6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spc="-60" dirty="0">
                          <a:solidFill>
                            <a:schemeClr val="bg1"/>
                          </a:solidFill>
                        </a:rPr>
                        <a:t>아이콘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3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spc="-60" dirty="0">
                          <a:solidFill>
                            <a:srgbClr val="4C4C4E"/>
                          </a:solidFill>
                        </a:rPr>
                        <a:t>활용소스 </a:t>
                      </a:r>
                      <a:r>
                        <a:rPr lang="en-US" altLang="ko-KR" sz="1500" b="1" spc="-60" dirty="0">
                          <a:solidFill>
                            <a:srgbClr val="4C4C4E"/>
                          </a:solidFill>
                        </a:rPr>
                        <a:t>–</a:t>
                      </a:r>
                      <a:r>
                        <a:rPr lang="ko-KR" altLang="en-US" sz="1500" b="1" spc="-60" dirty="0">
                          <a:solidFill>
                            <a:srgbClr val="4C4C4E"/>
                          </a:solidFill>
                        </a:rPr>
                        <a:t> </a:t>
                      </a:r>
                      <a:r>
                        <a:rPr lang="ko-KR" altLang="en-US" sz="1000" b="1" spc="-60" dirty="0">
                          <a:solidFill>
                            <a:srgbClr val="4C4C4E"/>
                          </a:solidFill>
                        </a:rPr>
                        <a:t>다이어그램</a:t>
                      </a:r>
                      <a:r>
                        <a:rPr lang="en-US" altLang="ko-KR" sz="1000" b="1" spc="-60" dirty="0">
                          <a:solidFill>
                            <a:srgbClr val="4C4C4E"/>
                          </a:solidFill>
                        </a:rPr>
                        <a:t>,</a:t>
                      </a:r>
                      <a:r>
                        <a:rPr lang="ko-KR" altLang="en-US" sz="1000" b="1" spc="-60" dirty="0">
                          <a:solidFill>
                            <a:srgbClr val="4C4C4E"/>
                          </a:solidFill>
                        </a:rPr>
                        <a:t> 지도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23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b="1" spc="-60" dirty="0">
                          <a:solidFill>
                            <a:schemeClr val="bg1"/>
                          </a:solidFill>
                        </a:rPr>
                        <a:t>Q&amp;A</a:t>
                      </a:r>
                      <a:endParaRPr lang="ko-KR" altLang="en-US" sz="1500" b="1" spc="-6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29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4635816" y="3098470"/>
            <a:ext cx="3579096" cy="2303264"/>
          </a:xfrm>
          <a:prstGeom prst="chevron">
            <a:avLst>
              <a:gd name="adj" fmla="val 17571"/>
            </a:avLst>
          </a:prstGeom>
          <a:solidFill>
            <a:srgbClr val="4C4C4E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3221762" y="3098470"/>
            <a:ext cx="3331620" cy="2303264"/>
          </a:xfrm>
          <a:prstGeom prst="chevron">
            <a:avLst>
              <a:gd name="adj" fmla="val 17177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1657553" y="3098470"/>
            <a:ext cx="3331618" cy="2303264"/>
          </a:xfrm>
          <a:prstGeom prst="chevron">
            <a:avLst>
              <a:gd name="adj" fmla="val 17177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992845" y="3098470"/>
            <a:ext cx="2331755" cy="2303264"/>
          </a:xfrm>
          <a:prstGeom prst="homePlate">
            <a:avLst>
              <a:gd name="adj" fmla="val 18674"/>
            </a:avLst>
          </a:prstGeom>
          <a:solidFill>
            <a:srgbClr val="D1D2D4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활용 소스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D875908-1B83-46CF-80D9-9884BBF6AC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다이어그램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838" y="1647732"/>
            <a:ext cx="40009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228600" indent="-228600" defTabSz="975022" latinLnBrk="0">
              <a:buClr>
                <a:schemeClr val="tx1">
                  <a:lumMod val="65000"/>
                  <a:lumOff val="35000"/>
                </a:schemeClr>
              </a:buClr>
              <a:buSzPct val="150000"/>
              <a:buBlip>
                <a:blip r:embed="rId2"/>
              </a:buBlip>
              <a:defRPr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defRPr>
            </a:lvl1pPr>
          </a:lstStyle>
          <a:p>
            <a:pPr>
              <a:buSzPct val="100000"/>
              <a:buNone/>
            </a:pPr>
            <a:r>
              <a:rPr lang="en-US" altLang="ko-KR" spc="-60" dirty="0">
                <a:ln>
                  <a:noFill/>
                </a:ln>
                <a:solidFill>
                  <a:srgbClr val="000000"/>
                </a:solidFill>
                <a:latin typeface="+mn-ea"/>
              </a:rPr>
              <a:t>Linear A</a:t>
            </a:r>
          </a:p>
        </p:txBody>
      </p:sp>
      <p:cxnSp>
        <p:nvCxnSpPr>
          <p:cNvPr id="23" name="직선 연결선 20"/>
          <p:cNvCxnSpPr/>
          <p:nvPr/>
        </p:nvCxnSpPr>
        <p:spPr>
          <a:xfrm flipH="1">
            <a:off x="731838" y="1970176"/>
            <a:ext cx="7693027" cy="0"/>
          </a:xfrm>
          <a:prstGeom prst="line">
            <a:avLst/>
          </a:prstGeom>
          <a:ln w="12700">
            <a:solidFill>
              <a:srgbClr val="4C4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4710" y="3270967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83291" y="3270967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89309" y="3270967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14911" y="3270967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chemeClr val="bg1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96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4989171" y="3098470"/>
            <a:ext cx="3334095" cy="2303264"/>
          </a:xfrm>
          <a:prstGeom prst="chevron">
            <a:avLst>
              <a:gd name="adj" fmla="val 35951"/>
            </a:avLst>
          </a:prstGeom>
          <a:solidFill>
            <a:schemeClr val="accent2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3575117" y="3098470"/>
            <a:ext cx="3331620" cy="2303264"/>
          </a:xfrm>
          <a:prstGeom prst="chevron">
            <a:avLst>
              <a:gd name="adj" fmla="val 35924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2010908" y="3098470"/>
            <a:ext cx="3331618" cy="2303264"/>
          </a:xfrm>
          <a:prstGeom prst="chevron">
            <a:avLst>
              <a:gd name="adj" fmla="val 35924"/>
            </a:avLst>
          </a:prstGeom>
          <a:solidFill>
            <a:srgbClr val="D1D2D4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939800" y="3098470"/>
            <a:ext cx="2738155" cy="2303264"/>
          </a:xfrm>
          <a:prstGeom prst="homePlate">
            <a:avLst>
              <a:gd name="adj" fmla="val 3595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 pitchFamily="2" charset="2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활용 소스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D875908-1B83-46CF-80D9-9884BBF6AC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다이어그램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838" y="1647732"/>
            <a:ext cx="40009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228600" indent="-228600" defTabSz="975022" latinLnBrk="0">
              <a:buClr>
                <a:schemeClr val="tx1">
                  <a:lumMod val="65000"/>
                  <a:lumOff val="35000"/>
                </a:schemeClr>
              </a:buClr>
              <a:buSzPct val="150000"/>
              <a:buBlip>
                <a:blip r:embed="rId2"/>
              </a:buBlip>
              <a:defRPr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defRPr>
            </a:lvl1pPr>
          </a:lstStyle>
          <a:p>
            <a:pPr>
              <a:buSzPct val="100000"/>
              <a:buNone/>
            </a:pPr>
            <a:r>
              <a:rPr lang="en-US" altLang="ko-KR" spc="-60" dirty="0">
                <a:ln>
                  <a:noFill/>
                </a:ln>
                <a:solidFill>
                  <a:srgbClr val="000000"/>
                </a:solidFill>
                <a:latin typeface="+mn-ea"/>
              </a:rPr>
              <a:t>Linear A</a:t>
            </a:r>
          </a:p>
        </p:txBody>
      </p:sp>
      <p:cxnSp>
        <p:nvCxnSpPr>
          <p:cNvPr id="23" name="직선 연결선 20"/>
          <p:cNvCxnSpPr/>
          <p:nvPr/>
        </p:nvCxnSpPr>
        <p:spPr>
          <a:xfrm flipH="1">
            <a:off x="731838" y="1970176"/>
            <a:ext cx="7693027" cy="0"/>
          </a:xfrm>
          <a:prstGeom prst="line">
            <a:avLst/>
          </a:prstGeom>
          <a:ln w="12700">
            <a:solidFill>
              <a:srgbClr val="4C4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7036" y="4126100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5511" y="4126100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1368" y="4126100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rgbClr val="4C4C4E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rgbClr val="4C4C4E"/>
              </a:solidFill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33036" y="4126100"/>
            <a:ext cx="37189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spc="-60" dirty="0">
                <a:solidFill>
                  <a:schemeClr val="bg1"/>
                </a:solidFill>
                <a:latin typeface="+mn-ea"/>
                <a:ea typeface="+mn-ea"/>
              </a:rPr>
              <a:t>TEXT</a:t>
            </a:r>
            <a:endParaRPr lang="ko-KR" altLang="en-US" sz="1400" spc="-6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758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활용 소스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D875908-1B83-46CF-80D9-9884BBF6AC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ko-KR" altLang="en-US" dirty="0"/>
              <a:t>다이어그램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1838" y="1647732"/>
            <a:ext cx="40009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228600" indent="-228600" defTabSz="975022" latinLnBrk="0">
              <a:buClr>
                <a:schemeClr val="tx1">
                  <a:lumMod val="65000"/>
                  <a:lumOff val="35000"/>
                </a:schemeClr>
              </a:buClr>
              <a:buSzPct val="150000"/>
              <a:buBlip>
                <a:blip r:embed="rId2"/>
              </a:buBlip>
              <a:defRPr sz="140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defRPr>
            </a:lvl1pPr>
          </a:lstStyle>
          <a:p>
            <a:pPr>
              <a:buSzPct val="100000"/>
              <a:buNone/>
            </a:pPr>
            <a:r>
              <a:rPr lang="en-US" altLang="ko-KR" spc="-60" dirty="0">
                <a:ln>
                  <a:noFill/>
                </a:ln>
                <a:solidFill>
                  <a:schemeClr val="tx1"/>
                </a:solidFill>
                <a:latin typeface="+mn-ea"/>
              </a:rPr>
              <a:t>Flow 4</a:t>
            </a:r>
          </a:p>
        </p:txBody>
      </p:sp>
      <p:cxnSp>
        <p:nvCxnSpPr>
          <p:cNvPr id="32" name="직선 연결선 20"/>
          <p:cNvCxnSpPr/>
          <p:nvPr/>
        </p:nvCxnSpPr>
        <p:spPr>
          <a:xfrm flipH="1">
            <a:off x="731838" y="1970176"/>
            <a:ext cx="7693027" cy="0"/>
          </a:xfrm>
          <a:prstGeom prst="line">
            <a:avLst/>
          </a:prstGeom>
          <a:ln w="12700">
            <a:solidFill>
              <a:srgbClr val="4C4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오각형 41"/>
          <p:cNvSpPr/>
          <p:nvPr/>
        </p:nvSpPr>
        <p:spPr>
          <a:xfrm>
            <a:off x="959713" y="4630674"/>
            <a:ext cx="2008845" cy="579536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691" y="4838152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06" name="갈매기형 수장 44"/>
          <p:cNvSpPr/>
          <p:nvPr/>
        </p:nvSpPr>
        <p:spPr>
          <a:xfrm>
            <a:off x="2717175" y="4630674"/>
            <a:ext cx="2009608" cy="579536"/>
          </a:xfrm>
          <a:prstGeom prst="chevron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10382" y="4838152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</a:rPr>
              <a:t>텍스트</a:t>
            </a:r>
          </a:p>
        </p:txBody>
      </p:sp>
      <p:sp>
        <p:nvSpPr>
          <p:cNvPr id="108" name="갈매기형 수장 47"/>
          <p:cNvSpPr/>
          <p:nvPr/>
        </p:nvSpPr>
        <p:spPr>
          <a:xfrm>
            <a:off x="4475400" y="4630674"/>
            <a:ext cx="2009608" cy="579536"/>
          </a:xfrm>
          <a:prstGeom prst="chevron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8607" y="4838152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</a:rPr>
              <a:t>텍스트</a:t>
            </a:r>
          </a:p>
        </p:txBody>
      </p:sp>
      <p:sp>
        <p:nvSpPr>
          <p:cNvPr id="110" name="갈매기형 수장 50"/>
          <p:cNvSpPr/>
          <p:nvPr/>
        </p:nvSpPr>
        <p:spPr>
          <a:xfrm>
            <a:off x="6242091" y="4630674"/>
            <a:ext cx="2009608" cy="579536"/>
          </a:xfrm>
          <a:prstGeom prst="chevron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09" tIns="48754" rIns="97509" bIns="48754" rtlCol="0" anchor="ctr"/>
          <a:lstStyle/>
          <a:p>
            <a:pPr indent="-265113"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400" b="1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35299" y="4838152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chemeClr val="bg1"/>
                </a:solidFill>
                <a:latin typeface="+mn-ea"/>
              </a:rPr>
              <a:t>텍스트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59713" y="5268170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17174" y="5268170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475400" y="5268170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242091" y="5268170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16" name="오각형 41"/>
          <p:cNvSpPr/>
          <p:nvPr/>
        </p:nvSpPr>
        <p:spPr>
          <a:xfrm>
            <a:off x="959713" y="3123608"/>
            <a:ext cx="2008845" cy="579536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27691" y="3331086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18" name="갈매기형 수장 44"/>
          <p:cNvSpPr/>
          <p:nvPr/>
        </p:nvSpPr>
        <p:spPr>
          <a:xfrm>
            <a:off x="2717175" y="3123608"/>
            <a:ext cx="2009608" cy="579536"/>
          </a:xfrm>
          <a:prstGeom prst="chevron">
            <a:avLst/>
          </a:prstGeom>
          <a:solidFill>
            <a:srgbClr val="D1D2D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510382" y="3331086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</a:rPr>
              <a:t>텍스트</a:t>
            </a:r>
          </a:p>
        </p:txBody>
      </p:sp>
      <p:sp>
        <p:nvSpPr>
          <p:cNvPr id="120" name="갈매기형 수장 47"/>
          <p:cNvSpPr/>
          <p:nvPr/>
        </p:nvSpPr>
        <p:spPr>
          <a:xfrm>
            <a:off x="4475400" y="3123608"/>
            <a:ext cx="2009608" cy="579536"/>
          </a:xfrm>
          <a:prstGeom prst="chevron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65113" algn="ctr">
              <a:lnSpc>
                <a:spcPct val="130000"/>
              </a:lnSpc>
            </a:pPr>
            <a:endParaRPr lang="ko-KR" altLang="en-US" sz="1400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268607" y="3331086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</a:rPr>
              <a:t>텍스트</a:t>
            </a:r>
          </a:p>
        </p:txBody>
      </p:sp>
      <p:sp>
        <p:nvSpPr>
          <p:cNvPr id="122" name="갈매기형 수장 50"/>
          <p:cNvSpPr/>
          <p:nvPr/>
        </p:nvSpPr>
        <p:spPr>
          <a:xfrm>
            <a:off x="6242091" y="3123608"/>
            <a:ext cx="2009608" cy="579536"/>
          </a:xfrm>
          <a:prstGeom prst="chevron">
            <a:avLst/>
          </a:prstGeom>
          <a:solidFill>
            <a:srgbClr val="D1D2D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09" tIns="48754" rIns="97509" bIns="48754" rtlCol="0" anchor="ctr"/>
          <a:lstStyle/>
          <a:p>
            <a:pPr indent="-265113"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400" b="1" spc="-6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35299" y="3331086"/>
            <a:ext cx="42319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solidFill>
                  <a:srgbClr val="4C4C4E"/>
                </a:solidFill>
                <a:latin typeface="+mn-ea"/>
              </a:rPr>
              <a:t>텍스트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59713" y="3761104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717174" y="3761104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475400" y="3761104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242091" y="3761104"/>
            <a:ext cx="38472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pc="-60" dirty="0">
                <a:solidFill>
                  <a:srgbClr val="404040"/>
                </a:solidFill>
                <a:latin typeface="+mn-ea"/>
                <a:ea typeface="+mn-ea"/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77603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41E727-6CDD-4645-B26F-BD544A2F4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07089"/>
              </p:ext>
            </p:extLst>
          </p:nvPr>
        </p:nvGraphicFramePr>
        <p:xfrm>
          <a:off x="4490720" y="3248698"/>
          <a:ext cx="3934143" cy="215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Outline of the Project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Reference List &amp; Search 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ko-KR" altLang="en-US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Dashboard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Latest</a:t>
                      </a:r>
                      <a:r>
                        <a:rPr lang="ko-KR" altLang="en-US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Articles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67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0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0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41E727-6CDD-4645-B26F-BD544A2F4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94097"/>
              </p:ext>
            </p:extLst>
          </p:nvPr>
        </p:nvGraphicFramePr>
        <p:xfrm>
          <a:off x="4490720" y="3248698"/>
          <a:ext cx="3934143" cy="215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Outline of the Project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Reference List &amp; Search 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ko-KR" altLang="en-US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Dashboard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Latest</a:t>
                      </a:r>
                      <a:r>
                        <a:rPr lang="ko-KR" altLang="en-US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Articles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82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6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41E727-6CDD-4645-B26F-BD544A2F4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95844"/>
              </p:ext>
            </p:extLst>
          </p:nvPr>
        </p:nvGraphicFramePr>
        <p:xfrm>
          <a:off x="4490720" y="3248698"/>
          <a:ext cx="3934143" cy="215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Outline of the Project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Reference List &amp; Search 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rgbClr val="4C4C4E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rgbClr val="4C4C4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ko-KR" altLang="en-US" sz="1500" b="1" kern="1200" spc="-6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Dashboard</a:t>
                      </a:r>
                      <a:endParaRPr lang="ko-KR" altLang="en-US" sz="1500" b="1" kern="1200" spc="-6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44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500" b="0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8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Latest</a:t>
                      </a:r>
                      <a:r>
                        <a:rPr lang="ko-KR" altLang="en-US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Articles</a:t>
                      </a:r>
                      <a:endParaRPr lang="ko-KR" altLang="en-US" sz="15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0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altLang="ko-KR" dirty="0"/>
              <a:t>Outline</a:t>
            </a:r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54B4F-B760-4677-BBEA-CEDA7B5DC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C4C4E"/>
                </a:solidFill>
              </a:rPr>
              <a:t>1</a:t>
            </a:r>
            <a:endParaRPr lang="ko-KR" altLang="en-US" dirty="0">
              <a:solidFill>
                <a:srgbClr val="4C4C4E"/>
              </a:solidFill>
            </a:endParaRPr>
          </a:p>
          <a:p>
            <a:endParaRPr lang="ko-KR" altLang="en-US" dirty="0">
              <a:solidFill>
                <a:srgbClr val="4C4C4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2895" y="2039758"/>
            <a:ext cx="5208630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7"/>
          <p:cNvSpPr/>
          <p:nvPr/>
        </p:nvSpPr>
        <p:spPr>
          <a:xfrm>
            <a:off x="3611163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38" y="2039758"/>
            <a:ext cx="2485512" cy="4139997"/>
          </a:xfrm>
          <a:prstGeom prst="rect">
            <a:avLst/>
          </a:prstGeom>
          <a:solidFill>
            <a:srgbClr val="F2F2F2"/>
          </a:solidFill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16"/>
          <p:cNvSpPr/>
          <p:nvPr/>
        </p:nvSpPr>
        <p:spPr>
          <a:xfrm>
            <a:off x="995894" y="2147708"/>
            <a:ext cx="517129" cy="50821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latin typeface="+mj-ea"/>
              </a:rPr>
              <a:t>[ dd ] </a:t>
            </a:r>
          </a:p>
          <a:p>
            <a:pPr>
              <a:lnSpc>
                <a:spcPct val="130000"/>
              </a:lnSpc>
            </a:pPr>
            <a:r>
              <a:rPr lang="en-US" altLang="ko-KR" sz="1100" dirty="0" err="1">
                <a:latin typeface="+mj-ea"/>
                <a:ea typeface="+mj-ea"/>
              </a:rPr>
              <a:t>Ddd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BA2A0-E01F-479B-B593-0F61321D4D47}"/>
              </a:ext>
            </a:extLst>
          </p:cNvPr>
          <p:cNvSpPr txBox="1"/>
          <p:nvPr/>
        </p:nvSpPr>
        <p:spPr>
          <a:xfrm>
            <a:off x="719138" y="1047482"/>
            <a:ext cx="7812388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rgbClr val="595959"/>
                </a:solidFill>
              </a:rPr>
              <a:t>DD</a:t>
            </a:r>
          </a:p>
          <a:p>
            <a:pPr>
              <a:lnSpc>
                <a:spcPct val="130000"/>
              </a:lnSpc>
            </a:pPr>
            <a:r>
              <a:rPr lang="en-US" altLang="ko-KR" sz="1400" b="1" spc="-60" dirty="0">
                <a:solidFill>
                  <a:srgbClr val="FF0000"/>
                </a:solidFill>
              </a:rPr>
              <a:t>DDD</a:t>
            </a:r>
            <a:endParaRPr lang="ko-KR" altLang="en-US" sz="1400" b="1" spc="-6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5902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Custom 5">
      <a:dk1>
        <a:sysClr val="windowText" lastClr="000000"/>
      </a:dk1>
      <a:lt1>
        <a:sysClr val="window" lastClr="FFFFFF"/>
      </a:lt1>
      <a:dk2>
        <a:srgbClr val="313231"/>
      </a:dk2>
      <a:lt2>
        <a:srgbClr val="E7E6E6"/>
      </a:lt2>
      <a:accent1>
        <a:srgbClr val="FF0000"/>
      </a:accent1>
      <a:accent2>
        <a:srgbClr val="00C0AA"/>
      </a:accent2>
      <a:accent3>
        <a:srgbClr val="A5A5A5"/>
      </a:accent3>
      <a:accent4>
        <a:srgbClr val="7D7D7D"/>
      </a:accent4>
      <a:accent5>
        <a:srgbClr val="4B4B4B"/>
      </a:accent5>
      <a:accent6>
        <a:srgbClr val="323232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309</Words>
  <Application>Microsoft Macintosh PowerPoint</Application>
  <PresentationFormat>On-screen Show (4:3)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Arial Black</vt:lpstr>
      <vt:lpstr>Calibri</vt:lpstr>
      <vt:lpstr>Marlett</vt:lpstr>
      <vt:lpstr>Wingdings</vt:lpstr>
      <vt:lpstr>디자인 사용자 지정</vt:lpstr>
      <vt:lpstr>PowerPoint Presentation</vt:lpstr>
      <vt:lpstr>PowerPoint Presentation</vt:lpstr>
      <vt:lpstr>Outline</vt:lpstr>
      <vt:lpstr>Outline</vt:lpstr>
      <vt:lpstr>PowerPoint Presentation</vt:lpstr>
      <vt:lpstr>Outline</vt:lpstr>
      <vt:lpstr>Outline</vt:lpstr>
      <vt:lpstr>PowerPoint Presentation</vt:lpstr>
      <vt:lpstr>Outline</vt:lpstr>
      <vt:lpstr>Outline</vt:lpstr>
      <vt:lpstr>PowerPoint Presentation</vt:lpstr>
      <vt:lpstr>Scraping Latest Articles</vt:lpstr>
      <vt:lpstr>PowerPoint Presentation</vt:lpstr>
      <vt:lpstr>PowerPoint Presentation</vt:lpstr>
      <vt:lpstr>활용 소스</vt:lpstr>
      <vt:lpstr>활용 소스</vt:lpstr>
      <vt:lpstr>활용 소스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지은</dc:creator>
  <cp:lastModifiedBy>Soo Bin Hwang</cp:lastModifiedBy>
  <cp:revision>677</cp:revision>
  <cp:lastPrinted>2017-11-08T05:50:06Z</cp:lastPrinted>
  <dcterms:created xsi:type="dcterms:W3CDTF">2017-10-18T09:31:57Z</dcterms:created>
  <dcterms:modified xsi:type="dcterms:W3CDTF">2019-10-09T00:20:17Z</dcterms:modified>
</cp:coreProperties>
</file>