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7" r:id="rId10"/>
    <p:sldId id="265" r:id="rId11"/>
    <p:sldId id="264" r:id="rId12"/>
    <p:sldId id="266" r:id="rId13"/>
    <p:sldId id="268" r:id="rId14"/>
    <p:sldId id="269" r:id="rId15"/>
    <p:sldId id="270" r:id="rId16"/>
    <p:sldId id="274" r:id="rId17"/>
    <p:sldId id="272" r:id="rId18"/>
    <p:sldId id="273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7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0E2-A8B9-44CC-9E7C-52ADA9560240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47468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  <a:endParaRPr lang="ko-KR" altLang="en-US" sz="64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253" y="2812495"/>
            <a:ext cx="5054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발표자 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32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다람쥐</a:t>
            </a:r>
            <a:endParaRPr lang="en-US" altLang="ko-KR" sz="3200" dirty="0" smtClean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32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발표날짜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2020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년 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월 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25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253" y="1578816"/>
            <a:ext cx="6812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단점과 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장점을 알아보자</a:t>
            </a:r>
            <a:endParaRPr lang="ko-KR" altLang="en-US" sz="3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Picture 2" descr="@mash-up-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55" b="89552" l="9701" r="91791">
                        <a14:foregroundMark x1="64925" y1="52239" x2="64925" y2="52239"/>
                        <a14:foregroundMark x1="39552" y1="55224" x2="39552" y2="55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23656" r="23656" b="23656"/>
          <a:stretch/>
        </p:blipFill>
        <p:spPr bwMode="auto">
          <a:xfrm>
            <a:off x="255503" y="6245468"/>
            <a:ext cx="439616" cy="4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5119" y="6399292"/>
            <a:ext cx="316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ⓒ 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2020. Mash-up-</a:t>
            </a:r>
            <a:r>
              <a:rPr lang="en-US" altLang="ko-KR" sz="12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kr</a:t>
            </a:r>
            <a:r>
              <a:rPr lang="en-US" altLang="ko-KR" sz="12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All Rights Reserved.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52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3597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Mapper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등장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5155" y="2812495"/>
            <a:ext cx="30417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마이바티스</a:t>
            </a:r>
            <a:endParaRPr lang="en-US" altLang="ko-KR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48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QueryDSL</a:t>
            </a:r>
            <a:endParaRPr lang="en-US" altLang="ko-KR" sz="4800" dirty="0" smtClean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JOOQ</a:t>
            </a:r>
          </a:p>
        </p:txBody>
      </p:sp>
    </p:spTree>
    <p:extLst>
      <p:ext uri="{BB962C8B-B14F-4D97-AF65-F5344CB8AC3E}">
        <p14:creationId xmlns:p14="http://schemas.microsoft.com/office/powerpoint/2010/main" val="5386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3597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Mapper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등장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0803" y="2812495"/>
            <a:ext cx="62504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매핑 구문 </a:t>
            </a:r>
            <a:r>
              <a:rPr lang="ko-KR" altLang="en-US" sz="64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두둥등장</a:t>
            </a:r>
            <a:endParaRPr lang="ko-KR" altLang="en-US" sz="64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7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461" y="214930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&lt;</a:t>
            </a:r>
            <a:r>
              <a:rPr lang="ko-KR" altLang="en-US" dirty="0" err="1" smtClean="0"/>
              <a:t>insert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insertAuthor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parameterType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domain.blog.Author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flushCache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true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statementType</a:t>
            </a:r>
            <a:r>
              <a:rPr lang="ko-KR" altLang="en-US" dirty="0" smtClean="0"/>
              <a:t>="PREPARED"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keyProperty</a:t>
            </a:r>
            <a:r>
              <a:rPr lang="ko-KR" altLang="en-US" dirty="0" smtClean="0"/>
              <a:t>=""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keyColumn</a:t>
            </a:r>
            <a:r>
              <a:rPr lang="ko-KR" altLang="en-US" dirty="0" smtClean="0"/>
              <a:t>=""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useGeneratedKeys</a:t>
            </a:r>
            <a:r>
              <a:rPr lang="ko-KR" altLang="en-US" dirty="0" smtClean="0"/>
              <a:t>=""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timeout</a:t>
            </a:r>
            <a:r>
              <a:rPr lang="ko-KR" altLang="en-US" dirty="0" smtClean="0"/>
              <a:t>="20"&gt;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&lt;</a:t>
            </a:r>
            <a:r>
              <a:rPr lang="ko-KR" altLang="en-US" dirty="0" err="1" smtClean="0"/>
              <a:t>update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updateAuthor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parameterType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domain.blog.Author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flushCache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true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statementType</a:t>
            </a:r>
            <a:r>
              <a:rPr lang="ko-KR" altLang="en-US" dirty="0" smtClean="0"/>
              <a:t>="PREPARED"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timeout</a:t>
            </a:r>
            <a:r>
              <a:rPr lang="ko-KR" altLang="en-US" dirty="0" smtClean="0"/>
              <a:t>="20"&gt;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&lt;</a:t>
            </a:r>
            <a:r>
              <a:rPr lang="ko-KR" altLang="en-US" dirty="0" err="1" smtClean="0"/>
              <a:t>delete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deleteAuthor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parameterType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domain.blog.Author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flushCache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true</a:t>
            </a:r>
            <a:r>
              <a:rPr lang="ko-KR" altLang="en-US" dirty="0" smtClean="0"/>
              <a:t>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statementType</a:t>
            </a:r>
            <a:r>
              <a:rPr lang="ko-KR" altLang="en-US" dirty="0" smtClean="0"/>
              <a:t>="PREPARED"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timeout</a:t>
            </a:r>
            <a:r>
              <a:rPr lang="ko-KR" altLang="en-US" dirty="0" smtClean="0"/>
              <a:t>="20"&gt;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9507" y="4922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Person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persons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queryFactory.selectFrom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person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.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person.firstName.eq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John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"),</a:t>
            </a: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person.lastName.eq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Doe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"))</a:t>
            </a:r>
          </a:p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.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fetch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8492" y="306024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dsl</a:t>
            </a:r>
            <a:r>
              <a:rPr lang="ko-KR" altLang="en-US" dirty="0" smtClean="0"/>
              <a:t> .</a:t>
            </a:r>
            <a:r>
              <a:rPr lang="ko-KR" altLang="en-US" dirty="0" err="1" smtClean="0"/>
              <a:t>select</a:t>
            </a:r>
            <a:r>
              <a:rPr lang="ko-KR" altLang="en-US" dirty="0" smtClean="0"/>
              <a:t>(CONTENT.IDX, CONTENT.BODY, </a:t>
            </a:r>
            <a:r>
              <a:rPr lang="ko-KR" altLang="en-US" dirty="0" err="1" smtClean="0"/>
              <a:t>CATEGORY.IDX.as</a:t>
            </a:r>
            <a:r>
              <a:rPr lang="ko-KR" altLang="en-US" dirty="0" smtClean="0"/>
              <a:t>("</a:t>
            </a:r>
            <a:r>
              <a:rPr lang="ko-KR" altLang="en-US" dirty="0" err="1" smtClean="0"/>
              <a:t>categoryIdx</a:t>
            </a:r>
            <a:r>
              <a:rPr lang="ko-KR" altLang="en-US" dirty="0" smtClean="0"/>
              <a:t>"), </a:t>
            </a:r>
            <a:r>
              <a:rPr lang="ko-KR" altLang="en-US" dirty="0" err="1" smtClean="0"/>
              <a:t>CATEGORY.NAME.as</a:t>
            </a:r>
            <a:r>
              <a:rPr lang="ko-KR" altLang="en-US" dirty="0" smtClean="0"/>
              <a:t>("</a:t>
            </a:r>
            <a:r>
              <a:rPr lang="ko-KR" altLang="en-US" dirty="0" err="1" smtClean="0"/>
              <a:t>categoryName</a:t>
            </a:r>
            <a:r>
              <a:rPr lang="ko-KR" altLang="en-US" dirty="0" smtClean="0"/>
              <a:t>")) .</a:t>
            </a:r>
            <a:r>
              <a:rPr lang="ko-KR" altLang="en-US" dirty="0" err="1" smtClean="0"/>
              <a:t>from</a:t>
            </a:r>
            <a:r>
              <a:rPr lang="ko-KR" altLang="en-US" dirty="0" smtClean="0"/>
              <a:t>(CONTENT) .</a:t>
            </a:r>
            <a:r>
              <a:rPr lang="ko-KR" altLang="en-US" dirty="0" err="1" smtClean="0"/>
              <a:t>join</a:t>
            </a:r>
            <a:r>
              <a:rPr lang="ko-KR" altLang="en-US" dirty="0" smtClean="0"/>
              <a:t>(CATEGORY).</a:t>
            </a:r>
            <a:r>
              <a:rPr lang="ko-KR" altLang="en-US" dirty="0" err="1" smtClean="0"/>
              <a:t>on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CATEGORY.IDX.eq</a:t>
            </a:r>
            <a:r>
              <a:rPr lang="ko-KR" altLang="en-US" dirty="0" smtClean="0"/>
              <a:t>(CONTENT.CATEGORY_IDX)) .</a:t>
            </a:r>
            <a:r>
              <a:rPr lang="ko-KR" altLang="en-US" dirty="0" err="1" smtClean="0"/>
              <a:t>offset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offset</a:t>
            </a:r>
            <a:r>
              <a:rPr lang="ko-KR" altLang="en-US" dirty="0" smtClean="0"/>
              <a:t>) .</a:t>
            </a:r>
            <a:r>
              <a:rPr lang="ko-KR" altLang="en-US" dirty="0" err="1" smtClean="0"/>
              <a:t>limit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limit</a:t>
            </a:r>
            <a:r>
              <a:rPr lang="ko-KR" altLang="en-US" dirty="0" smtClean="0"/>
              <a:t>) .</a:t>
            </a:r>
            <a:r>
              <a:rPr lang="ko-KR" altLang="en-US" dirty="0" err="1" smtClean="0"/>
              <a:t>fetch</a:t>
            </a:r>
            <a:r>
              <a:rPr lang="ko-KR" altLang="en-US" dirty="0" smtClean="0"/>
              <a:t>() .</a:t>
            </a:r>
            <a:r>
              <a:rPr lang="ko-KR" altLang="en-US" dirty="0" err="1" smtClean="0"/>
              <a:t>into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ContentDetailResponse.class</a:t>
            </a:r>
            <a:r>
              <a:rPr lang="ko-KR" altLang="en-US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9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3532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Mapper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장점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2458" y="2812495"/>
            <a:ext cx="9187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복잡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쿼리 구문을 잘 만들어준다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까먹지 않도록 </a:t>
            </a:r>
            <a:r>
              <a:rPr lang="ko-KR" altLang="en-US" sz="48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파라미터를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명시해준다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0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45416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근데 말이야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7620" y="2812495"/>
            <a:ext cx="92368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전문을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그대로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쓰지 않을 뿐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문법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쓴다고 </a:t>
            </a:r>
            <a:r>
              <a:rPr lang="ko-KR" altLang="en-US" sz="48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느끼는건</a:t>
            </a:r>
            <a:r>
              <a:rPr lang="ko-KR" altLang="en-US" sz="4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왜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일까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65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054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객체지향과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299" y="2812495"/>
            <a:ext cx="97994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21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세기에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 프로그래밍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쓰는데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왜 </a:t>
            </a:r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연결시켜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개념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적용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 수 없는 걸까</a:t>
            </a:r>
            <a:r>
              <a:rPr lang="en-US" altLang="ko-KR" sz="4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67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054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객체지향과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4335" y="2812495"/>
            <a:ext cx="8063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그저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데이터를 받는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 덩어리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여야만 </a:t>
            </a:r>
            <a:r>
              <a:rPr lang="ko-KR" altLang="en-US" sz="48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하는걸까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0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2159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 전에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9246" y="2812495"/>
            <a:ext cx="7933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직접 다룰 때의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문제점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파헤쳐보자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91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908" y="2610272"/>
            <a:ext cx="84192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객체와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DAO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조회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JDBC API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실행한다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결과를 객체로 매핑한다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9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1675" y="2644170"/>
            <a:ext cx="9148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 이제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하는 기능을 만들어볼까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2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827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너는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무엇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이냐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846" y="2812495"/>
            <a:ext cx="6186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자바에서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데이터베이스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접속하도록 하는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</a:t>
            </a:r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API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94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908" y="2610272"/>
            <a:ext cx="84192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객체와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DAO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JDBC API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실행한다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결과를 객체로 매핑한다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1908" y="2610272"/>
            <a:ext cx="84192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객체와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DAO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만든다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JDBC API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실행한다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결과를 객체로 매핑한다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47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67640" y="2644170"/>
            <a:ext cx="7056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잠만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..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뭔가 이상한데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2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56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반복 그리고 반복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3357" y="2644170"/>
            <a:ext cx="86453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그냥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알아서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저장</a:t>
            </a:r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하면은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편할텐데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…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9941" y="5156261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userList.add</a:t>
            </a:r>
            <a:r>
              <a:rPr lang="ko-KR" altLang="en-US" sz="3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36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</a:t>
            </a:r>
            <a:r>
              <a:rPr lang="ko-KR" altLang="en-US" sz="3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ko-KR" altLang="en-US" sz="3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486" y="2644170"/>
            <a:ext cx="108590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요구사항이 도착했다</a:t>
            </a:r>
            <a:r>
              <a:rPr lang="en-US" altLang="ko-KR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</a:p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기획자 </a:t>
            </a:r>
            <a:r>
              <a:rPr lang="en-US" altLang="ko-KR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회원의 </a:t>
            </a:r>
            <a:r>
              <a:rPr lang="ko-KR" altLang="en-US" sz="5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연락처</a:t>
            </a:r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추가해주세요</a:t>
            </a:r>
            <a:r>
              <a:rPr lang="en-US" altLang="ko-KR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lang="ko-KR" altLang="en-US" sz="5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9513" y="2644170"/>
            <a:ext cx="6773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연락처 쯤이야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..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쉽지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2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2489" y="2644170"/>
            <a:ext cx="6847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private String </a:t>
            </a:r>
            <a:r>
              <a:rPr lang="en-US" altLang="ko-KR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tel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;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4482" y="2644170"/>
            <a:ext cx="95830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이렇게만 적어놓으면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연락처 필드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안되겠지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2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314" y="2644170"/>
            <a:ext cx="104134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조회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등록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 수정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 </a:t>
            </a:r>
            <a:r>
              <a:rPr lang="en-US" altLang="ko-KR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Setter,Getter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 추가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6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4295" y="2644170"/>
            <a:ext cx="722345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연관 객체라면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..?</a:t>
            </a:r>
          </a:p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private Team </a:t>
            </a:r>
            <a:r>
              <a:rPr lang="en-US" altLang="ko-KR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team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;</a:t>
            </a:r>
            <a:endParaRPr lang="en-US" altLang="ko-KR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7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827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너는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무엇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이냐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279" y="2812495"/>
            <a:ext cx="10001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java.sql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패키지에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인터페이스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존재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드라이버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실제 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통신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구현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6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26866" y="2644170"/>
            <a:ext cx="89383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Member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Team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테이블을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Join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시켜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Team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필드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까지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매핑시키자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5413" y="2644170"/>
            <a:ext cx="90812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새로운 </a:t>
            </a:r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메소드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Public Member </a:t>
            </a:r>
            <a:r>
              <a:rPr lang="en-US" altLang="ko-KR" sz="32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findWithTeam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(String </a:t>
            </a:r>
            <a:r>
              <a:rPr lang="en-US" altLang="ko-KR" sz="32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memberId</a:t>
            </a:r>
            <a:r>
              <a:rPr lang="en-US" altLang="ko-KR" sz="3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 {}</a:t>
            </a:r>
          </a:p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7181" y="2644170"/>
            <a:ext cx="84176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연관 객체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불러오는지는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봐야 안다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1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457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의존적인 개발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2341" y="2644170"/>
            <a:ext cx="88673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아무리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DAO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계층을 숨겨도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어쩔 수 없이 </a:t>
            </a:r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들춰야한다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4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39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요약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574" y="2644170"/>
            <a:ext cx="109889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진정한 의미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계층 분할이 어렵다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ko-KR" altLang="en-US" sz="6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엔티티를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신뢰할 수 없다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의존적 개발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피할 수 없다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9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490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등장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8559" y="2812495"/>
            <a:ext cx="103749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ORM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프레임워크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 모델링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과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관계형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연결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6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0514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어떻게 객체를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저장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할까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0022" y="2812495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jpa.persist</a:t>
            </a:r>
            <a:r>
              <a:rPr lang="en-US" altLang="ko-KR" sz="6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(member);</a:t>
            </a:r>
          </a:p>
        </p:txBody>
      </p:sp>
    </p:spTree>
    <p:extLst>
      <p:ext uri="{BB962C8B-B14F-4D97-AF65-F5344CB8AC3E}">
        <p14:creationId xmlns:p14="http://schemas.microsoft.com/office/powerpoint/2010/main" val="19982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0512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어떻게 객체를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조회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할까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253" y="2812495"/>
            <a:ext cx="11013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meber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jpa.find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Member.class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memberId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조회</a:t>
            </a:r>
            <a:endParaRPr lang="en-US" altLang="ko-KR" sz="3200" dirty="0" smtClean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04952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어떻게 객체를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수정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할까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253" y="2812495"/>
            <a:ext cx="11013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meber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jpa.find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Member.class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memberId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member.setName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이름변경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”); </a:t>
            </a:r>
            <a:r>
              <a:rPr lang="en-US" altLang="ko-KR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</a:t>
            </a:r>
            <a:endParaRPr lang="en-US" altLang="ko-KR" sz="3200" dirty="0" smtClean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6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1193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어떻게 연관 객체를 </a:t>
            </a:r>
            <a:r>
              <a:rPr lang="ko-KR" altLang="en-US" sz="60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조회</a:t>
            </a:r>
            <a:r>
              <a:rPr lang="ko-KR" altLang="en-US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할까</a:t>
            </a:r>
            <a:endParaRPr lang="ko-KR" altLang="en-US" sz="6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253" y="2812495"/>
            <a:ext cx="11013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meber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jpa.find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Member.class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memberId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member.getTeam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</a:t>
            </a:r>
            <a:r>
              <a:rPr lang="en-US" altLang="ko-KR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32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 객체 조회</a:t>
            </a:r>
            <a:endParaRPr lang="en-US" altLang="ko-KR" sz="3200" dirty="0" smtClean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827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너는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무엇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이냐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050" y="3234526"/>
            <a:ext cx="22509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프로그램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7626" y="2865194"/>
            <a:ext cx="2651688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</a:p>
          <a:p>
            <a:pPr algn="ctr"/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Interface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9953" y="2865194"/>
            <a:ext cx="196598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JDBC</a:t>
            </a:r>
          </a:p>
          <a:p>
            <a:pPr algn="ctr"/>
            <a:r>
              <a:rPr lang="en-US" altLang="ko-KR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Driver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6578" y="3234526"/>
            <a:ext cx="98937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20208" y="3613638"/>
            <a:ext cx="5011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689314" y="3613638"/>
            <a:ext cx="5011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514575" y="3590191"/>
            <a:ext cx="5011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85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068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패러다임 불일치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5569" y="2378386"/>
            <a:ext cx="79009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vs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관계형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050" name="Picture 2" descr="나루토 vs 사스케 마지막 전투 60FPS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20" y="3898950"/>
            <a:ext cx="6866980" cy="386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068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패러다임 불일치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271" y="2276786"/>
            <a:ext cx="4068743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객체지향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</a:p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추상화</a:t>
            </a:r>
            <a:endParaRPr lang="en-US" altLang="ko-KR" sz="5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상속</a:t>
            </a:r>
            <a:endParaRPr lang="en-US" altLang="ko-KR" sz="5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5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다형성</a:t>
            </a:r>
            <a:endParaRPr lang="en-US" altLang="ko-KR" sz="5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8932" y="2276786"/>
            <a:ext cx="478528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관계형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DB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</a:t>
            </a:r>
          </a:p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 중심</a:t>
            </a:r>
            <a:endParaRPr lang="en-US" altLang="ko-KR" sz="5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5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집합적</a:t>
            </a:r>
            <a:endParaRPr lang="en-US" altLang="ko-KR" sz="5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4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0282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패러다임 불일치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상속</a:t>
            </a:r>
            <a:endParaRPr lang="ko-KR" altLang="en-US" sz="64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73745" y="2244437"/>
            <a:ext cx="1256146" cy="1256144"/>
            <a:chOff x="849745" y="2189019"/>
            <a:chExt cx="1256146" cy="1256144"/>
          </a:xfrm>
        </p:grpSpPr>
        <p:sp>
          <p:nvSpPr>
            <p:cNvPr id="2" name="직사각형 1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Item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price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4253" y="4511965"/>
            <a:ext cx="1256146" cy="1256144"/>
            <a:chOff x="849745" y="2189019"/>
            <a:chExt cx="1256146" cy="1256144"/>
          </a:xfrm>
        </p:grpSpPr>
        <p:sp>
          <p:nvSpPr>
            <p:cNvPr id="9" name="직사각형 8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Album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composer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73745" y="4511965"/>
            <a:ext cx="1256146" cy="1256144"/>
            <a:chOff x="849745" y="2189019"/>
            <a:chExt cx="1256146" cy="1256144"/>
          </a:xfrm>
        </p:grpSpPr>
        <p:sp>
          <p:nvSpPr>
            <p:cNvPr id="15" name="직사각형 14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Movie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Director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actor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123237" y="4511965"/>
            <a:ext cx="1256146" cy="1256144"/>
            <a:chOff x="849745" y="2189019"/>
            <a:chExt cx="1256146" cy="1256144"/>
          </a:xfrm>
        </p:grpSpPr>
        <p:sp>
          <p:nvSpPr>
            <p:cNvPr id="18" name="직사각형 17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Book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Author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isbn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화살표 연결선 20"/>
          <p:cNvCxnSpPr>
            <a:stCxn id="9" idx="0"/>
          </p:cNvCxnSpPr>
          <p:nvPr/>
        </p:nvCxnSpPr>
        <p:spPr>
          <a:xfrm flipV="1">
            <a:off x="1252326" y="3650088"/>
            <a:ext cx="1490874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0"/>
          </p:cNvCxnSpPr>
          <p:nvPr/>
        </p:nvCxnSpPr>
        <p:spPr>
          <a:xfrm flipV="1">
            <a:off x="3001818" y="3650088"/>
            <a:ext cx="0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0"/>
          </p:cNvCxnSpPr>
          <p:nvPr/>
        </p:nvCxnSpPr>
        <p:spPr>
          <a:xfrm flipH="1" flipV="1">
            <a:off x="3260435" y="3650088"/>
            <a:ext cx="1490875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607592" y="2239818"/>
            <a:ext cx="1256146" cy="1256144"/>
            <a:chOff x="849745" y="2189019"/>
            <a:chExt cx="1256146" cy="1256144"/>
          </a:xfrm>
        </p:grpSpPr>
        <p:sp>
          <p:nvSpPr>
            <p:cNvPr id="30" name="직사각형 29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Item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ITEM_ID (PK)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PRICE</a:t>
              </a:r>
            </a:p>
            <a:p>
              <a:r>
                <a:rPr lang="en-US" altLang="ko-KR" sz="1400" b="1" dirty="0" smtClean="0">
                  <a:solidFill>
                    <a:srgbClr val="4F42E6"/>
                  </a:solidFill>
                </a:rPr>
                <a:t>DTYPE</a:t>
              </a:r>
              <a:endParaRPr lang="ko-KR" altLang="en-US" sz="1400" b="1" dirty="0">
                <a:solidFill>
                  <a:srgbClr val="4F42E6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858100" y="4507346"/>
            <a:ext cx="1256146" cy="1256144"/>
            <a:chOff x="849745" y="2189019"/>
            <a:chExt cx="1256146" cy="1256144"/>
          </a:xfrm>
        </p:grpSpPr>
        <p:sp>
          <p:nvSpPr>
            <p:cNvPr id="33" name="직사각형 32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Album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ITEM_ID (PK, FK)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ARTIST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607592" y="4507346"/>
            <a:ext cx="1256146" cy="1256144"/>
            <a:chOff x="849745" y="2189019"/>
            <a:chExt cx="1256146" cy="1256144"/>
          </a:xfrm>
        </p:grpSpPr>
        <p:sp>
          <p:nvSpPr>
            <p:cNvPr id="36" name="직사각형 35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Movie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ITEM_ID (PK, FK)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DIRECTOR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ACTOR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0357084" y="4507346"/>
            <a:ext cx="1256146" cy="1256144"/>
            <a:chOff x="849745" y="2189019"/>
            <a:chExt cx="1256146" cy="1256144"/>
          </a:xfrm>
        </p:grpSpPr>
        <p:sp>
          <p:nvSpPr>
            <p:cNvPr id="39" name="직사각형 38"/>
            <p:cNvSpPr/>
            <p:nvPr/>
          </p:nvSpPr>
          <p:spPr>
            <a:xfrm>
              <a:off x="849745" y="2189019"/>
              <a:ext cx="1256146" cy="3417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Book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49745" y="2530764"/>
              <a:ext cx="1256146" cy="9143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ITEM_ID (PK, FK)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AUTHOR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ISBN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직선 화살표 연결선 40"/>
          <p:cNvCxnSpPr>
            <a:stCxn id="33" idx="0"/>
          </p:cNvCxnSpPr>
          <p:nvPr/>
        </p:nvCxnSpPr>
        <p:spPr>
          <a:xfrm flipV="1">
            <a:off x="7486173" y="3645469"/>
            <a:ext cx="1490874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6" idx="0"/>
          </p:cNvCxnSpPr>
          <p:nvPr/>
        </p:nvCxnSpPr>
        <p:spPr>
          <a:xfrm flipV="1">
            <a:off x="9235665" y="3645469"/>
            <a:ext cx="0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0"/>
          </p:cNvCxnSpPr>
          <p:nvPr/>
        </p:nvCxnSpPr>
        <p:spPr>
          <a:xfrm flipH="1" flipV="1">
            <a:off x="9494282" y="3645469"/>
            <a:ext cx="1490875" cy="8618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0282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패러다임 불일치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상속</a:t>
            </a:r>
            <a:endParaRPr lang="ko-KR" altLang="en-US" sz="64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2795" y="2644170"/>
            <a:ext cx="86064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Movie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저장하면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Item 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과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Movie 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분리</a:t>
            </a:r>
            <a:endParaRPr lang="en-US" altLang="ko-KR" sz="64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9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1005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패러다임 불일치 </a:t>
            </a:r>
            <a:r>
              <a:rPr lang="en-US" altLang="ko-KR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60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연관 객체</a:t>
            </a:r>
            <a:endParaRPr lang="ko-KR" altLang="en-US" sz="60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5131" y="2330133"/>
            <a:ext cx="31085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Member {</a:t>
            </a:r>
          </a:p>
          <a:p>
            <a:pPr lvl="1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id;</a:t>
            </a:r>
          </a:p>
          <a:p>
            <a:pPr lvl="1"/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 </a:t>
            </a:r>
            <a:r>
              <a:rPr lang="en-US" altLang="ko-KR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</a:t>
            </a:r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lvl="1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username;</a:t>
            </a:r>
          </a:p>
          <a:p>
            <a:pPr lvl="1"/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getTeam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 lvl="1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return team;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5922" y="2330133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Team {</a:t>
            </a: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 id;</a:t>
            </a: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name;</a:t>
            </a: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85776" y="2330133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member.setTeam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(team);</a:t>
            </a:r>
          </a:p>
          <a:p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jpa.persist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(member);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1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1010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JPA</a:t>
            </a:r>
            <a:r>
              <a:rPr lang="ko-KR" altLang="en-US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패러다임 불일치 </a:t>
            </a:r>
            <a:r>
              <a:rPr lang="en-US" altLang="ko-KR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60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연관 객체</a:t>
            </a:r>
            <a:endParaRPr lang="ko-KR" altLang="en-US" sz="60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70709" y="2644170"/>
            <a:ext cx="46506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연곽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객체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까지</a:t>
            </a:r>
            <a:endParaRPr lang="en-US" altLang="ko-KR" sz="6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저장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된다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4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020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참고</a:t>
            </a:r>
            <a:r>
              <a:rPr lang="ko-KR" altLang="en-US" sz="6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도서</a:t>
            </a:r>
            <a:endParaRPr lang="ko-KR" altLang="en-US" sz="6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100" y="432955"/>
            <a:ext cx="48101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348821" y="2397949"/>
            <a:ext cx="7494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</a:t>
            </a:r>
            <a:r>
              <a:rPr lang="ko-KR" altLang="en-US" sz="12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합니다</a:t>
            </a:r>
            <a:r>
              <a:rPr lang="en-US" altLang="ko-KR" sz="12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1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9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9583" y="2386962"/>
            <a:ext cx="110284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DriverManager.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getConnection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jdbc:somejdbcvendor:other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needed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some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vendor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myLogin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myPassword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) ) {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you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here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*/</a:t>
            </a:r>
            <a:endParaRPr lang="en-US" altLang="ko-KR" sz="2400" dirty="0" smtClean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 (Statement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stmt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conn.</a:t>
            </a:r>
            <a:r>
              <a:rPr lang="en-US" altLang="ko-KR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createStatement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 {</a:t>
            </a: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stmt.executeUpdate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"</a:t>
            </a:r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</a:t>
            </a:r>
            <a:r>
              <a:rPr lang="en-US" altLang="ko-KR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MyTable</a:t>
            </a:r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name ) VALUES ( 'my name' )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);</a:t>
            </a: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 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VM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will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take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of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closing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endParaRPr lang="ko-KR" altLang="en-US" sz="2400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53" y="571501"/>
            <a:ext cx="5880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보자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5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9583" y="2386962"/>
            <a:ext cx="110284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ko-KR" altLang="en-US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DriverManager.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getConnection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jdbc:somejdbcvendor:other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needed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some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jdbc</a:t>
            </a:r>
            <a:r>
              <a:rPr lang="ko-KR" altLang="en-US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vendor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myLogin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"</a:t>
            </a:r>
            <a:r>
              <a:rPr lang="ko-KR" altLang="en-US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myPassword</a:t>
            </a:r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) ) {</a:t>
            </a: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you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here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*/</a:t>
            </a:r>
            <a:endParaRPr lang="en-US" altLang="ko-KR" sz="2400" dirty="0" smtClean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 (Statement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stmt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conn.</a:t>
            </a:r>
            <a:r>
              <a:rPr lang="en-US" altLang="ko-KR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createStatement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 {</a:t>
            </a: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stmt.executeUpdate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"</a:t>
            </a:r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INSERT INTO </a:t>
            </a:r>
            <a:r>
              <a:rPr lang="en-US" altLang="ko-KR" sz="2400" dirty="0" err="1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MyTable</a:t>
            </a:r>
            <a:r>
              <a:rPr lang="en-US" altLang="ko-KR" sz="2400" dirty="0" smtClean="0">
                <a:solidFill>
                  <a:srgbClr val="4F42E6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name ) VALUES ( 'my name' )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);</a:t>
            </a:r>
          </a:p>
          <a:p>
            <a:pPr lvl="2"/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 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VM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will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take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of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closing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the</a:t>
            </a:r>
            <a:r>
              <a:rPr lang="ko-KR" altLang="en-US" sz="2400" dirty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 err="1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connection</a:t>
            </a:r>
            <a:endParaRPr lang="ko-KR" altLang="en-US" sz="2400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253" y="571501"/>
            <a:ext cx="5880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보자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66092" y="4501662"/>
            <a:ext cx="10770577" cy="1028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3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9974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언제까지 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문을 </a:t>
            </a:r>
            <a:r>
              <a:rPr lang="ko-KR" altLang="en-US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직접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쓸래</a:t>
            </a:r>
            <a:r>
              <a:rPr lang="en-US" altLang="ko-KR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2989" y="2812495"/>
            <a:ext cx="69060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문을 텍스트로 </a:t>
            </a:r>
            <a:r>
              <a:rPr lang="ko-KR" altLang="en-US" sz="48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쓰다보니</a:t>
            </a:r>
            <a:endParaRPr lang="en-US" altLang="ko-KR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실수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할 위험이 크다</a:t>
            </a:r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28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3597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Mapper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등장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8623" y="2812495"/>
            <a:ext cx="6014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문을 작성할 때의</a:t>
            </a:r>
            <a:endParaRPr lang="en-US" altLang="ko-KR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실수</a:t>
            </a:r>
            <a:r>
              <a:rPr lang="ko-KR" altLang="en-US" sz="4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최대한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줄여보자</a:t>
            </a:r>
            <a:endParaRPr lang="ko-KR" altLang="en-US" sz="4800" dirty="0">
              <a:solidFill>
                <a:srgbClr val="4F42E6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67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3597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SQL Mapper</a:t>
            </a:r>
            <a:r>
              <a:rPr lang="ko-KR" altLang="en-US" sz="6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등장</a:t>
            </a:r>
            <a:endParaRPr lang="ko-KR" altLang="en-US" sz="6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2639" y="2812495"/>
            <a:ext cx="85667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눈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알아보기 쉽고</a:t>
            </a:r>
            <a:endParaRPr lang="en-US" altLang="ko-KR" sz="48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실수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하자마자 </a:t>
            </a:r>
            <a:r>
              <a:rPr lang="ko-KR" altLang="en-US" sz="4800" dirty="0" smtClean="0">
                <a:solidFill>
                  <a:srgbClr val="4F42E6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오류</a:t>
            </a:r>
            <a:r>
              <a:rPr lang="ko-KR" altLang="en-US" sz="48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발생시키도록</a:t>
            </a:r>
            <a:endParaRPr lang="ko-KR" altLang="en-US" sz="4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22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968</Words>
  <Application>Microsoft Office PowerPoint</Application>
  <PresentationFormat>와이드스크린</PresentationFormat>
  <Paragraphs>234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굴림</vt:lpstr>
      <vt:lpstr>나눔고딕코딩</vt:lpstr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74</cp:revision>
  <dcterms:created xsi:type="dcterms:W3CDTF">2020-04-24T20:21:41Z</dcterms:created>
  <dcterms:modified xsi:type="dcterms:W3CDTF">2020-04-24T21:30:08Z</dcterms:modified>
</cp:coreProperties>
</file>