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49"/>
  </p:handoutMasterIdLst>
  <p:sldIdLst>
    <p:sldId id="256" r:id="rId2"/>
    <p:sldId id="272" r:id="rId3"/>
    <p:sldId id="262" r:id="rId4"/>
    <p:sldId id="297" r:id="rId5"/>
    <p:sldId id="300" r:id="rId6"/>
    <p:sldId id="301" r:id="rId7"/>
    <p:sldId id="306" r:id="rId8"/>
    <p:sldId id="360" r:id="rId9"/>
    <p:sldId id="361" r:id="rId10"/>
    <p:sldId id="362" r:id="rId11"/>
    <p:sldId id="363" r:id="rId12"/>
    <p:sldId id="365" r:id="rId13"/>
    <p:sldId id="293" r:id="rId14"/>
    <p:sldId id="264" r:id="rId15"/>
    <p:sldId id="308" r:id="rId16"/>
    <p:sldId id="366" r:id="rId17"/>
    <p:sldId id="359" r:id="rId18"/>
    <p:sldId id="323" r:id="rId19"/>
    <p:sldId id="324" r:id="rId20"/>
    <p:sldId id="337" r:id="rId21"/>
    <p:sldId id="367" r:id="rId22"/>
    <p:sldId id="325" r:id="rId23"/>
    <p:sldId id="369" r:id="rId24"/>
    <p:sldId id="326" r:id="rId25"/>
    <p:sldId id="375" r:id="rId26"/>
    <p:sldId id="334" r:id="rId27"/>
    <p:sldId id="357" r:id="rId28"/>
    <p:sldId id="358" r:id="rId29"/>
    <p:sldId id="294" r:id="rId30"/>
    <p:sldId id="364" r:id="rId31"/>
    <p:sldId id="376" r:id="rId32"/>
    <p:sldId id="378" r:id="rId33"/>
    <p:sldId id="379" r:id="rId34"/>
    <p:sldId id="380" r:id="rId35"/>
    <p:sldId id="296" r:id="rId36"/>
    <p:sldId id="259" r:id="rId37"/>
    <p:sldId id="374" r:id="rId38"/>
    <p:sldId id="377" r:id="rId39"/>
    <p:sldId id="382" r:id="rId40"/>
    <p:sldId id="381" r:id="rId41"/>
    <p:sldId id="383" r:id="rId42"/>
    <p:sldId id="385" r:id="rId43"/>
    <p:sldId id="352" r:id="rId44"/>
    <p:sldId id="371" r:id="rId45"/>
    <p:sldId id="387" r:id="rId46"/>
    <p:sldId id="388" r:id="rId47"/>
    <p:sldId id="38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A"/>
    <a:srgbClr val="E9E6E5"/>
    <a:srgbClr val="8F807F"/>
    <a:srgbClr val="525252"/>
    <a:srgbClr val="3A3838"/>
    <a:srgbClr val="C7A37D"/>
    <a:srgbClr val="FEFEF4"/>
    <a:srgbClr val="FDFDDF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6.emf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8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5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6409EF7-19E2-4268-9CCA-75E5A78C0A37}"/>
              </a:ext>
            </a:extLst>
          </p:cNvPr>
          <p:cNvSpPr txBox="1"/>
          <p:nvPr/>
        </p:nvSpPr>
        <p:spPr>
          <a:xfrm>
            <a:off x="2509935" y="1627298"/>
            <a:ext cx="6475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N</a:t>
            </a:r>
            <a:r>
              <a:rPr lang="en-US" altLang="ko-KR" sz="6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e</a:t>
            </a:r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w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s</a:t>
            </a:r>
            <a:r>
              <a:rPr lang="en-US" altLang="ko-KR" sz="6000" b="1" dirty="0" err="1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i</a:t>
            </a:r>
            <a:r>
              <a:rPr lang="en-US" altLang="ko-KR" sz="6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</a:t>
            </a:r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h</a:t>
            </a:r>
            <a:r>
              <a:rPr lang="en-US" altLang="ko-KR" sz="6000" b="1" dirty="0" err="1">
                <a:solidFill>
                  <a:srgbClr val="C7A37D"/>
                </a:solidFill>
                <a:latin typeface="+mn-ea"/>
              </a:rPr>
              <a:t>t</a:t>
            </a:r>
            <a:endParaRPr lang="ko-KR" altLang="en-US" sz="6000" b="1" dirty="0">
              <a:solidFill>
                <a:srgbClr val="C7A37D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1B4DD80-F792-46C1-8D5C-942F4E51C582}"/>
              </a:ext>
            </a:extLst>
          </p:cNvPr>
          <p:cNvSpPr/>
          <p:nvPr/>
        </p:nvSpPr>
        <p:spPr>
          <a:xfrm>
            <a:off x="1045029" y="2808515"/>
            <a:ext cx="10095722" cy="755780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EB3F85-A084-4276-8290-8115A3B5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4" y="2927597"/>
            <a:ext cx="512111" cy="5121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4CC323-710A-45B8-B66B-25343C32F2A0}"/>
              </a:ext>
            </a:extLst>
          </p:cNvPr>
          <p:cNvSpPr txBox="1"/>
          <p:nvPr/>
        </p:nvSpPr>
        <p:spPr>
          <a:xfrm>
            <a:off x="1250302" y="2987406"/>
            <a:ext cx="919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뉴스 자동 분류 및 토픽 요약 서비스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24C5CE-C728-49F8-8BF1-4FF248AB907E}"/>
              </a:ext>
            </a:extLst>
          </p:cNvPr>
          <p:cNvCxnSpPr>
            <a:cxnSpLocks/>
          </p:cNvCxnSpPr>
          <p:nvPr/>
        </p:nvCxnSpPr>
        <p:spPr>
          <a:xfrm>
            <a:off x="5943600" y="2998113"/>
            <a:ext cx="0" cy="420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E530FC-6D42-4134-B81E-A646707146F1}"/>
              </a:ext>
            </a:extLst>
          </p:cNvPr>
          <p:cNvSpPr/>
          <p:nvPr/>
        </p:nvSpPr>
        <p:spPr>
          <a:xfrm>
            <a:off x="9938178" y="4524096"/>
            <a:ext cx="10310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김현호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노성문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백승현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2200">
                <a:solidFill>
                  <a:schemeClr val="accent2">
                    <a:lumMod val="50000"/>
                  </a:schemeClr>
                </a:solidFill>
                <a:latin typeface="+mn-ea"/>
              </a:rPr>
              <a:t>안성윤</a:t>
            </a:r>
          </a:p>
        </p:txBody>
      </p:sp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31046" y="333376"/>
            <a:ext cx="5326913" cy="692780"/>
            <a:chOff x="1131046" y="400051"/>
            <a:chExt cx="5326913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5311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카테고리 클릭 결과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5307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선택한 카테고리에 속한 기사의 빈도수와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들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,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각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에 대응하는 대표기사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BD162D-E12F-42BE-B090-9BB32F919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4237" y="1187428"/>
            <a:ext cx="9483526" cy="567057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8CA18E4-4615-4E83-AEAA-3D538067BAF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730104-63DB-463E-8975-D50CF802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442AE31-448C-47F4-87F5-C421A77A2BD1}"/>
              </a:ext>
            </a:extLst>
          </p:cNvPr>
          <p:cNvSpPr/>
          <p:nvPr/>
        </p:nvSpPr>
        <p:spPr>
          <a:xfrm>
            <a:off x="809980" y="1653275"/>
            <a:ext cx="1495898" cy="66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B58F-30A2-468C-84B0-E614E21265C4}"/>
              </a:ext>
            </a:extLst>
          </p:cNvPr>
          <p:cNvSpPr txBox="1"/>
          <p:nvPr/>
        </p:nvSpPr>
        <p:spPr>
          <a:xfrm>
            <a:off x="836485" y="1663484"/>
            <a:ext cx="146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+mn-ea"/>
              </a:rPr>
              <a:t>토픽별 기사 빈도수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E4F92B-14F8-4CDE-A542-CDE86C84FAD0}"/>
              </a:ext>
            </a:extLst>
          </p:cNvPr>
          <p:cNvSpPr/>
          <p:nvPr/>
        </p:nvSpPr>
        <p:spPr>
          <a:xfrm>
            <a:off x="535117" y="5485906"/>
            <a:ext cx="1919967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E2CCA-8AF7-4AD9-971A-35001A450010}"/>
              </a:ext>
            </a:extLst>
          </p:cNvPr>
          <p:cNvSpPr txBox="1"/>
          <p:nvPr/>
        </p:nvSpPr>
        <p:spPr>
          <a:xfrm>
            <a:off x="535116" y="5485906"/>
            <a:ext cx="22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토픽별 대표 기사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247EC6-A1DD-4434-9F89-2771CAF25EC8}"/>
              </a:ext>
            </a:extLst>
          </p:cNvPr>
          <p:cNvCxnSpPr>
            <a:stCxn id="4" idx="3"/>
          </p:cNvCxnSpPr>
          <p:nvPr/>
        </p:nvCxnSpPr>
        <p:spPr>
          <a:xfrm>
            <a:off x="2305878" y="1986650"/>
            <a:ext cx="1298713" cy="67703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D6FE13-5868-46FC-9601-301D70361D85}"/>
              </a:ext>
            </a:extLst>
          </p:cNvPr>
          <p:cNvCxnSpPr/>
          <p:nvPr/>
        </p:nvCxnSpPr>
        <p:spPr>
          <a:xfrm>
            <a:off x="2425148" y="5670572"/>
            <a:ext cx="901148" cy="2001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6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B4C313-A204-4993-B0E9-5DE3A2DF7082}"/>
              </a:ext>
            </a:extLst>
          </p:cNvPr>
          <p:cNvGrpSpPr/>
          <p:nvPr/>
        </p:nvGrpSpPr>
        <p:grpSpPr>
          <a:xfrm>
            <a:off x="1668000" y="1067002"/>
            <a:ext cx="8856000" cy="5076000"/>
            <a:chOff x="535115" y="1216964"/>
            <a:chExt cx="8856000" cy="5076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97FE15-F5E8-4481-9E27-F9D70C15AA6F}"/>
                </a:ext>
              </a:extLst>
            </p:cNvPr>
            <p:cNvPicPr/>
            <p:nvPr/>
          </p:nvPicPr>
          <p:blipFill rotWithShape="1">
            <a:blip r:embed="rId2"/>
            <a:srcRect l="-3" t="-4" r="-1620" b="60867"/>
            <a:stretch/>
          </p:blipFill>
          <p:spPr>
            <a:xfrm>
              <a:off x="535115" y="1216964"/>
              <a:ext cx="8856000" cy="2196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9CF28F-9263-437D-985B-FF351A100A7F}"/>
                </a:ext>
              </a:extLst>
            </p:cNvPr>
            <p:cNvPicPr/>
            <p:nvPr/>
          </p:nvPicPr>
          <p:blipFill rotWithShape="1">
            <a:blip r:embed="rId2"/>
            <a:srcRect l="3030" t="47832" r="30050" b="846"/>
            <a:stretch/>
          </p:blipFill>
          <p:spPr>
            <a:xfrm>
              <a:off x="2340706" y="3412964"/>
              <a:ext cx="5832000" cy="2880000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AF3AB5-3313-4931-86A6-EA74C4A60F9D}"/>
              </a:ext>
            </a:extLst>
          </p:cNvPr>
          <p:cNvSpPr/>
          <p:nvPr/>
        </p:nvSpPr>
        <p:spPr>
          <a:xfrm>
            <a:off x="658977" y="1612372"/>
            <a:ext cx="1458981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5"/>
            <a:ext cx="5128673" cy="733627"/>
            <a:chOff x="1131046" y="400051"/>
            <a:chExt cx="4843121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4843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Topic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 클릭 결과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4386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의 대표기사와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그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의 워드 클라우드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,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동일 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Topic </a:t>
              </a:r>
              <a:r>
                <a:rPr lang="ko-KR" altLang="en-US" sz="1100">
                  <a:solidFill>
                    <a:srgbClr val="3A3838"/>
                  </a:solidFill>
                  <a:latin typeface="+mn-ea"/>
                </a:rPr>
                <a:t>기사들</a:t>
              </a:r>
              <a:r>
                <a:rPr lang="en-US" altLang="ko-KR" sz="1100">
                  <a:solidFill>
                    <a:srgbClr val="3A3838"/>
                  </a:solidFill>
                  <a:latin typeface="+mn-ea"/>
                </a:rPr>
                <a:t> 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E1582DB-132C-4C25-8932-444139FEC42A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965FA4-DB4C-49CF-A661-842C3ECB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28792-7FB2-4434-BC40-D506FDFAA76D}"/>
              </a:ext>
            </a:extLst>
          </p:cNvPr>
          <p:cNvSpPr txBox="1"/>
          <p:nvPr/>
        </p:nvSpPr>
        <p:spPr>
          <a:xfrm>
            <a:off x="836485" y="1607263"/>
            <a:ext cx="110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+mn-ea"/>
              </a:rPr>
              <a:t>대표기사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A4AF315-DECC-4139-BFF1-F0B00746804A}"/>
              </a:ext>
            </a:extLst>
          </p:cNvPr>
          <p:cNvSpPr/>
          <p:nvPr/>
        </p:nvSpPr>
        <p:spPr>
          <a:xfrm>
            <a:off x="9607826" y="4027160"/>
            <a:ext cx="1870869" cy="6463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E9FDD-81D6-4E73-BAC6-0C423632FBD1}"/>
              </a:ext>
            </a:extLst>
          </p:cNvPr>
          <p:cNvSpPr txBox="1"/>
          <p:nvPr/>
        </p:nvSpPr>
        <p:spPr>
          <a:xfrm>
            <a:off x="9616226" y="4027160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+mn-ea"/>
              </a:rPr>
              <a:t>토픽과 동일한 기사들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4DC5E1-9A06-49E1-80AB-C4618DC2C6BC}"/>
              </a:ext>
            </a:extLst>
          </p:cNvPr>
          <p:cNvSpPr/>
          <p:nvPr/>
        </p:nvSpPr>
        <p:spPr>
          <a:xfrm>
            <a:off x="294073" y="4211826"/>
            <a:ext cx="2533983" cy="6463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6C51A-1012-4D29-A2FE-9CAC5731667A}"/>
              </a:ext>
            </a:extLst>
          </p:cNvPr>
          <p:cNvSpPr txBox="1"/>
          <p:nvPr/>
        </p:nvSpPr>
        <p:spPr>
          <a:xfrm>
            <a:off x="352426" y="4211826"/>
            <a:ext cx="24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+mn-ea"/>
              </a:rPr>
              <a:t>토픽의 제목의 단어에 따른 워드 클라우드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CE695D-87CD-4749-B5A2-217EACCEB4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17958" y="1354193"/>
            <a:ext cx="710098" cy="4428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31ECE1-CA42-48FD-9F2D-DA98029121F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28056" y="3591342"/>
            <a:ext cx="645535" cy="9436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273924-6B86-4426-8933-23A4F4B0340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281532" y="3591342"/>
            <a:ext cx="2334694" cy="7589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5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웹 페이지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유사 서비스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C3D480-D3C6-4CDC-8A72-ED7557512BF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F4C01F-AF97-42D9-A8D3-8C8828A7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83970C-E242-4497-8FC7-D98EA91E9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53476"/>
              </p:ext>
            </p:extLst>
          </p:nvPr>
        </p:nvGraphicFramePr>
        <p:xfrm>
          <a:off x="1150096" y="1772289"/>
          <a:ext cx="9897132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서비스명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기본 기업 정보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뉴스 분석 서비스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bg1"/>
                          </a:solidFill>
                        </a:rPr>
                        <a:t>서비스 구분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잡코리아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제한된 언론사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단순 큐레이션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사람인</a:t>
                      </a:r>
                      <a:endParaRPr lang="en-US" altLang="ko-KR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인크루트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구직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네이버 뉴스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없음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군집화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뉴스</a:t>
                      </a:r>
                      <a:endParaRPr lang="ko-KR" altLang="en-US" sz="18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네이버 증권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있음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군집화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뉴스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빅카인즈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관계도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키워드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연관어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뉴스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1CA816-CAAA-4F04-BB31-81F3FA88AC2B}"/>
              </a:ext>
            </a:extLst>
          </p:cNvPr>
          <p:cNvSpPr txBox="1"/>
          <p:nvPr/>
        </p:nvSpPr>
        <p:spPr>
          <a:xfrm>
            <a:off x="1131046" y="1134160"/>
            <a:ext cx="921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유사 서비스 분석을 위해 뉴스 큐레이션 및 분석 사이트와 구직 사이트 조사 결과</a:t>
            </a:r>
            <a:endParaRPr lang="en-US" altLang="ko-KR">
              <a:latin typeface="+mn-ea"/>
            </a:endParaRPr>
          </a:p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728D0-294C-4D2E-B604-21058537CE7A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9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웹 페이지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유사 서비스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E77B2-0A76-48A6-A4BC-5C946F4FDD5F}"/>
              </a:ext>
            </a:extLst>
          </p:cNvPr>
          <p:cNvGrpSpPr/>
          <p:nvPr/>
        </p:nvGrpSpPr>
        <p:grpSpPr>
          <a:xfrm>
            <a:off x="535117" y="2047914"/>
            <a:ext cx="5692010" cy="3588894"/>
            <a:chOff x="3228503" y="1969264"/>
            <a:chExt cx="5648797" cy="356164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925DAC2-E5D5-47CD-B970-195C17F0A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42466" y="4802220"/>
              <a:ext cx="2605076" cy="72869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3F537F7-2D17-444C-A99F-FEDD3FBD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CFEFF"/>
                </a:clrFrom>
                <a:clrTo>
                  <a:srgbClr val="FCFE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5267" y="3341125"/>
              <a:ext cx="1072543" cy="44646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9EE551F-39E8-4284-81F8-5335B21A8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21" b="34789"/>
            <a:stretch/>
          </p:blipFill>
          <p:spPr>
            <a:xfrm rot="5400000">
              <a:off x="4860888" y="2605778"/>
              <a:ext cx="1818327" cy="5453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965390-C62E-4D31-B392-CF7D516F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3452456" y="4534113"/>
              <a:ext cx="1511301" cy="40301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BAD0934-7FE8-4C5C-B752-9029BFF58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28503" y="2299658"/>
              <a:ext cx="2113284" cy="84908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714BC3-176E-45EC-A9CC-847C9BD4542D}"/>
                </a:ext>
              </a:extLst>
            </p:cNvPr>
            <p:cNvSpPr txBox="1"/>
            <p:nvPr/>
          </p:nvSpPr>
          <p:spPr>
            <a:xfrm>
              <a:off x="4350761" y="3736790"/>
              <a:ext cx="4526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N</a:t>
              </a:r>
              <a:r>
                <a:rPr lang="en-US" altLang="ko-KR" sz="6600" b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e</a:t>
              </a:r>
              <a:r>
                <a:rPr lang="en-US" altLang="ko-KR" sz="6600" b="1">
                  <a:solidFill>
                    <a:schemeClr val="accent4"/>
                  </a:solidFill>
                  <a:latin typeface="+mn-ea"/>
                </a:rPr>
                <a:t>w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s</a:t>
              </a:r>
              <a:r>
                <a:rPr lang="en-US" altLang="ko-KR" sz="6600" b="1">
                  <a:solidFill>
                    <a:schemeClr val="accent6"/>
                  </a:solidFill>
                  <a:latin typeface="+mn-ea"/>
                </a:rPr>
                <a:t>_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i</a:t>
              </a:r>
              <a:r>
                <a:rPr lang="en-US" altLang="ko-KR" sz="6600" b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g</a:t>
              </a:r>
              <a:r>
                <a:rPr lang="en-US" altLang="ko-KR" sz="6600" b="1">
                  <a:solidFill>
                    <a:schemeClr val="accent4"/>
                  </a:solidFill>
                  <a:latin typeface="+mn-ea"/>
                </a:rPr>
                <a:t>h</a:t>
              </a:r>
              <a:r>
                <a:rPr lang="en-US" altLang="ko-KR" sz="6600" b="1">
                  <a:solidFill>
                    <a:srgbClr val="C7A37D"/>
                  </a:solidFill>
                  <a:latin typeface="+mn-ea"/>
                </a:rPr>
                <a:t>t</a:t>
              </a:r>
              <a:endParaRPr lang="ko-KR" altLang="en-US" sz="6600" b="1" dirty="0">
                <a:solidFill>
                  <a:srgbClr val="C7A37D"/>
                </a:solidFill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4AD103-1096-46D7-96FA-59FF4F929C50}"/>
              </a:ext>
            </a:extLst>
          </p:cNvPr>
          <p:cNvSpPr txBox="1"/>
          <p:nvPr/>
        </p:nvSpPr>
        <p:spPr>
          <a:xfrm>
            <a:off x="6726686" y="1531551"/>
            <a:ext cx="4995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일반적으로 구직사이트는 연혁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월매출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인재상 등 기본정보를 제공하지만 뉴스 분석 서비스는 미비한 것으로 드러났다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검색포털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네이버</a:t>
            </a:r>
            <a:r>
              <a:rPr lang="en-US" altLang="ko-KR">
                <a:latin typeface="+mn-ea"/>
              </a:rPr>
              <a:t>’</a:t>
            </a:r>
            <a:r>
              <a:rPr lang="ko-KR" altLang="en-US">
                <a:latin typeface="+mn-ea"/>
              </a:rPr>
              <a:t>는 관련도순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최신순 정렬기능을 제공하며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비슷한 기사는 군집화해 보여준다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다만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카테고리 기준으로 군집화하지 않으며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관련도순 정렬의 경우 시간순으로 정렬되지 않아 이슈 흐름을 읽기 어렵다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또</a:t>
            </a:r>
            <a:r>
              <a:rPr lang="en-US" altLang="ko-KR">
                <a:latin typeface="+mn-ea"/>
              </a:rPr>
              <a:t>, ‘</a:t>
            </a:r>
            <a:r>
              <a:rPr lang="ko-KR" altLang="en-US">
                <a:latin typeface="+mn-ea"/>
              </a:rPr>
              <a:t>최신순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정렬의 경우 중복된 뉴스가 많이 나타난다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한국언론진흥재단 빅데이터 분석 서비스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빅카인즈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는 여러 분석 방법을 제시해주지만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비슷한 뉴스를 군집화하지 않아 중복된 뉴스가 함께 노출된다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C873BF-5B5A-4527-8DB5-E0DFDC57919F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B09B5B-72CB-4582-8A7E-111B130D1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137E4-FD83-443F-9384-51A907B4817A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62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처리 단계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4CE26-7597-45A4-8C0B-5EDC8E7106A4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03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개요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2090567" y="1457326"/>
            <a:ext cx="8396645" cy="5024790"/>
            <a:chOff x="2090567" y="1457326"/>
            <a:chExt cx="8396645" cy="50247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457326"/>
              <a:ext cx="8022759" cy="5024790"/>
              <a:chOff x="1540985" y="1433937"/>
              <a:chExt cx="8022759" cy="5024790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biLevel thresh="75000"/>
              </a:blip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0124" y="4313874"/>
                <a:ext cx="1360571" cy="856408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546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934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31F66FA-2432-44FA-B722-006BB7D5E752}"/>
                  </a:ext>
                </a:extLst>
              </p:cNvPr>
              <p:cNvSpPr txBox="1"/>
              <p:nvPr/>
            </p:nvSpPr>
            <p:spPr>
              <a:xfrm>
                <a:off x="1667562" y="4531087"/>
                <a:ext cx="829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BA35260-DD27-4FBE-B8C7-F3235A70114F}"/>
                  </a:ext>
                </a:extLst>
              </p:cNvPr>
              <p:cNvSpPr txBox="1"/>
              <p:nvPr/>
            </p:nvSpPr>
            <p:spPr>
              <a:xfrm>
                <a:off x="2767539" y="4551244"/>
                <a:ext cx="15588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 err="1">
                    <a:latin typeface="+mn-ea"/>
                  </a:rPr>
                  <a:t>전처리된</a:t>
                </a:r>
                <a:r>
                  <a:rPr lang="ko-KR" altLang="en-US" sz="1200" b="1" dirty="0">
                    <a:latin typeface="+mn-ea"/>
                  </a:rPr>
                  <a:t>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E928B20-24BA-4F18-8D1D-278FE889E07C}"/>
                  </a:ext>
                </a:extLst>
              </p:cNvPr>
              <p:cNvSpPr txBox="1"/>
              <p:nvPr/>
            </p:nvSpPr>
            <p:spPr>
              <a:xfrm>
                <a:off x="4156922" y="4540636"/>
                <a:ext cx="1103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유효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9A74BB-6C7B-4485-AE1E-ECF6211409EB}"/>
                  </a:ext>
                </a:extLst>
              </p:cNvPr>
              <p:cNvSpPr txBox="1"/>
              <p:nvPr/>
            </p:nvSpPr>
            <p:spPr>
              <a:xfrm>
                <a:off x="5593440" y="6181728"/>
                <a:ext cx="1539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카테고리별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69E1087-E920-4878-B24D-818A1ED96735}"/>
                  </a:ext>
                </a:extLst>
              </p:cNvPr>
              <p:cNvSpPr txBox="1"/>
              <p:nvPr/>
            </p:nvSpPr>
            <p:spPr>
              <a:xfrm>
                <a:off x="7258612" y="6181728"/>
                <a:ext cx="1363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+mn-ea"/>
                  </a:rPr>
                  <a:t>&lt;</a:t>
                </a:r>
                <a:r>
                  <a:rPr lang="ko-KR" altLang="en-US" sz="1200" b="1" dirty="0">
                    <a:latin typeface="+mn-ea"/>
                  </a:rPr>
                  <a:t>토픽 별 문서</a:t>
                </a:r>
                <a:r>
                  <a:rPr lang="en-US" altLang="ko-KR" sz="1200" b="1" dirty="0">
                    <a:latin typeface="+mn-ea"/>
                  </a:rPr>
                  <a:t>&gt;</a:t>
                </a:r>
                <a:endParaRPr lang="ko-KR" altLang="en-US" sz="1200" b="1" dirty="0">
                  <a:latin typeface="+mn-ea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99973EC-0DFE-42D0-BFF2-864DCF3E8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3232" y="1775388"/>
                <a:ext cx="0" cy="4441065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64E495C-9138-409D-B0B4-10036AA7C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3258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CF48D79-8007-4962-BECF-51ACF6677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2525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6AA9B5A-A181-4F37-BAB6-447D6AFF9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141" y="1775388"/>
                <a:ext cx="0" cy="4406340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07BA3A2-EFD0-4D3E-BB98-89C288C8A5CA}"/>
                  </a:ext>
                </a:extLst>
              </p:cNvPr>
              <p:cNvSpPr/>
              <p:nvPr/>
            </p:nvSpPr>
            <p:spPr>
              <a:xfrm>
                <a:off x="2302647" y="1447079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 err="1">
                    <a:latin typeface="+mn-ea"/>
                  </a:rPr>
                  <a:t>전처리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A292EE0-4642-4A30-AB00-59C8BFB028E1}"/>
                  </a:ext>
                </a:extLst>
              </p:cNvPr>
              <p:cNvSpPr/>
              <p:nvPr/>
            </p:nvSpPr>
            <p:spPr>
              <a:xfrm>
                <a:off x="3384059" y="1440299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>
                    <a:latin typeface="+mn-ea"/>
                  </a:rPr>
                  <a:t>유효문서 추출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E513086-E78E-4C2D-ABA8-5C26AB1EB3F1}"/>
                  </a:ext>
                </a:extLst>
              </p:cNvPr>
              <p:cNvSpPr/>
              <p:nvPr/>
            </p:nvSpPr>
            <p:spPr>
              <a:xfrm>
                <a:off x="4997990" y="1433937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카테고리 할당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29B2E6D-F1EC-4F72-9345-0BABF816C29B}"/>
                  </a:ext>
                </a:extLst>
              </p:cNvPr>
              <p:cNvSpPr/>
              <p:nvPr/>
            </p:nvSpPr>
            <p:spPr>
              <a:xfrm>
                <a:off x="6520876" y="1436467"/>
                <a:ext cx="10775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토픽 할당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64512" y="1440299"/>
                <a:ext cx="14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대표문서 추출</a:t>
                </a:r>
                <a:endParaRPr lang="en-US" altLang="ko-KR" sz="1600" b="1" dirty="0">
                  <a:latin typeface="+mn-ea"/>
                </a:endParaRPr>
              </a:p>
            </p:txBody>
          </p:sp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2197F897-3B12-49A7-9D21-F63F0060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691818">
                <a:off x="1613499" y="2470618"/>
                <a:ext cx="953120" cy="1081704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38067" y="6204156"/>
              <a:ext cx="104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대표 문서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D332CCCD-49F4-4EFF-B1FF-005AC0F5072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43DFA19F-01A2-47FC-AAD3-871D71F43D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FBE89F4-741A-485D-A4B2-5E0527ECD6E5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5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개요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332CCCD-49F4-4EFF-B1FF-005AC0F5072B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43DFA19F-01A2-47FC-AAD3-871D71F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2E05BE7-F5A8-496E-BE10-FF0C2D15BDB4}"/>
              </a:ext>
            </a:extLst>
          </p:cNvPr>
          <p:cNvGrpSpPr/>
          <p:nvPr/>
        </p:nvGrpSpPr>
        <p:grpSpPr>
          <a:xfrm>
            <a:off x="573564" y="2361219"/>
            <a:ext cx="5276532" cy="2445410"/>
            <a:chOff x="1540985" y="2311273"/>
            <a:chExt cx="8022759" cy="3718149"/>
          </a:xfrm>
        </p:grpSpPr>
        <p:sp>
          <p:nvSpPr>
            <p:cNvPr id="114" name="구름 113">
              <a:extLst>
                <a:ext uri="{FF2B5EF4-FFF2-40B4-BE49-F238E27FC236}">
                  <a16:creationId xmlns:a16="http://schemas.microsoft.com/office/drawing/2014/main" id="{E97DFE61-53BB-4910-AC98-6A739991CBCE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117" name="그래픽 116" descr="문서">
              <a:extLst>
                <a:ext uri="{FF2B5EF4-FFF2-40B4-BE49-F238E27FC236}">
                  <a16:creationId xmlns:a16="http://schemas.microsoft.com/office/drawing/2014/main" id="{482F638C-B42E-45B2-8284-132E8646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118" name="그래픽 117" descr="문서">
              <a:extLst>
                <a:ext uri="{FF2B5EF4-FFF2-40B4-BE49-F238E27FC236}">
                  <a16:creationId xmlns:a16="http://schemas.microsoft.com/office/drawing/2014/main" id="{1D1CA0A3-FD35-438A-9E56-3B9B426F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119" name="그래픽 118" descr="문서">
              <a:extLst>
                <a:ext uri="{FF2B5EF4-FFF2-40B4-BE49-F238E27FC236}">
                  <a16:creationId xmlns:a16="http://schemas.microsoft.com/office/drawing/2014/main" id="{3E57386E-B129-4EE0-A8E6-103B55AE8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120" name="그래픽 119" descr="물음표">
              <a:extLst>
                <a:ext uri="{FF2B5EF4-FFF2-40B4-BE49-F238E27FC236}">
                  <a16:creationId xmlns:a16="http://schemas.microsoft.com/office/drawing/2014/main" id="{127EC05A-66C7-4F76-B685-EDB2D5B8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121" name="그래픽 120" descr="느낌표">
              <a:extLst>
                <a:ext uri="{FF2B5EF4-FFF2-40B4-BE49-F238E27FC236}">
                  <a16:creationId xmlns:a16="http://schemas.microsoft.com/office/drawing/2014/main" id="{8A27182D-3390-4A7F-A71F-20221B62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122" name="그래픽 121" descr="닫힌 따옴표">
              <a:extLst>
                <a:ext uri="{FF2B5EF4-FFF2-40B4-BE49-F238E27FC236}">
                  <a16:creationId xmlns:a16="http://schemas.microsoft.com/office/drawing/2014/main" id="{81E92D3E-A42D-42CC-A5E3-76B2F6249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123" name="그래픽 122" descr="추가">
              <a:extLst>
                <a:ext uri="{FF2B5EF4-FFF2-40B4-BE49-F238E27FC236}">
                  <a16:creationId xmlns:a16="http://schemas.microsoft.com/office/drawing/2014/main" id="{164A4FCE-6594-4564-B41B-26D313A3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124" name="그래픽 123" descr="문서">
              <a:extLst>
                <a:ext uri="{FF2B5EF4-FFF2-40B4-BE49-F238E27FC236}">
                  <a16:creationId xmlns:a16="http://schemas.microsoft.com/office/drawing/2014/main" id="{93743B8E-2943-46F7-93DC-BDE4AD1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125" name="그래픽 124" descr="문서">
              <a:extLst>
                <a:ext uri="{FF2B5EF4-FFF2-40B4-BE49-F238E27FC236}">
                  <a16:creationId xmlns:a16="http://schemas.microsoft.com/office/drawing/2014/main" id="{468690E6-C2B3-4DFD-B4C9-8AC79BED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0F00AF4-4126-4906-8F25-74A1867CE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790A2CFA-9395-46F7-99E6-868AD332C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128" name="그래픽 127" descr="문서">
              <a:extLst>
                <a:ext uri="{FF2B5EF4-FFF2-40B4-BE49-F238E27FC236}">
                  <a16:creationId xmlns:a16="http://schemas.microsoft.com/office/drawing/2014/main" id="{32702743-A4FA-4FE9-B9A1-276C1CE2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129" name="그래픽 128" descr="문서">
              <a:extLst>
                <a:ext uri="{FF2B5EF4-FFF2-40B4-BE49-F238E27FC236}">
                  <a16:creationId xmlns:a16="http://schemas.microsoft.com/office/drawing/2014/main" id="{663E12CD-8120-4E41-92E9-8B38702F2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1D96568D-991D-428F-912D-059C54FC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429F478C-A072-413F-A68E-A94FD0BD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0EA1E05B-A9A5-416C-B317-1F3F481A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E331933-342F-4E9D-B48E-9D2E53B9A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A17C3AD8-0A23-4119-B474-CF858CE3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AE972249-C95B-45A1-A7CB-65BE5537D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D87F73D7-F646-42C9-A52E-E492201D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5D2C196A-06F0-4E1B-B9E1-2961DF2B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2ED4FBF-E326-411B-9EFB-DCE4BD51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2FA1EF11-C27B-4899-8164-2FDF7D41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E3ABE32-F816-4C19-9EEE-AD3478F7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96532BDC-EC0D-496B-BFCD-017866E66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706D5D58-A1EE-4CA7-8DCE-AAE6006A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9F7BBF28-DF6F-443A-9E6E-7C4EABAA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947C547E-40EA-4554-85C9-517700E45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33A9CC85-83D0-47EB-84E9-41F4D3DA2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BCECEA8D-DAA4-4C8B-89E8-3D8D5D2F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E18E5E11-4FC2-49EE-AF97-86BFA9F9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2A513809-E301-41A9-9E0A-F982F7FD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149" name="화살표: 오른쪽 148">
              <a:extLst>
                <a:ext uri="{FF2B5EF4-FFF2-40B4-BE49-F238E27FC236}">
                  <a16:creationId xmlns:a16="http://schemas.microsoft.com/office/drawing/2014/main" id="{8B982F8F-B74A-4961-A267-A2BFCC3299C4}"/>
                </a:ext>
              </a:extLst>
            </p:cNvPr>
            <p:cNvSpPr/>
            <p:nvPr/>
          </p:nvSpPr>
          <p:spPr>
            <a:xfrm>
              <a:off x="2501908" y="3862251"/>
              <a:ext cx="564631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50" name="화살표: 오른쪽 149">
              <a:extLst>
                <a:ext uri="{FF2B5EF4-FFF2-40B4-BE49-F238E27FC236}">
                  <a16:creationId xmlns:a16="http://schemas.microsoft.com/office/drawing/2014/main" id="{767C2FED-B95A-40B1-94E7-2A033A788D13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49DC0D71-7278-4982-9287-0A091C9C9FB2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6BF8AB25-FCCC-4803-BBC8-90477F9A0C18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78818223-8DD6-48E6-BBBF-ABC1841F41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89" y="4313874"/>
              <a:ext cx="1360570" cy="85640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A0C47787-C957-4276-BCAB-DB12112B8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D6F1AF83-DAE3-47D4-9731-29C5BA354A3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C492044-54D2-4159-8CAD-40E0BC8CF816}"/>
                </a:ext>
              </a:extLst>
            </p:cNvPr>
            <p:cNvCxnSpPr>
              <a:cxnSpLocks/>
            </p:cNvCxnSpPr>
            <p:nvPr/>
          </p:nvCxnSpPr>
          <p:spPr>
            <a:xfrm>
              <a:off x="6691270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DC06B516-7107-44A9-A70A-7630DF1893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912727F6-368C-4D5B-87C4-1A613BC71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E194F352-6335-42D7-ABFD-292D87977BF0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973BE785-83D2-4383-966D-3EC154E045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4819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02F35F5E-93F8-4426-8AB8-3654F0680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7C5D519B-72B8-4A0F-8614-FECC14476F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02B33A89-5EF2-439B-AB02-5630E1EE7407}"/>
                </a:ext>
              </a:extLst>
            </p:cNvPr>
            <p:cNvCxnSpPr>
              <a:cxnSpLocks/>
            </p:cNvCxnSpPr>
            <p:nvPr/>
          </p:nvCxnSpPr>
          <p:spPr>
            <a:xfrm>
              <a:off x="6701658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52275C7-EED0-480C-930A-44852D7C1078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90127B3-B846-4C69-A12E-2691775AD02B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20B7DC68-29D9-410D-81A6-9DB7132FAB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B391E8B7-348C-4559-B079-11FDDB9D6D8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89E07E73-D1C6-4FBD-B9F4-C79CC3B576A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04E9513F-BA7F-4C67-8DFA-CF761F7FFE81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9F3511C-E0DC-4E6F-9DA6-5DD1FBBE608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681F57D1-F8CD-486D-8E94-1B6DD69A70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7C54796-0D1D-4982-9293-8EEF9A410A20}"/>
              </a:ext>
            </a:extLst>
          </p:cNvPr>
          <p:cNvSpPr txBox="1"/>
          <p:nvPr/>
        </p:nvSpPr>
        <p:spPr>
          <a:xfrm>
            <a:off x="6438204" y="1531290"/>
            <a:ext cx="485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간단하게 설명하자면</a:t>
            </a:r>
            <a:r>
              <a:rPr lang="en-US" altLang="ko-KR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뉴스 </a:t>
            </a:r>
            <a:r>
              <a:rPr lang="en-US" altLang="ko-KR"/>
              <a:t>DB</a:t>
            </a:r>
            <a:r>
              <a:rPr lang="ko-KR" altLang="en-US"/>
              <a:t>에서 전처리를 하게 되고</a:t>
            </a:r>
            <a:r>
              <a:rPr lang="en-US" altLang="ko-KR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유효문서를 추출한다음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카테고리화 이후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토픽 할당을 하고</a:t>
            </a:r>
            <a:r>
              <a:rPr lang="en-US" altLang="ko-KR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/>
              <a:t>각 토픽에서 대표문서를 뽑는다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18B467-1EFC-455E-A7C7-DFEE444605A0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시스템 흐름도</a:t>
            </a:r>
          </a:p>
        </p:txBody>
      </p:sp>
      <p:pic>
        <p:nvPicPr>
          <p:cNvPr id="27" name="그림 26" descr="https://lh3.googleusercontent.com/_czroN926WYuFoDYNTyWUlieLa0mOKxS9ipjrd96MU2ApeMyK0Q9JOZ0zZxvKBrqrevAYrmvGJFwJVu7dvjBbiYsEA06PYSqZ0bdZb39xnVaZirMi1ju7Kx_o4jPdlxd2Utx2G3e">
            <a:extLst>
              <a:ext uri="{FF2B5EF4-FFF2-40B4-BE49-F238E27FC236}">
                <a16:creationId xmlns:a16="http://schemas.microsoft.com/office/drawing/2014/main" id="{125D44B2-7452-4F0A-AE55-2329608682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53" y="1457326"/>
            <a:ext cx="7581693" cy="478170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FC91F83-8F47-41D9-8FBB-5DDBAF78F93A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C036CB5-8F33-4642-9786-AECF44E6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D038BA-6E11-4E5C-9E50-29BF8E25BB1B}"/>
              </a:ext>
            </a:extLst>
          </p:cNvPr>
          <p:cNvSpPr/>
          <p:nvPr/>
        </p:nvSpPr>
        <p:spPr>
          <a:xfrm rot="10800000">
            <a:off x="10053687" y="5318357"/>
            <a:ext cx="839185" cy="3800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DC8CB-78EF-426D-B2C0-5F78948D5F3E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69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B03F8EF3-D3D7-4BC4-9A3D-472ECE6E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4" y="3303606"/>
            <a:ext cx="5049110" cy="3238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데이터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2361220"/>
            <a:ext cx="5276533" cy="2445411"/>
            <a:chOff x="1540985" y="2311273"/>
            <a:chExt cx="8022759" cy="3718149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3"/>
              <a:ext cx="1360571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7DCD50-5F74-41A7-B1A3-F0B1BAEE368B}"/>
              </a:ext>
            </a:extLst>
          </p:cNvPr>
          <p:cNvSpPr txBox="1"/>
          <p:nvPr/>
        </p:nvSpPr>
        <p:spPr>
          <a:xfrm>
            <a:off x="6438204" y="1531290"/>
            <a:ext cx="485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데이터는 빅카인즈 </a:t>
            </a:r>
            <a:r>
              <a:rPr lang="en-US" altLang="ko-KR"/>
              <a:t>API</a:t>
            </a:r>
            <a:r>
              <a:rPr lang="ko-KR" altLang="en-US"/>
              <a:t>를 이용하여 뉴스를 검색 후 크롤링하였다</a:t>
            </a:r>
            <a:r>
              <a:rPr lang="en-US" altLang="ko-KR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검색어</a:t>
            </a:r>
            <a:r>
              <a:rPr lang="en-US" altLang="ko-KR"/>
              <a:t>: </a:t>
            </a:r>
            <a:r>
              <a:rPr lang="ko-KR" altLang="en-US"/>
              <a:t>미래에셋 대우</a:t>
            </a:r>
            <a:r>
              <a:rPr lang="en-US" altLang="ko-KR"/>
              <a:t>, </a:t>
            </a:r>
            <a:r>
              <a:rPr lang="ko-KR" altLang="en-US"/>
              <a:t>삼성전자</a:t>
            </a:r>
            <a:r>
              <a:rPr lang="en-US" altLang="ko-KR"/>
              <a:t>, SK, </a:t>
            </a:r>
            <a:r>
              <a:rPr lang="ko-KR" altLang="en-US"/>
              <a:t>쏘카</a:t>
            </a:r>
            <a:r>
              <a:rPr lang="en-US" altLang="ko-KR"/>
              <a:t>, </a:t>
            </a:r>
            <a:r>
              <a:rPr lang="ko-KR" altLang="en-US"/>
              <a:t>카카오 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데이커</a:t>
            </a:r>
            <a:r>
              <a:rPr lang="en-US" altLang="ko-KR"/>
              <a:t> </a:t>
            </a:r>
            <a:r>
              <a:rPr lang="ko-KR" altLang="en-US"/>
              <a:t>크기</a:t>
            </a:r>
            <a:r>
              <a:rPr lang="en-US" altLang="ko-KR"/>
              <a:t>: </a:t>
            </a:r>
            <a:r>
              <a:rPr lang="ko-KR" altLang="en-US"/>
              <a:t>검색어 당 </a:t>
            </a:r>
            <a:r>
              <a:rPr lang="en-US" altLang="ko-KR"/>
              <a:t>10,000</a:t>
            </a:r>
            <a:r>
              <a:rPr lang="ko-KR" altLang="en-US"/>
              <a:t>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B2E1C9-E1B3-4EB0-9B4E-8B6E10D8EFAA}"/>
              </a:ext>
            </a:extLst>
          </p:cNvPr>
          <p:cNvSpPr txBox="1"/>
          <p:nvPr/>
        </p:nvSpPr>
        <p:spPr>
          <a:xfrm>
            <a:off x="589050" y="3853276"/>
            <a:ext cx="694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&lt;</a:t>
            </a:r>
            <a:r>
              <a:rPr lang="ko-KR" altLang="en-US" sz="1050" b="1" dirty="0">
                <a:latin typeface="+mn-ea"/>
              </a:rPr>
              <a:t>문서</a:t>
            </a:r>
            <a:r>
              <a:rPr lang="en-US" altLang="ko-KR" sz="1050" b="1" dirty="0">
                <a:latin typeface="+mn-ea"/>
              </a:rPr>
              <a:t>&gt;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1C8A91-D72D-4A30-8A1E-FC0C0EEBA17D}"/>
              </a:ext>
            </a:extLst>
          </p:cNvPr>
          <p:cNvSpPr txBox="1"/>
          <p:nvPr/>
        </p:nvSpPr>
        <p:spPr>
          <a:xfrm>
            <a:off x="1355354" y="3850128"/>
            <a:ext cx="1312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latin typeface="+mn-ea"/>
              </a:rPr>
              <a:t>&lt;</a:t>
            </a:r>
            <a:r>
              <a:rPr lang="ko-KR" altLang="en-US" sz="1050" b="1">
                <a:latin typeface="+mn-ea"/>
              </a:rPr>
              <a:t>전처리된 </a:t>
            </a:r>
            <a:r>
              <a:rPr lang="ko-KR" altLang="en-US" sz="1050" b="1" dirty="0">
                <a:latin typeface="+mn-ea"/>
              </a:rPr>
              <a:t>문서</a:t>
            </a:r>
            <a:r>
              <a:rPr lang="en-US" altLang="ko-KR" sz="1050" b="1" dirty="0">
                <a:latin typeface="+mn-ea"/>
              </a:rPr>
              <a:t>&gt;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4A51E1A-057A-4BF7-B53B-1FE0612B61F6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06401A8C-DACA-4AB2-ABE0-DFBCAA79E6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17C3C60-4360-4994-B40E-521E00446163}"/>
              </a:ext>
            </a:extLst>
          </p:cNvPr>
          <p:cNvSpPr/>
          <p:nvPr/>
        </p:nvSpPr>
        <p:spPr>
          <a:xfrm>
            <a:off x="571333" y="2275462"/>
            <a:ext cx="694303" cy="707370"/>
          </a:xfrm>
          <a:prstGeom prst="downArrow">
            <a:avLst>
              <a:gd name="adj1" fmla="val 54053"/>
              <a:gd name="adj2" fmla="val 540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90683529-BC09-4F47-9813-D7419CB83D4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91818">
            <a:off x="518481" y="1260363"/>
            <a:ext cx="835441" cy="94814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84B4E71-BBD2-417E-B986-0FA0FC22C96C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- </a:t>
            </a:r>
            <a:r>
              <a:rPr lang="ko-KR" altLang="en-US" sz="2800">
                <a:latin typeface="+mn-ea"/>
              </a:rPr>
              <a:t>전처리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666"/>
            <a:ext cx="5276533" cy="3189973"/>
            <a:chOff x="1540985" y="1366226"/>
            <a:chExt cx="8022759" cy="4850227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1F66FA-2432-44FA-B722-006BB7D5E752}"/>
                </a:ext>
              </a:extLst>
            </p:cNvPr>
            <p:cNvSpPr txBox="1"/>
            <p:nvPr/>
          </p:nvSpPr>
          <p:spPr>
            <a:xfrm>
              <a:off x="1564531" y="4579886"/>
              <a:ext cx="1055660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&lt;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729666" y="4575099"/>
              <a:ext cx="1996063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>
                  <a:latin typeface="+mn-ea"/>
                </a:rPr>
                <a:t>&lt;</a:t>
              </a:r>
              <a:r>
                <a:rPr lang="ko-KR" altLang="en-US" sz="1050" b="1">
                  <a:latin typeface="+mn-ea"/>
                </a:rPr>
                <a:t>전처리된 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99973EC-0DFE-42D0-BFF2-864DCF3E8B75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2" y="1775388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07BA3A2-EFD0-4D3E-BB98-89C288C8A5CA}"/>
                </a:ext>
              </a:extLst>
            </p:cNvPr>
            <p:cNvSpPr/>
            <p:nvPr/>
          </p:nvSpPr>
          <p:spPr>
            <a:xfrm>
              <a:off x="2222037" y="1366226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latin typeface="+mn-ea"/>
                </a:rPr>
                <a:t>전처리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A66C-A8B0-4264-A44D-5D593C48C446}"/>
              </a:ext>
            </a:extLst>
          </p:cNvPr>
          <p:cNvSpPr txBox="1"/>
          <p:nvPr/>
        </p:nvSpPr>
        <p:spPr>
          <a:xfrm>
            <a:off x="6438346" y="1531290"/>
            <a:ext cx="5413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불용어 처리</a:t>
            </a:r>
            <a:r>
              <a:rPr lang="en-US" altLang="ko-KR"/>
              <a:t>: ‘</a:t>
            </a:r>
            <a:r>
              <a:rPr lang="ko-KR" altLang="en-US"/>
              <a:t>은</a:t>
            </a:r>
            <a:r>
              <a:rPr lang="en-US" altLang="ko-KR"/>
              <a:t>’, ‘</a:t>
            </a:r>
            <a:r>
              <a:rPr lang="ko-KR" altLang="en-US"/>
              <a:t>는</a:t>
            </a:r>
            <a:r>
              <a:rPr lang="en-US" altLang="ko-KR"/>
              <a:t>’, ‘</a:t>
            </a:r>
            <a:r>
              <a:rPr lang="ko-KR" altLang="en-US"/>
              <a:t>이</a:t>
            </a:r>
            <a:r>
              <a:rPr lang="en-US" altLang="ko-KR"/>
              <a:t>’, ‘</a:t>
            </a:r>
            <a:r>
              <a:rPr lang="ko-KR" altLang="en-US"/>
              <a:t>가</a:t>
            </a:r>
            <a:r>
              <a:rPr lang="en-US" altLang="ko-KR"/>
              <a:t>’</a:t>
            </a:r>
            <a:r>
              <a:rPr lang="ko-KR" altLang="en-US"/>
              <a:t>와 같은 한글 불용어를 삭제했다</a:t>
            </a:r>
            <a:r>
              <a:rPr lang="en-US" altLang="ko-KR"/>
              <a:t>. </a:t>
            </a:r>
            <a:r>
              <a:rPr lang="ko-KR" altLang="en-US"/>
              <a:t>또</a:t>
            </a:r>
            <a:r>
              <a:rPr lang="en-US" altLang="ko-KR"/>
              <a:t>, ‘</a:t>
            </a:r>
            <a:r>
              <a:rPr lang="ko-KR" altLang="en-US"/>
              <a:t>미래에셋대우</a:t>
            </a:r>
            <a:r>
              <a:rPr lang="en-US" altLang="ko-KR"/>
              <a:t>’ </a:t>
            </a:r>
            <a:r>
              <a:rPr lang="ko-KR" altLang="en-US"/>
              <a:t>데이터에서 </a:t>
            </a:r>
            <a:r>
              <a:rPr lang="en-US" altLang="ko-KR"/>
              <a:t>‘</a:t>
            </a:r>
            <a:r>
              <a:rPr lang="ko-KR" altLang="en-US"/>
              <a:t>미래에셋대우</a:t>
            </a:r>
            <a:r>
              <a:rPr lang="en-US" altLang="ko-KR"/>
              <a:t>‘</a:t>
            </a:r>
            <a:r>
              <a:rPr lang="ko-KR" altLang="en-US"/>
              <a:t>는 별다른 의미를 갖지 않으므로</a:t>
            </a:r>
            <a:r>
              <a:rPr lang="en-US" altLang="ko-KR"/>
              <a:t>, </a:t>
            </a:r>
            <a:r>
              <a:rPr lang="ko-KR" altLang="en-US"/>
              <a:t>이런 대표적인 단어도 삭제했다</a:t>
            </a:r>
            <a:r>
              <a:rPr lang="en-US" altLang="ko-KR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유의어 처리</a:t>
            </a:r>
            <a:r>
              <a:rPr lang="en-US" altLang="ko-KR"/>
              <a:t>: ‘</a:t>
            </a:r>
            <a:r>
              <a:rPr lang="ko-KR" altLang="en-US"/>
              <a:t>미래에셋대우</a:t>
            </a:r>
            <a:r>
              <a:rPr lang="en-US" altLang="ko-KR"/>
              <a:t>’</a:t>
            </a:r>
            <a:r>
              <a:rPr lang="ko-KR" altLang="en-US"/>
              <a:t>  데이터에서 </a:t>
            </a:r>
            <a:r>
              <a:rPr lang="en-US" altLang="ko-KR"/>
              <a:t>‘</a:t>
            </a:r>
            <a:r>
              <a:rPr lang="ko-KR" altLang="en-US"/>
              <a:t>미래에셋대우</a:t>
            </a:r>
            <a:r>
              <a:rPr lang="en-US" altLang="ko-KR"/>
              <a:t>’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미래에셋</a:t>
            </a:r>
            <a:r>
              <a:rPr lang="en-US" altLang="ko-KR"/>
              <a:t>‘</a:t>
            </a:r>
            <a:r>
              <a:rPr lang="ko-KR" altLang="en-US"/>
              <a:t>의 경우 비슷한 뜻을 갖고 있으므로 이러한 단어의 경우 하나로 통합했다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명사 추출</a:t>
            </a:r>
            <a:r>
              <a:rPr lang="en-US" altLang="ko-KR"/>
              <a:t>: </a:t>
            </a:r>
            <a:r>
              <a:rPr lang="ko-KR" altLang="en-US"/>
              <a:t>내용상의 동일함을 찾기 위해서 명사만 추출하는 것이 효과적일 것이라 생각했다</a:t>
            </a:r>
            <a:r>
              <a:rPr lang="en-US" altLang="ko-KR"/>
              <a:t>.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B968250-4D7B-40F8-B199-9758216E08A3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55F8DAD0-F078-46E1-B376-11082707B2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3805AFC-70A7-4273-97E5-6B873B31A863}"/>
              </a:ext>
            </a:extLst>
          </p:cNvPr>
          <p:cNvSpPr/>
          <p:nvPr/>
        </p:nvSpPr>
        <p:spPr>
          <a:xfrm>
            <a:off x="247124" y="1531290"/>
            <a:ext cx="2190986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E3897F0-52E8-4DE1-B0B6-63739A56EF9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402" y="5300314"/>
            <a:ext cx="835441" cy="94814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7911050-4B02-4853-9D7A-9DCA9293B430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6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607" y="6226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75667" y="1384993"/>
            <a:ext cx="4086736" cy="4283283"/>
            <a:chOff x="2064616" y="2143125"/>
            <a:chExt cx="4086736" cy="4283283"/>
          </a:xfrm>
        </p:grpSpPr>
        <p:sp>
          <p:nvSpPr>
            <p:cNvPr id="6" name="TextBox 5"/>
            <p:cNvSpPr txBox="1"/>
            <p:nvPr/>
          </p:nvSpPr>
          <p:spPr>
            <a:xfrm>
              <a:off x="2064616" y="214312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001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4616" y="3054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002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4616" y="417195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003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4616" y="60570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004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958" y="2143125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9958" y="3054140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웹 페이지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958" y="4171958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처리 단계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7098" y="605707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bg1"/>
                  </a:solidFill>
                  <a:latin typeface="+mn-ea"/>
                </a:rPr>
                <a:t>개선 방향 및 기대 효과</a:t>
              </a:r>
              <a:endParaRPr lang="ko-KR" altLang="en-US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9958" y="25440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기획 배경 및 목표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9958" y="3451037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페이지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유사 서비스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9958" y="4570013"/>
              <a:ext cx="1516762" cy="14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개요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시스템 흐름도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데이터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전처리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유효문서 추출</a:t>
              </a:r>
              <a:endParaRPr lang="en-US" altLang="ko-KR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 descr="텍스트, 신문, 지도이(가) 표시된 사진&#10;&#10;자동 생성된 설명">
            <a:extLst>
              <a:ext uri="{FF2B5EF4-FFF2-40B4-BE49-F238E27FC236}">
                <a16:creationId xmlns:a16="http://schemas.microsoft.com/office/drawing/2014/main" id="{523B98E7-B27B-4624-AE40-6F1B7E279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42" y="0"/>
            <a:ext cx="6822558" cy="6858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369442" y="-17056"/>
            <a:ext cx="6845533" cy="68750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6BE4C-B7ED-4FB6-8F7E-B1404A1A1078}"/>
              </a:ext>
            </a:extLst>
          </p:cNvPr>
          <p:cNvSpPr txBox="1"/>
          <p:nvPr/>
        </p:nvSpPr>
        <p:spPr>
          <a:xfrm>
            <a:off x="3989088" y="3811880"/>
            <a:ext cx="151676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카테고리 할당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토픽 할당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대표 문서 추출</a:t>
            </a:r>
            <a:endParaRPr lang="en-US" altLang="ko-KR" sz="1400" spc="-15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199A8-57CD-4248-8ADA-9D3045089E65}"/>
              </a:ext>
            </a:extLst>
          </p:cNvPr>
          <p:cNvSpPr txBox="1"/>
          <p:nvPr/>
        </p:nvSpPr>
        <p:spPr>
          <a:xfrm>
            <a:off x="2075667" y="58048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n-ea"/>
              </a:rPr>
              <a:t>005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78730-B1B0-4025-A858-E95DA320EF8B}"/>
              </a:ext>
            </a:extLst>
          </p:cNvPr>
          <p:cNvSpPr txBox="1"/>
          <p:nvPr/>
        </p:nvSpPr>
        <p:spPr>
          <a:xfrm>
            <a:off x="2598149" y="58048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bg1"/>
                </a:solidFill>
                <a:latin typeface="+mn-ea"/>
              </a:rPr>
              <a:t>참고 문헌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881CA-5E99-4E39-A769-848BDC06497E}"/>
              </a:ext>
            </a:extLst>
          </p:cNvPr>
          <p:cNvSpPr txBox="1"/>
          <p:nvPr/>
        </p:nvSpPr>
        <p:spPr>
          <a:xfrm>
            <a:off x="2075667" y="63372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n-ea"/>
              </a:rPr>
              <a:t>006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979C7-25C1-45D0-9001-89ED3E4EA3F7}"/>
              </a:ext>
            </a:extLst>
          </p:cNvPr>
          <p:cNvSpPr txBox="1"/>
          <p:nvPr/>
        </p:nvSpPr>
        <p:spPr>
          <a:xfrm>
            <a:off x="2598149" y="63372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유효문서 추출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41680"/>
            <a:ext cx="5276533" cy="3165121"/>
            <a:chOff x="1540985" y="1369288"/>
            <a:chExt cx="8022759" cy="4812440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5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593984" y="4550480"/>
              <a:ext cx="2044426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 err="1">
                  <a:latin typeface="+mn-ea"/>
                </a:rPr>
                <a:t>전처리된</a:t>
              </a:r>
              <a:r>
                <a:rPr lang="ko-KR" altLang="en-US" sz="900" b="1" dirty="0">
                  <a:latin typeface="+mn-ea"/>
                </a:rPr>
                <a:t>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928B20-24BA-4F18-8D1D-278FE889E07C}"/>
                </a:ext>
              </a:extLst>
            </p:cNvPr>
            <p:cNvSpPr txBox="1"/>
            <p:nvPr/>
          </p:nvSpPr>
          <p:spPr>
            <a:xfrm>
              <a:off x="4045785" y="4542221"/>
              <a:ext cx="1378220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유효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64E495C-9138-409D-B0B4-10036AA7C2E3}"/>
                </a:ext>
              </a:extLst>
            </p:cNvPr>
            <p:cNvCxnSpPr>
              <a:cxnSpLocks/>
            </p:cNvCxnSpPr>
            <p:nvPr/>
          </p:nvCxnSpPr>
          <p:spPr>
            <a:xfrm>
              <a:off x="4163258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A292EE0-4642-4A30-AB00-59C8BFB028E1}"/>
                </a:ext>
              </a:extLst>
            </p:cNvPr>
            <p:cNvSpPr/>
            <p:nvPr/>
          </p:nvSpPr>
          <p:spPr>
            <a:xfrm>
              <a:off x="3254112" y="1369288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유효문서 추출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04F21D3-4533-4E6D-AA47-E2687A8B8D74}"/>
              </a:ext>
            </a:extLst>
          </p:cNvPr>
          <p:cNvSpPr/>
          <p:nvPr/>
        </p:nvSpPr>
        <p:spPr>
          <a:xfrm>
            <a:off x="1292940" y="1531290"/>
            <a:ext cx="2023545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FC1E28D-DA7F-4D8D-AC9C-5C0B0850D7F0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BD1602D9-F399-462F-AD1D-9DD870C05F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8ED598A-8540-4EA7-BD8D-756241A2CB7A}"/>
              </a:ext>
            </a:extLst>
          </p:cNvPr>
          <p:cNvSpPr txBox="1"/>
          <p:nvPr/>
        </p:nvSpPr>
        <p:spPr>
          <a:xfrm>
            <a:off x="6438346" y="1531290"/>
            <a:ext cx="5413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전처리된 문서에서도 주어진 검색어와 관련없는 문서가 많이 있었다</a:t>
            </a:r>
            <a:r>
              <a:rPr lang="en-US" altLang="ko-KR"/>
              <a:t>. </a:t>
            </a:r>
            <a:r>
              <a:rPr lang="ko-KR" altLang="en-US"/>
              <a:t>따라서 유효문서 추출 단계가 필요했다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프로젝트는 유효문서를 다음과 같이 정의한다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제목에 검색어가 들어간다</a:t>
            </a:r>
            <a:r>
              <a:rPr lang="en-US" altLang="ko-KR" b="1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본문에 검색어가 </a:t>
            </a:r>
            <a:r>
              <a:rPr lang="en-US" altLang="ko-KR" b="1"/>
              <a:t>3</a:t>
            </a:r>
            <a:r>
              <a:rPr lang="ko-KR" altLang="en-US" b="1"/>
              <a:t>번 이상 등장한다</a:t>
            </a:r>
            <a:r>
              <a:rPr lang="en-US" altLang="ko-KR" b="1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검색어의 관련된 기사라면 서론</a:t>
            </a:r>
            <a:r>
              <a:rPr lang="en-US" altLang="ko-KR" sz="1600"/>
              <a:t>, </a:t>
            </a:r>
            <a:r>
              <a:rPr lang="ko-KR" altLang="en-US" sz="1600"/>
              <a:t>본론</a:t>
            </a:r>
            <a:r>
              <a:rPr lang="en-US" altLang="ko-KR" sz="1600"/>
              <a:t>, </a:t>
            </a:r>
            <a:r>
              <a:rPr lang="ko-KR" altLang="en-US" sz="1600"/>
              <a:t>결론에 </a:t>
            </a:r>
            <a:r>
              <a:rPr lang="en-US" altLang="ko-KR" sz="1600"/>
              <a:t>1</a:t>
            </a:r>
            <a:r>
              <a:rPr lang="ko-KR" altLang="en-US" sz="1600"/>
              <a:t>회 이상 등장할 것</a:t>
            </a:r>
            <a:r>
              <a:rPr lang="en-US" altLang="ko-KR" sz="1600"/>
              <a:t>.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CE44D3F1-55C9-49B4-8AA7-769AAC2256C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308" y="5300314"/>
            <a:ext cx="835441" cy="94814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B85D316-799C-44A0-BEB2-01B1CBADE731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유효문서 추출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FC1E28D-DA7F-4D8D-AC9C-5C0B0850D7F0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BD1602D9-F399-462F-AD1D-9DD870C0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CC5F07-DEFC-4917-858B-AC1EFAF0AFDA}"/>
              </a:ext>
            </a:extLst>
          </p:cNvPr>
          <p:cNvGrpSpPr/>
          <p:nvPr/>
        </p:nvGrpSpPr>
        <p:grpSpPr>
          <a:xfrm>
            <a:off x="3211996" y="1287766"/>
            <a:ext cx="5768008" cy="5112552"/>
            <a:chOff x="6108320" y="1295889"/>
            <a:chExt cx="4953757" cy="4390830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5B1CDF1-9955-406D-90D8-A06EE71D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320" y="1295889"/>
              <a:ext cx="4953757" cy="43908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CACE70B-3C2B-4C7F-8B35-87809CEFAC01}"/>
                </a:ext>
              </a:extLst>
            </p:cNvPr>
            <p:cNvSpPr/>
            <p:nvPr/>
          </p:nvSpPr>
          <p:spPr>
            <a:xfrm>
              <a:off x="6146012" y="1360010"/>
              <a:ext cx="1203649" cy="503450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6205C2E-B3A1-4E42-AA35-5B5F77D0D7B5}"/>
                </a:ext>
              </a:extLst>
            </p:cNvPr>
            <p:cNvSpPr/>
            <p:nvPr/>
          </p:nvSpPr>
          <p:spPr>
            <a:xfrm>
              <a:off x="6146013" y="2764392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4674733-71FD-494F-A741-EAC1ED314915}"/>
                </a:ext>
              </a:extLst>
            </p:cNvPr>
            <p:cNvSpPr/>
            <p:nvPr/>
          </p:nvSpPr>
          <p:spPr>
            <a:xfrm>
              <a:off x="6289082" y="5099173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C98EC67-7C66-40BC-8A5E-D8A4C3AE40C4}"/>
                </a:ext>
              </a:extLst>
            </p:cNvPr>
            <p:cNvSpPr/>
            <p:nvPr/>
          </p:nvSpPr>
          <p:spPr>
            <a:xfrm>
              <a:off x="6698095" y="3707937"/>
              <a:ext cx="712250" cy="221798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6997B5-D876-4CC7-904A-527A216AA576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15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카테고리 할당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7278"/>
            <a:ext cx="5276533" cy="3456397"/>
            <a:chOff x="1540985" y="1362595"/>
            <a:chExt cx="8022759" cy="5255315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0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9A74BB-6C7B-4485-AE1E-ECF6211409EB}"/>
                </a:ext>
              </a:extLst>
            </p:cNvPr>
            <p:cNvSpPr txBox="1"/>
            <p:nvPr/>
          </p:nvSpPr>
          <p:spPr>
            <a:xfrm>
              <a:off x="5421826" y="6266939"/>
              <a:ext cx="197715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카테고리별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CF48D79-8007-4962-BECF-51ACF66775D9}"/>
                </a:ext>
              </a:extLst>
            </p:cNvPr>
            <p:cNvCxnSpPr>
              <a:cxnSpLocks/>
            </p:cNvCxnSpPr>
            <p:nvPr/>
          </p:nvCxnSpPr>
          <p:spPr>
            <a:xfrm>
              <a:off x="5652525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513086-E78E-4C2D-ABA8-5C26AB1EB3F1}"/>
                </a:ext>
              </a:extLst>
            </p:cNvPr>
            <p:cNvSpPr/>
            <p:nvPr/>
          </p:nvSpPr>
          <p:spPr>
            <a:xfrm>
              <a:off x="4905555" y="1362595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카테고리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F285102-8F0C-467E-A73A-0EB5BC05B966}"/>
              </a:ext>
            </a:extLst>
          </p:cNvPr>
          <p:cNvSpPr txBox="1"/>
          <p:nvPr/>
        </p:nvSpPr>
        <p:spPr>
          <a:xfrm>
            <a:off x="2220960" y="3828504"/>
            <a:ext cx="906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유효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CAE0BB3-1CC4-4F89-9A8D-48EC48791772}"/>
              </a:ext>
            </a:extLst>
          </p:cNvPr>
          <p:cNvSpPr/>
          <p:nvPr/>
        </p:nvSpPr>
        <p:spPr>
          <a:xfrm>
            <a:off x="2269184" y="1531290"/>
            <a:ext cx="2023545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08DACB9-0696-4681-A6CE-94B508F5232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7CC4D5C-2954-4922-AA0E-AC6FDFAFCB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B12E622-1AAE-45A5-9F2E-91A91633F0E6}"/>
              </a:ext>
            </a:extLst>
          </p:cNvPr>
          <p:cNvSpPr txBox="1"/>
          <p:nvPr/>
        </p:nvSpPr>
        <p:spPr>
          <a:xfrm>
            <a:off x="6438346" y="1531290"/>
            <a:ext cx="54137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카테고리는 한국언론진흥재단에서 지정한 뉴스 통합 분류체계 값인 </a:t>
            </a:r>
            <a:r>
              <a:rPr lang="en-US" altLang="ko-KR" sz="1600"/>
              <a:t>‘</a:t>
            </a:r>
            <a:r>
              <a:rPr lang="ko-KR" altLang="en-US" sz="1600"/>
              <a:t>정치‘</a:t>
            </a:r>
            <a:r>
              <a:rPr lang="en-US" altLang="ko-KR" sz="1600"/>
              <a:t>, ‘</a:t>
            </a:r>
            <a:r>
              <a:rPr lang="ko-KR" altLang="en-US" sz="1600"/>
              <a:t>사회</a:t>
            </a:r>
            <a:r>
              <a:rPr lang="en-US" altLang="ko-KR" sz="1600"/>
              <a:t>’, ‘</a:t>
            </a:r>
            <a:r>
              <a:rPr lang="ko-KR" altLang="en-US" sz="1600"/>
              <a:t>경제</a:t>
            </a:r>
            <a:r>
              <a:rPr lang="en-US" altLang="ko-KR" sz="1600"/>
              <a:t>’ </a:t>
            </a:r>
            <a:r>
              <a:rPr lang="ko-KR" altLang="en-US" sz="1600"/>
              <a:t>등을 활용했다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한국언론진흥재단은 카테고리의 하위 분류 체계인 사건</a:t>
            </a:r>
            <a:r>
              <a:rPr lang="en-US" altLang="ko-KR" sz="1600"/>
              <a:t>/</a:t>
            </a:r>
            <a:r>
              <a:rPr lang="ko-KR" altLang="en-US" sz="1600"/>
              <a:t>사고 분류체계도 제공하지만 결측치가 대부분이라 활용할 수 없었다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한국언론진흥재단에서 제공하는 카테고리와 문서는 일대일대응 관계가 아니다</a:t>
            </a:r>
            <a:r>
              <a:rPr lang="en-US" altLang="ko-KR" sz="1600"/>
              <a:t>. </a:t>
            </a:r>
            <a:r>
              <a:rPr lang="ko-KR" altLang="en-US" sz="1600"/>
              <a:t>문서 하나당 최대 </a:t>
            </a:r>
            <a:r>
              <a:rPr lang="en-US" altLang="ko-KR" sz="1600"/>
              <a:t>3</a:t>
            </a:r>
            <a:r>
              <a:rPr lang="ko-KR" altLang="en-US" sz="1600"/>
              <a:t>개의 카테고리를 가지고 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문서 하나당 하나의 카테고리를 할당하기 위해 다음과 같은 방법을 적용했다</a:t>
            </a:r>
            <a:r>
              <a:rPr lang="en-US" altLang="ko-KR" sz="1600"/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1D6C8D0-4FD2-420E-BFB4-F82AAE066B7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218" y="5300314"/>
            <a:ext cx="835441" cy="94814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8796862-450A-4FF8-9046-B0FEA14DEDFB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41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처리단계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카테고리 할당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3267B01A-BE21-4C27-B96C-F7C8CDCC54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60" y="1201109"/>
            <a:ext cx="4778822" cy="31603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13C64A3-4447-4224-9206-4EE071084FB4}"/>
              </a:ext>
            </a:extLst>
          </p:cNvPr>
          <p:cNvGrpSpPr/>
          <p:nvPr/>
        </p:nvGrpSpPr>
        <p:grpSpPr>
          <a:xfrm>
            <a:off x="1784521" y="4386587"/>
            <a:ext cx="3032700" cy="2138037"/>
            <a:chOff x="535117" y="1440050"/>
            <a:chExt cx="2924031" cy="2061426"/>
          </a:xfrm>
        </p:grpSpPr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895EEABA-BB17-40D7-BBC1-B89A778723D2}"/>
                </a:ext>
              </a:extLst>
            </p:cNvPr>
            <p:cNvSpPr/>
            <p:nvPr/>
          </p:nvSpPr>
          <p:spPr>
            <a:xfrm>
              <a:off x="2137701" y="1584550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화살표: 오른쪽 112">
              <a:extLst>
                <a:ext uri="{FF2B5EF4-FFF2-40B4-BE49-F238E27FC236}">
                  <a16:creationId xmlns:a16="http://schemas.microsoft.com/office/drawing/2014/main" id="{A736E722-63CC-49DA-9EC7-01BECAFA5649}"/>
                </a:ext>
              </a:extLst>
            </p:cNvPr>
            <p:cNvSpPr/>
            <p:nvPr/>
          </p:nvSpPr>
          <p:spPr>
            <a:xfrm>
              <a:off x="2137701" y="2288168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0FAC8230-0B76-4B80-B2A0-733458715007}"/>
                </a:ext>
              </a:extLst>
            </p:cNvPr>
            <p:cNvSpPr/>
            <p:nvPr/>
          </p:nvSpPr>
          <p:spPr>
            <a:xfrm>
              <a:off x="2137701" y="2991786"/>
              <a:ext cx="341036" cy="32781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FBACB2E-5E27-4BD9-93CE-E758FD8DC423}"/>
                </a:ext>
              </a:extLst>
            </p:cNvPr>
            <p:cNvSpPr/>
            <p:nvPr/>
          </p:nvSpPr>
          <p:spPr>
            <a:xfrm>
              <a:off x="2739078" y="1563793"/>
              <a:ext cx="720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경제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580088-F188-4976-8064-2B2599BE93AE}"/>
                </a:ext>
              </a:extLst>
            </p:cNvPr>
            <p:cNvSpPr/>
            <p:nvPr/>
          </p:nvSpPr>
          <p:spPr>
            <a:xfrm>
              <a:off x="2881055" y="2246655"/>
              <a:ext cx="4361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IT</a:t>
              </a:r>
              <a:endParaRPr lang="ko-KR" altLang="en-US" b="1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9BEABE3-84AD-499C-AE7D-C0BD64777238}"/>
                </a:ext>
              </a:extLst>
            </p:cNvPr>
            <p:cNvSpPr/>
            <p:nvPr/>
          </p:nvSpPr>
          <p:spPr>
            <a:xfrm>
              <a:off x="2739077" y="2950273"/>
              <a:ext cx="720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지역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6A608675-9673-4BE4-95C0-2E30D3C3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382"/>
            <a:stretch/>
          </p:blipFill>
          <p:spPr>
            <a:xfrm>
              <a:off x="535117" y="1440050"/>
              <a:ext cx="1450404" cy="2061426"/>
            </a:xfrm>
            <a:prstGeom prst="rect">
              <a:avLst/>
            </a:prstGeom>
          </p:spPr>
        </p:pic>
      </p:grpSp>
      <p:sp>
        <p:nvSpPr>
          <p:cNvPr id="120" name="타원 119">
            <a:extLst>
              <a:ext uri="{FF2B5EF4-FFF2-40B4-BE49-F238E27FC236}">
                <a16:creationId xmlns:a16="http://schemas.microsoft.com/office/drawing/2014/main" id="{608DACB9-0696-4681-A6CE-94B508F5232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7CC4D5C-2954-4922-AA0E-AC6FDFAF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2B2D752-4B4E-4AD1-82B7-DE52EA4F70B0}"/>
              </a:ext>
            </a:extLst>
          </p:cNvPr>
          <p:cNvSpPr txBox="1"/>
          <p:nvPr/>
        </p:nvSpPr>
        <p:spPr>
          <a:xfrm>
            <a:off x="6438346" y="1531290"/>
            <a:ext cx="541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세부 카테고리를 정규표현식으로 제거한다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빈도가 가장 높은 카테고리를 </a:t>
            </a:r>
            <a:r>
              <a:rPr lang="en-US" altLang="ko-KR" sz="1600"/>
              <a:t>major category</a:t>
            </a:r>
            <a:r>
              <a:rPr lang="ko-KR" altLang="en-US" sz="1600"/>
              <a:t> 지정하고</a:t>
            </a:r>
            <a:r>
              <a:rPr lang="en-US" altLang="ko-KR" sz="1600"/>
              <a:t>, </a:t>
            </a:r>
            <a:r>
              <a:rPr lang="ko-KR" altLang="en-US" sz="1600"/>
              <a:t>나머지를 </a:t>
            </a:r>
            <a:r>
              <a:rPr lang="en-US" altLang="ko-KR" sz="1600"/>
              <a:t>minor category</a:t>
            </a:r>
            <a:r>
              <a:rPr lang="ko-KR" altLang="en-US" sz="1600"/>
              <a:t>로 지정한다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카테고리를 할당한다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카테고리 리스트의 길이가 </a:t>
            </a:r>
            <a:r>
              <a:rPr lang="en-US" altLang="ko-KR" sz="1600"/>
              <a:t>1</a:t>
            </a:r>
            <a:r>
              <a:rPr lang="ko-KR" altLang="en-US" sz="1600"/>
              <a:t>일 경우 첫번쨰 원소를 선택한다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카테고리 리스트의 길이가 </a:t>
            </a:r>
            <a:r>
              <a:rPr lang="en-US" altLang="ko-KR" sz="1600"/>
              <a:t>2 </a:t>
            </a:r>
            <a:r>
              <a:rPr lang="ko-KR" altLang="en-US" sz="1600"/>
              <a:t>이상일 경우</a:t>
            </a:r>
            <a:endParaRPr lang="en-US" altLang="ko-KR" sz="1600"/>
          </a:p>
          <a:p>
            <a:pPr marL="1257300" lvl="2" indent="-342900">
              <a:buFont typeface="+mj-lt"/>
              <a:buAutoNum type="arabicPeriod"/>
            </a:pPr>
            <a:endParaRPr lang="en-US" altLang="ko-KR" sz="160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600"/>
              <a:t>major category</a:t>
            </a:r>
            <a:r>
              <a:rPr lang="ko-KR" altLang="en-US" sz="1600"/>
              <a:t>만 있으면 </a:t>
            </a:r>
            <a:r>
              <a:rPr lang="en-US" altLang="ko-KR" sz="1600"/>
              <a:t>major category</a:t>
            </a:r>
            <a:r>
              <a:rPr lang="ko-KR" altLang="en-US" sz="1600"/>
              <a:t>를 선택한다</a:t>
            </a:r>
            <a:r>
              <a:rPr lang="en-US" altLang="ko-KR" sz="160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600"/>
              <a:t>minor categor</a:t>
            </a:r>
            <a:r>
              <a:rPr lang="ko-KR" altLang="en-US" sz="1600"/>
              <a:t>가 하나라도 있으면 </a:t>
            </a:r>
            <a:r>
              <a:rPr lang="en-US" altLang="ko-KR" sz="1600"/>
              <a:t>minor category </a:t>
            </a:r>
            <a:r>
              <a:rPr lang="ko-KR" altLang="en-US" sz="1600"/>
              <a:t>중 전체 출현빈도가 가장 높은 카테고리를 선택한다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78271-16E9-4BEB-8534-51D8BDF47CD9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4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토픽 할당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68EE87-3C60-4CE9-ABC3-9BFCD14C9167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9B5CD62A-EEE3-4F63-80AC-62FD6E8E4F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11B1AD9-AFDB-4266-98FA-C8E604024007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702989-31B6-4C4B-98B9-C892763163C3}"/>
              </a:ext>
            </a:extLst>
          </p:cNvPr>
          <p:cNvSpPr txBox="1"/>
          <p:nvPr/>
        </p:nvSpPr>
        <p:spPr>
          <a:xfrm>
            <a:off x="6438346" y="1531290"/>
            <a:ext cx="5413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토픽은 카테고리 하위 개념을 말한다</a:t>
            </a:r>
            <a:r>
              <a:rPr lang="en-US" altLang="ko-KR" sz="1600"/>
              <a:t>. </a:t>
            </a:r>
            <a:r>
              <a:rPr lang="ko-KR" altLang="en-US" sz="1600"/>
              <a:t>예를들어 </a:t>
            </a:r>
            <a:r>
              <a:rPr lang="en-US" altLang="ko-KR" sz="1600"/>
              <a:t>‘</a:t>
            </a:r>
            <a:r>
              <a:rPr lang="ko-KR" altLang="en-US" sz="1600"/>
              <a:t>문재인</a:t>
            </a:r>
            <a:r>
              <a:rPr lang="en-US" altLang="ko-KR" sz="1600"/>
              <a:t>’</a:t>
            </a:r>
            <a:r>
              <a:rPr lang="ko-KR" altLang="en-US" sz="1600"/>
              <a:t>으로 검색한 </a:t>
            </a:r>
            <a:r>
              <a:rPr lang="en-US" altLang="ko-KR" sz="1600"/>
              <a:t>‘</a:t>
            </a:r>
            <a:r>
              <a:rPr lang="ko-KR" altLang="en-US" sz="1600"/>
              <a:t>정치</a:t>
            </a:r>
            <a:r>
              <a:rPr lang="en-US" altLang="ko-KR" sz="1600"/>
              <a:t>’</a:t>
            </a:r>
            <a:r>
              <a:rPr lang="ko-KR" altLang="en-US" sz="1600"/>
              <a:t>라는 카테고리에 </a:t>
            </a:r>
            <a:r>
              <a:rPr lang="en-US" altLang="ko-KR" sz="1600"/>
              <a:t>‘</a:t>
            </a:r>
            <a:r>
              <a:rPr lang="ko-KR" altLang="en-US" sz="1600"/>
              <a:t>남북 정상회담</a:t>
            </a:r>
            <a:r>
              <a:rPr lang="en-US" altLang="ko-KR" sz="1600"/>
              <a:t>’, ‘</a:t>
            </a:r>
            <a:r>
              <a:rPr lang="ko-KR" altLang="en-US" sz="1600"/>
              <a:t>패스트트랙 법안 상정</a:t>
            </a:r>
            <a:r>
              <a:rPr lang="en-US" altLang="ko-KR" sz="1600"/>
              <a:t>’ </a:t>
            </a:r>
            <a:r>
              <a:rPr lang="ko-KR" altLang="en-US" sz="1600"/>
              <a:t>등을 토픽이라 칭한다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 프로젝트의 토픽 분류 알고리즘은 세가지 조건을 만족해야 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카테고리별 토픽 수를 모르기 때문에 군집 수를 지정할 수 없다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또한 실시간 서비스를 위해 처리속도가 빨라야 한다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검색어간 분류성능이 균일해야하기 때문에 하이퍼파라메타가 적어야 한다</a:t>
            </a:r>
            <a:r>
              <a:rPr lang="en-US" altLang="ko-KR" sz="1600"/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08CED69-9C80-4314-A1FA-BCA984B528A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5626" y="5525599"/>
            <a:ext cx="835441" cy="94814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877DB9A-F4A0-401B-A1C3-DA21FD7B05CE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81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토픽 할당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/>
              <a:t>OPTICS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54BF2C-6131-4756-A0A5-0BFBF12F3A15}"/>
              </a:ext>
            </a:extLst>
          </p:cNvPr>
          <p:cNvSpPr txBox="1"/>
          <p:nvPr/>
        </p:nvSpPr>
        <p:spPr>
          <a:xfrm>
            <a:off x="6438346" y="1531290"/>
            <a:ext cx="54137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이를 만족하는 알고리즘으로 밀도 기반 비지도 군집화 알고리즘 </a:t>
            </a:r>
            <a:r>
              <a:rPr lang="en-US" altLang="ko-KR" sz="1600"/>
              <a:t>OPTICS</a:t>
            </a:r>
            <a:r>
              <a:rPr lang="ko-KR" altLang="en-US" sz="1600"/>
              <a:t>를 사용했다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OPTICS</a:t>
            </a:r>
            <a:r>
              <a:rPr lang="ko-KR" altLang="en-US" sz="1600"/>
              <a:t>의 장점은 다음과 같다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군집수를 정할 필요가 없다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/>
              <a:t>밀도가 다른 군집이 있을 때</a:t>
            </a:r>
            <a:r>
              <a:rPr lang="en-US" altLang="ko-KR" sz="1600"/>
              <a:t>, </a:t>
            </a:r>
            <a:r>
              <a:rPr lang="ko-KR" altLang="en-US" sz="1600"/>
              <a:t>각 군집에 맞는 밀도를 고려할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일반적으로 </a:t>
            </a:r>
            <a:r>
              <a:rPr lang="en-US" altLang="ko-KR" sz="1600"/>
              <a:t>OPTICS</a:t>
            </a:r>
            <a:r>
              <a:rPr lang="ko-KR" altLang="en-US" sz="1600"/>
              <a:t>는 </a:t>
            </a:r>
            <a:r>
              <a:rPr lang="en-US" altLang="ko-KR" sz="1600"/>
              <a:t>DBSCAN</a:t>
            </a:r>
            <a:r>
              <a:rPr lang="ko-KR" altLang="en-US" sz="1600"/>
              <a:t>보다 </a:t>
            </a:r>
            <a:r>
              <a:rPr lang="en-US" altLang="ko-KR" sz="1600"/>
              <a:t>1.6</a:t>
            </a:r>
            <a:r>
              <a:rPr lang="ko-KR" altLang="en-US" sz="1600"/>
              <a:t>배 느린것으로 알려져있다</a:t>
            </a:r>
            <a:r>
              <a:rPr lang="en-US" altLang="ko-KR" sz="1600"/>
              <a:t>. </a:t>
            </a:r>
            <a:r>
              <a:rPr lang="ko-KR" altLang="en-US" sz="1600"/>
              <a:t>문서 </a:t>
            </a:r>
            <a:r>
              <a:rPr lang="en-US" altLang="ko-KR" sz="1600"/>
              <a:t>1000</a:t>
            </a:r>
            <a:r>
              <a:rPr lang="ko-KR" altLang="en-US" sz="1600"/>
              <a:t>건으로 구동시간을 측정한 결과 </a:t>
            </a:r>
            <a:r>
              <a:rPr lang="en-US" altLang="ko-KR" sz="1600"/>
              <a:t>OPTICS</a:t>
            </a:r>
            <a:r>
              <a:rPr lang="ko-KR" altLang="en-US" sz="1600"/>
              <a:t>는 </a:t>
            </a:r>
            <a:r>
              <a:rPr lang="en-US" altLang="ko-KR" sz="1600"/>
              <a:t>3.4</a:t>
            </a:r>
            <a:r>
              <a:rPr lang="ko-KR" altLang="en-US" sz="1600"/>
              <a:t>초</a:t>
            </a:r>
            <a:r>
              <a:rPr lang="en-US" altLang="ko-KR" sz="1600"/>
              <a:t>, DBSCAN</a:t>
            </a:r>
            <a:r>
              <a:rPr lang="ko-KR" altLang="en-US" sz="1600"/>
              <a:t>은 </a:t>
            </a:r>
            <a:r>
              <a:rPr lang="en-US" altLang="ko-KR" sz="1600"/>
              <a:t>0.8</a:t>
            </a:r>
            <a:r>
              <a:rPr lang="ko-KR" altLang="en-US" sz="1600"/>
              <a:t>초를 기록했다</a:t>
            </a:r>
            <a:r>
              <a:rPr lang="en-US" altLang="ko-KR" sz="16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처리속도는 느리지만 최소 군집수만 정해도 비지도 분류를 할 수 있다는 점에서 </a:t>
            </a:r>
            <a:r>
              <a:rPr lang="en-US" altLang="ko-KR" sz="1600"/>
              <a:t>OPTICS</a:t>
            </a:r>
            <a:r>
              <a:rPr lang="ko-KR" altLang="en-US" sz="1600"/>
              <a:t>를 채택해 사용했다</a:t>
            </a:r>
            <a:r>
              <a:rPr lang="en-US" altLang="ko-KR" sz="1600"/>
              <a:t>.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6D9B920-87B3-446C-A3E3-CF5AC4353AC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5626" y="5525599"/>
            <a:ext cx="835441" cy="94814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D1BF4C5-A986-42A9-8D89-41C5DE0FE847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39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4B4E18-4A1A-40DE-AC83-281C11CC0842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F337276-A459-4FB1-B652-AF404991B87D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2EBD3016-7864-45B3-AB05-4C0A9ECFE3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4A12962-CA4F-4922-85B7-9E7059C677D6}"/>
              </a:ext>
            </a:extLst>
          </p:cNvPr>
          <p:cNvSpPr txBox="1"/>
          <p:nvPr/>
        </p:nvSpPr>
        <p:spPr>
          <a:xfrm>
            <a:off x="6438346" y="1531290"/>
            <a:ext cx="541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길이가 짧을 수록 효율적으로 정보를 전달하는 문서라고 생각하여</a:t>
            </a:r>
            <a:r>
              <a:rPr lang="en-US" altLang="ko-KR" sz="1600"/>
              <a:t> </a:t>
            </a:r>
            <a:r>
              <a:rPr lang="ko-KR" altLang="en-US" sz="1600"/>
              <a:t>토픽 내 대표기사는 토픽 키워드를 많이 포함하면서</a:t>
            </a:r>
            <a:r>
              <a:rPr lang="en-US" altLang="ko-KR" sz="1600"/>
              <a:t> </a:t>
            </a:r>
            <a:r>
              <a:rPr lang="ko-KR" altLang="en-US" sz="1600"/>
              <a:t>길이가 짧은 문서로 정의 했다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토픽 키워드란 토픽 내 말뭉치에서 가장 많이 출현한 단어 </a:t>
            </a:r>
            <a:r>
              <a:rPr lang="en-US" altLang="ko-KR" sz="1600"/>
              <a:t>10</a:t>
            </a:r>
            <a:r>
              <a:rPr lang="ko-KR" altLang="en-US" sz="1600"/>
              <a:t>개를 말한다</a:t>
            </a:r>
            <a:r>
              <a:rPr lang="en-US" altLang="ko-KR" sz="16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0F137A-E307-4D24-86DD-C63387C1067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9524" y="3429000"/>
            <a:ext cx="3771409" cy="3201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34A31BB7-2BEE-4352-B9B5-941F7DDBCCC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7CFCA31-267B-4830-AA25-D53329632642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9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068448A-4949-4783-8F91-BEB9E839769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5109EECE-045F-4785-ADDD-DA6B172749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2111F8-3A9C-4E8C-B1AF-3B5A7F206EED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FAF3DA-8DD2-4B1F-AF89-7B6F868CC7AE}"/>
              </a:ext>
            </a:extLst>
          </p:cNvPr>
          <p:cNvSpPr txBox="1"/>
          <p:nvPr/>
        </p:nvSpPr>
        <p:spPr>
          <a:xfrm>
            <a:off x="6438346" y="1531290"/>
            <a:ext cx="54137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이에 오픈소스 검색엔진 엘라스틱서치</a:t>
            </a:r>
            <a:r>
              <a:rPr lang="en-US" altLang="ko-KR" sz="1600"/>
              <a:t>(Elastic Search)</a:t>
            </a:r>
            <a:r>
              <a:rPr lang="ko-KR" altLang="en-US" sz="1600"/>
              <a:t>의 검색 알고리즘 </a:t>
            </a:r>
            <a:r>
              <a:rPr lang="en-US" altLang="ko-KR" sz="1600"/>
              <a:t>BM25</a:t>
            </a:r>
            <a:r>
              <a:rPr lang="ko-KR" altLang="en-US" sz="1600"/>
              <a:t>를 사용했다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BM25</a:t>
            </a:r>
            <a:r>
              <a:rPr lang="ko-KR" altLang="en-US" sz="1600"/>
              <a:t>는 문서 </a:t>
            </a:r>
            <a:r>
              <a:rPr lang="en-US" altLang="ko-KR" sz="1600"/>
              <a:t>Scoring </a:t>
            </a:r>
            <a:r>
              <a:rPr lang="ko-KR" altLang="en-US" sz="1600"/>
              <a:t>방법 중 하나로</a:t>
            </a:r>
            <a:r>
              <a:rPr lang="en-US" altLang="ko-KR" sz="1600"/>
              <a:t>, </a:t>
            </a:r>
            <a:r>
              <a:rPr lang="ko-KR" altLang="en-US" sz="1600"/>
              <a:t>키워드와 문서의 상관성을 계산해 점수를 산출한다</a:t>
            </a:r>
            <a:r>
              <a:rPr lang="en-US" altLang="ko-KR" sz="1600"/>
              <a:t>. </a:t>
            </a:r>
            <a:r>
              <a:rPr lang="ko-KR" altLang="en-US" sz="1600"/>
              <a:t>토픽 키워드에 대해 </a:t>
            </a:r>
            <a:r>
              <a:rPr lang="en-US" altLang="ko-KR" sz="1600"/>
              <a:t>BM25 </a:t>
            </a:r>
            <a:r>
              <a:rPr lang="ko-KR" altLang="en-US" sz="1600"/>
              <a:t>점수가 가장 높은 문서를 대표문서로 선정하는 방식이다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키워드에 대한 문서의 </a:t>
            </a:r>
            <a:r>
              <a:rPr lang="en-US" altLang="ko-KR" sz="1600"/>
              <a:t>BM25 </a:t>
            </a:r>
            <a:r>
              <a:rPr lang="ko-KR" altLang="en-US" sz="1600"/>
              <a:t>점수를 계산하는 식은 다음과 같다</a:t>
            </a:r>
            <a:r>
              <a:rPr lang="en-US" altLang="ko-KR" sz="1600"/>
              <a:t>.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9549290-E5FB-4860-8520-D9394B24A13E}"/>
              </a:ext>
            </a:extLst>
          </p:cNvPr>
          <p:cNvGrpSpPr/>
          <p:nvPr/>
        </p:nvGrpSpPr>
        <p:grpSpPr>
          <a:xfrm>
            <a:off x="6746815" y="4307333"/>
            <a:ext cx="4786304" cy="839496"/>
            <a:chOff x="394113" y="1628441"/>
            <a:chExt cx="4101981" cy="719468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124E4683-292D-4A43-B027-0057EE6B6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748" b="-2401"/>
            <a:stretch/>
          </p:blipFill>
          <p:spPr>
            <a:xfrm>
              <a:off x="394113" y="1638293"/>
              <a:ext cx="4101981" cy="709616"/>
            </a:xfrm>
            <a:prstGeom prst="rect">
              <a:avLst/>
            </a:prstGeom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B4F2409-AB3C-44D0-BC37-8E4E89BD025A}"/>
                </a:ext>
              </a:extLst>
            </p:cNvPr>
            <p:cNvSpPr/>
            <p:nvPr/>
          </p:nvSpPr>
          <p:spPr>
            <a:xfrm>
              <a:off x="2735566" y="1628441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8F6B2CF-3F1E-40AD-82E1-D118EA7D2A7A}"/>
                </a:ext>
              </a:extLst>
            </p:cNvPr>
            <p:cNvSpPr/>
            <p:nvPr/>
          </p:nvSpPr>
          <p:spPr>
            <a:xfrm>
              <a:off x="2270932" y="1978468"/>
              <a:ext cx="608281" cy="304352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F31B145-E14C-4B98-9D28-0C38FE1431C6}"/>
                </a:ext>
              </a:extLst>
            </p:cNvPr>
            <p:cNvSpPr/>
            <p:nvPr/>
          </p:nvSpPr>
          <p:spPr>
            <a:xfrm>
              <a:off x="4033602" y="1916629"/>
              <a:ext cx="424744" cy="414351"/>
            </a:xfrm>
            <a:prstGeom prst="rect">
              <a:avLst/>
            </a:prstGeom>
            <a:solidFill>
              <a:srgbClr val="FFFD0B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32BEEAFC-3C07-4583-9067-C44914DB8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83"/>
              </p:ext>
            </p:extLst>
          </p:nvPr>
        </p:nvGraphicFramePr>
        <p:xfrm>
          <a:off x="6947070" y="5439166"/>
          <a:ext cx="5063634" cy="803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1817">
                  <a:extLst>
                    <a:ext uri="{9D8B030D-6E8A-4147-A177-3AD203B41FA5}">
                      <a16:colId xmlns:a16="http://schemas.microsoft.com/office/drawing/2014/main" val="2705143955"/>
                    </a:ext>
                  </a:extLst>
                </a:gridCol>
                <a:gridCol w="2531817">
                  <a:extLst>
                    <a:ext uri="{9D8B030D-6E8A-4147-A177-3AD203B41FA5}">
                      <a16:colId xmlns:a16="http://schemas.microsoft.com/office/drawing/2014/main" val="1186577377"/>
                    </a:ext>
                  </a:extLst>
                </a:gridCol>
              </a:tblGrid>
              <a:tr h="7780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키워드 리스트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: i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번째 키워드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n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전체 문서의 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k1, b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파라메터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432" marR="66432" marT="0" marB="0">
                    <a:solidFill>
                      <a:srgbClr val="FCFBF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IDF(q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) 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전체 문서집합에 대한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IDF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avg(D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):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 길이 평균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l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문서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의 길이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f(q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,D) : D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에서 </a:t>
                      </a: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000" b="0" kern="100" baseline="-2500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ko-KR" sz="1000" b="0" kern="100">
                          <a:solidFill>
                            <a:schemeClr val="tx1"/>
                          </a:solidFill>
                          <a:effectLst/>
                        </a:rPr>
                        <a:t>가 출현한 횟수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432" marR="66432" marT="0" marB="0">
                    <a:solidFill>
                      <a:srgbClr val="FC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04389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436ACE58-69AD-45DE-A528-378A4C68535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74F5E79-A082-459F-93C4-CE93781352A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49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처리단계 </a:t>
            </a:r>
            <a:r>
              <a:rPr lang="en-US" altLang="ko-KR" sz="2800"/>
              <a:t>– </a:t>
            </a:r>
            <a:r>
              <a:rPr lang="ko-KR" altLang="en-US" sz="2800"/>
              <a:t>대표 문서 추출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64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321D01-3E5B-4468-902F-B98C10BDE56D}"/>
              </a:ext>
            </a:extLst>
          </p:cNvPr>
          <p:cNvSpPr txBox="1"/>
          <p:nvPr/>
        </p:nvSpPr>
        <p:spPr>
          <a:xfrm>
            <a:off x="6438346" y="1531290"/>
            <a:ext cx="5413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BM25</a:t>
            </a:r>
            <a:r>
              <a:rPr lang="ko-KR" altLang="en-US" sz="1600"/>
              <a:t> 점수는 키워드가 문서에 많이 등장할수록</a:t>
            </a:r>
            <a:r>
              <a:rPr lang="en-US" altLang="ko-KR" sz="1600"/>
              <a:t>(TF</a:t>
            </a:r>
            <a:r>
              <a:rPr lang="ko-KR" altLang="en-US" sz="1600"/>
              <a:t>가 높을 수록</a:t>
            </a:r>
            <a:r>
              <a:rPr lang="en-US" altLang="ko-KR" sz="1600"/>
              <a:t>), </a:t>
            </a:r>
            <a:r>
              <a:rPr lang="ko-KR" altLang="en-US" sz="1600"/>
              <a:t>문서의 길이가 짧을수록 높게 산출된다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따라서</a:t>
            </a:r>
            <a:r>
              <a:rPr lang="en-US" altLang="ko-KR" sz="1600"/>
              <a:t>, BM25</a:t>
            </a:r>
            <a:r>
              <a:rPr lang="ko-KR" altLang="en-US" sz="1600"/>
              <a:t>는 토픽 군집내 이질적인 문서의 점수는 낮게 측정된다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또</a:t>
            </a:r>
            <a:r>
              <a:rPr lang="en-US" altLang="ko-KR" sz="1600"/>
              <a:t>, </a:t>
            </a:r>
            <a:r>
              <a:rPr lang="ko-KR" altLang="en-US" sz="1600"/>
              <a:t>군집화가 잘되어 있다면 점수를 산출할 때</a:t>
            </a:r>
            <a:r>
              <a:rPr lang="en-US" altLang="ko-KR" sz="1600"/>
              <a:t>, </a:t>
            </a:r>
            <a:r>
              <a:rPr lang="ko-KR" altLang="en-US" sz="1600"/>
              <a:t>길이가 짧은 문서를 대표기사로 선정한다</a:t>
            </a:r>
            <a:r>
              <a:rPr lang="en-US" altLang="ko-KR" sz="1600"/>
              <a:t>.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1D19D692-4B7F-4015-9BF3-1FB37C82213B}"/>
              </a:ext>
            </a:extLst>
          </p:cNvPr>
          <p:cNvPicPr/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771" y="3758454"/>
            <a:ext cx="3994916" cy="255277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B545C29-3596-4CF8-8FAD-A57F9D2F7BA8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2791" y="5525599"/>
            <a:ext cx="835441" cy="94814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F0E0A27-28E5-4867-9DA0-118615FC5DFA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24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rgbClr val="BB9F9E">
                    <a:lumMod val="20000"/>
                    <a:lumOff val="80000"/>
                  </a:srgbClr>
                </a:solidFill>
                <a:latin typeface="나눔스퀘어라운드 Regular"/>
              </a:rPr>
              <a:t>개선 방안 및 기대 효과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2584E-D717-44D7-909D-E17020718B21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7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8442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프로젝트 개요</a:t>
            </a:r>
            <a:endParaRPr lang="ko-KR" alt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FCF4-DB7E-408D-8AED-5F6029F665BA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1DF1B-4163-4982-80D0-86EE6500C156}"/>
              </a:ext>
            </a:extLst>
          </p:cNvPr>
          <p:cNvSpPr txBox="1"/>
          <p:nvPr/>
        </p:nvSpPr>
        <p:spPr>
          <a:xfrm>
            <a:off x="5693852" y="1287766"/>
            <a:ext cx="62198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개선 방안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유효문서 추출 과정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유효문서를 추출하는 과정에서 </a:t>
            </a:r>
            <a:r>
              <a:rPr lang="en-US" altLang="ko-KR" sz="1600"/>
              <a:t>90% </a:t>
            </a:r>
            <a:r>
              <a:rPr lang="ko-KR" altLang="en-US" sz="1600"/>
              <a:t>이상의 데이터를 잃었다</a:t>
            </a:r>
            <a:r>
              <a:rPr lang="en-US" altLang="ko-KR" sz="1600"/>
              <a:t>. </a:t>
            </a:r>
            <a:r>
              <a:rPr lang="ko-KR" altLang="en-US" sz="1600"/>
              <a:t>빅카인즈 뉴스 </a:t>
            </a:r>
            <a:r>
              <a:rPr lang="en-US" altLang="ko-KR" sz="1600"/>
              <a:t>API</a:t>
            </a:r>
            <a:r>
              <a:rPr lang="ko-KR" altLang="en-US" sz="1600"/>
              <a:t>는 본문에 검색어를 </a:t>
            </a:r>
            <a:r>
              <a:rPr lang="en-US" altLang="ko-KR" sz="1600"/>
              <a:t>1</a:t>
            </a:r>
            <a:r>
              <a:rPr lang="ko-KR" altLang="en-US" sz="1600"/>
              <a:t>번 이상 포함하는 모든 문서를 추출하기에 검색어와 관련없는 문서가 많이 검색됐다</a:t>
            </a:r>
            <a:r>
              <a:rPr lang="en-US" altLang="ko-KR" sz="1600"/>
              <a:t>. </a:t>
            </a:r>
            <a:r>
              <a:rPr lang="ko-KR" altLang="en-US" sz="1600"/>
              <a:t>데이터 크롤링하는 과정에서 보완할 수 있는 문제라고 판단된다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카테고리 할당 과정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기업의 카테고리는 </a:t>
            </a:r>
            <a:r>
              <a:rPr lang="en-US" altLang="ko-KR" sz="1600"/>
              <a:t>‘</a:t>
            </a:r>
            <a:r>
              <a:rPr lang="ko-KR" altLang="en-US" sz="1600"/>
              <a:t>경제</a:t>
            </a:r>
            <a:r>
              <a:rPr lang="en-US" altLang="ko-KR" sz="1600"/>
              <a:t>’</a:t>
            </a:r>
            <a:r>
              <a:rPr lang="ko-KR" altLang="en-US" sz="1600"/>
              <a:t>와</a:t>
            </a:r>
            <a:r>
              <a:rPr lang="en-US" altLang="ko-KR" sz="1600"/>
              <a:t> ‘IT’</a:t>
            </a:r>
            <a:r>
              <a:rPr lang="ko-KR" altLang="en-US" sz="1600"/>
              <a:t>가 대부분이다</a:t>
            </a:r>
            <a:r>
              <a:rPr lang="en-US" altLang="ko-KR" sz="1600"/>
              <a:t>. </a:t>
            </a:r>
            <a:r>
              <a:rPr lang="ko-KR" altLang="en-US" sz="1600"/>
              <a:t>이에 카테고리간 데이터 불균형이 심하게 발생했다</a:t>
            </a:r>
            <a:r>
              <a:rPr lang="en-US" altLang="ko-KR" sz="1600"/>
              <a:t>. </a:t>
            </a:r>
            <a:r>
              <a:rPr lang="ko-KR" altLang="en-US" sz="1600"/>
              <a:t>뉴스 정보에 따라 카테고리를 새로 정의하는 작업이 필요하다</a:t>
            </a:r>
            <a:r>
              <a:rPr lang="en-US" altLang="ko-KR" sz="1600"/>
              <a:t>.</a:t>
            </a:r>
          </a:p>
          <a:p>
            <a:pPr lvl="1"/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성능검증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문서 분류 문제 특성상 정형화된 성능 검증을 진행하지 못했다</a:t>
            </a:r>
            <a:r>
              <a:rPr lang="en-US" altLang="ko-KR" sz="1600"/>
              <a:t>. </a:t>
            </a:r>
            <a:r>
              <a:rPr lang="ko-KR" altLang="en-US" sz="1600"/>
              <a:t>프록젝트 초기에 </a:t>
            </a:r>
            <a:r>
              <a:rPr lang="en-US" altLang="ko-KR" sz="1600"/>
              <a:t>‘</a:t>
            </a:r>
            <a:r>
              <a:rPr lang="ko-KR" altLang="en-US" sz="1600"/>
              <a:t>토픽‘을</a:t>
            </a:r>
            <a:r>
              <a:rPr lang="en-US" altLang="ko-KR" sz="1600"/>
              <a:t> </a:t>
            </a:r>
            <a:r>
              <a:rPr lang="ko-KR" altLang="en-US" sz="1600"/>
              <a:t>정의하고 라벨링한 뒤 정확도를 측정하면 객관적으로 성능을 검증할 수 있을 것이다</a:t>
            </a:r>
            <a:r>
              <a:rPr lang="en-US" altLang="ko-KR" sz="160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C472D-914F-4DAD-A7EA-FF818282B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BF852-BE00-40B4-86CA-2B004576695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28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발전 방향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감정분석</a:t>
            </a: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주어진 뉴스를 감정분석하여 긍정적 뉴스나 부정적 뉴스를 분류하여 긍정적인 뉴스와 부정적 뉴스의 비율을 내주는 서비스를 추가할 수 있다</a:t>
            </a:r>
            <a:r>
              <a:rPr lang="en-US" altLang="ko-KR" sz="16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/>
              <a:t>VS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같은</a:t>
            </a:r>
            <a:r>
              <a:rPr lang="en-US" altLang="ko-KR" sz="1600"/>
              <a:t> </a:t>
            </a:r>
            <a:r>
              <a:rPr lang="ko-KR" altLang="en-US" sz="1600"/>
              <a:t>산업군에 속해 있는 기업들을 비교하여 주어진 기업이 어떤 장점을 갖고 있는지 알려주는 서비스를 추가할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7DB90-DFEE-4D41-BC92-744373E2D37B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76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기자 소지바 편의성 향상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기사를 하나하나 읽어볼 필요 없이 관심사의 이슈동향을 한눈에 파악할 수 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비슷한 기사를 제거함으로써 효율적으로 이슈에 대한 세부정보를 제공할 수 있다</a:t>
            </a:r>
            <a:r>
              <a:rPr lang="en-US" altLang="ko-KR" sz="160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03270-CEE0-4376-92A5-0B95B1B7308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333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pPr lvl="1"/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기사의 내재적 가치 제고</a:t>
            </a:r>
            <a:endParaRPr lang="en-US" altLang="ko-KR" sz="1600"/>
          </a:p>
          <a:p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인사이트</a:t>
            </a:r>
            <a:r>
              <a:rPr lang="en-US" altLang="ko-KR" sz="1600"/>
              <a:t>(Insight)</a:t>
            </a:r>
            <a:r>
              <a:rPr lang="ko-KR" altLang="en-US" sz="1600"/>
              <a:t>를 얻으려면 다양한 정보를 취합해야 한다</a:t>
            </a:r>
            <a:r>
              <a:rPr lang="en-US" altLang="ko-KR" sz="1600"/>
              <a:t>. </a:t>
            </a:r>
            <a:r>
              <a:rPr lang="ko-KR" altLang="en-US" sz="1600"/>
              <a:t>기사는 정보량이 많다는 점에서 인사이트를 얻기에 좋은 소스</a:t>
            </a:r>
            <a:r>
              <a:rPr lang="en-US" altLang="ko-KR" sz="1600"/>
              <a:t>(Source)</a:t>
            </a:r>
            <a:r>
              <a:rPr lang="ko-KR" altLang="en-US" sz="1600"/>
              <a:t>지만</a:t>
            </a:r>
            <a:r>
              <a:rPr lang="en-US" altLang="ko-KR" sz="1600"/>
              <a:t>, </a:t>
            </a:r>
            <a:r>
              <a:rPr lang="ko-KR" altLang="en-US" sz="1600"/>
              <a:t>기사 소비자의 역량에 따라 이를 재구성하는데 많은 시간이 소요된다는 단점이 있다</a:t>
            </a:r>
            <a:r>
              <a:rPr lang="en-US" altLang="ko-KR" sz="1600"/>
              <a:t>. </a:t>
            </a:r>
            <a:r>
              <a:rPr lang="ko-KR" altLang="en-US" sz="1600"/>
              <a:t>자동으로 뉴스 이슈를 추출하고</a:t>
            </a:r>
            <a:r>
              <a:rPr lang="en-US" altLang="ko-KR" sz="1600"/>
              <a:t>, </a:t>
            </a:r>
            <a:r>
              <a:rPr lang="ko-KR" altLang="en-US" sz="1600"/>
              <a:t>이를 시간순으로 재배열한다면 산재된 문서를 콘텐츠</a:t>
            </a:r>
            <a:r>
              <a:rPr lang="en-US" altLang="ko-KR" sz="1600"/>
              <a:t>(Contents)</a:t>
            </a:r>
            <a:r>
              <a:rPr lang="ko-KR" altLang="en-US" sz="1600"/>
              <a:t>로 재가공할 수 있다</a:t>
            </a:r>
            <a:r>
              <a:rPr lang="en-US" altLang="ko-KR" sz="1600"/>
              <a:t>. </a:t>
            </a:r>
            <a:endParaRPr lang="en-US" altLang="ko-KR" sz="1400"/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B66D3-6589-432A-A60F-A85FA502BFB4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67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라운드 Regular"/>
              </a:rPr>
              <a:t>개선 방안 및 기대 효과</a:t>
            </a:r>
            <a:endParaRPr lang="ko-KR" altLang="en-US" sz="2800" dirty="0">
              <a:latin typeface="나눔스퀘어라운드 Regula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8451D-1810-41BD-B1E4-548FEE7D2B5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A69059-507C-47B1-A8B0-9E4DCA19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579C6-E671-4207-B8CD-90A075071C78}"/>
              </a:ext>
            </a:extLst>
          </p:cNvPr>
          <p:cNvSpPr txBox="1"/>
          <p:nvPr/>
        </p:nvSpPr>
        <p:spPr>
          <a:xfrm>
            <a:off x="5693853" y="1457326"/>
            <a:ext cx="5413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기대 효과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600"/>
              <a:t>3. </a:t>
            </a:r>
            <a:r>
              <a:rPr lang="ko-KR" altLang="en-US" sz="1600"/>
              <a:t>사업성</a:t>
            </a:r>
            <a:endParaRPr lang="en-US" altLang="ko-KR" sz="1600"/>
          </a:p>
          <a:p>
            <a:pPr marL="342900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/>
              <a:t>단기적으로는 취업포털의 서비스로 사용할 수 있다</a:t>
            </a:r>
            <a:r>
              <a:rPr lang="en-US" altLang="ko-KR" sz="1600"/>
              <a:t>. </a:t>
            </a:r>
            <a:r>
              <a:rPr lang="ko-KR" altLang="en-US" sz="1600"/>
              <a:t>중기적으로는 홍보대행사 등 기업에 대한 이슈 조사가 필요한 기업에 서비스를 제공할 수 있다</a:t>
            </a:r>
            <a:r>
              <a:rPr lang="en-US" altLang="ko-KR" sz="1600"/>
              <a:t>. </a:t>
            </a:r>
            <a:r>
              <a:rPr lang="ko-KR" altLang="en-US" sz="1600"/>
              <a:t>장기적으로는 기업의 대표 이슈에 대한 </a:t>
            </a:r>
            <a:r>
              <a:rPr lang="en-US" altLang="ko-KR" sz="1600"/>
              <a:t>SWOT</a:t>
            </a:r>
            <a:r>
              <a:rPr lang="ko-KR" altLang="en-US" sz="1600"/>
              <a:t>분석</a:t>
            </a:r>
            <a:r>
              <a:rPr lang="en-US" altLang="ko-KR" sz="1600"/>
              <a:t>, </a:t>
            </a:r>
            <a:r>
              <a:rPr lang="ko-KR" altLang="en-US" sz="1600"/>
              <a:t>감정분석을 통해 더 정밀한 기업 분석 시스템으로 활용할 수 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이슈 동향과 유사도가 낮은 기사를 가짜뉴스로 판별하는 가짜뉴스 판별기로도 활용할 수 있다</a:t>
            </a:r>
            <a:r>
              <a:rPr lang="en-US" altLang="ko-KR" sz="160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4CF16-8B47-4651-B074-32B8166D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287766"/>
            <a:ext cx="4674677" cy="467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5FCC7-24E5-42DC-B37D-333E2331A0B3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174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srgbClr val="BB9F9E">
                    <a:lumMod val="20000"/>
                    <a:lumOff val="80000"/>
                  </a:srgbClr>
                </a:solidFill>
                <a:latin typeface="나눔스퀘어라운드 Regular"/>
              </a:rPr>
              <a:t>참고문헌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E884C-E437-4F70-96AD-84F245E6C9FC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451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문헌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7401B-6797-460A-BD6C-C9A34B0A56BA}"/>
              </a:ext>
            </a:extLst>
          </p:cNvPr>
          <p:cNvSpPr txBox="1"/>
          <p:nvPr/>
        </p:nvSpPr>
        <p:spPr>
          <a:xfrm>
            <a:off x="466530" y="1616200"/>
            <a:ext cx="1041296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[1] </a:t>
            </a:r>
            <a:r>
              <a:rPr lang="en-US" altLang="ko-KR" sz="1500" dirty="0" err="1"/>
              <a:t>Mihael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Ankerst</a:t>
            </a:r>
            <a:r>
              <a:rPr lang="en-US" altLang="ko-KR" sz="1500" dirty="0"/>
              <a:t>, Markus M. </a:t>
            </a:r>
            <a:r>
              <a:rPr lang="en-US" altLang="ko-KR" sz="1500" dirty="0" err="1"/>
              <a:t>Breunig</a:t>
            </a:r>
            <a:r>
              <a:rPr lang="en-US" altLang="ko-KR" sz="1500" dirty="0"/>
              <a:t>, Hans-Peter </a:t>
            </a:r>
            <a:r>
              <a:rPr lang="en-US" altLang="ko-KR" sz="1500" dirty="0" err="1"/>
              <a:t>Kriegel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Jörg</a:t>
            </a:r>
            <a:r>
              <a:rPr lang="en-US" altLang="ko-KR" sz="1500" dirty="0"/>
              <a:t> Sander , “OPTICS: Ordering Points To Identify the Clustering Structure”, </a:t>
            </a:r>
            <a:r>
              <a:rPr lang="en-US" altLang="ko-KR" sz="1500" i="1" dirty="0"/>
              <a:t>ACM SIGMOD’99 Int. Conf. on Management of Data, Philadelphia PA</a:t>
            </a:r>
            <a:r>
              <a:rPr lang="en-US" altLang="ko-KR" sz="1500" dirty="0"/>
              <a:t>, 1999</a:t>
            </a:r>
          </a:p>
          <a:p>
            <a:endParaRPr lang="en-US" altLang="ko-KR" sz="1500" dirty="0"/>
          </a:p>
          <a:p>
            <a:r>
              <a:rPr lang="en-US" altLang="ko-KR" sz="1500" dirty="0"/>
              <a:t>[2] Nadia </a:t>
            </a:r>
            <a:r>
              <a:rPr lang="en-US" altLang="ko-KR" sz="1500" dirty="0" err="1"/>
              <a:t>Rahmah</a:t>
            </a:r>
            <a:r>
              <a:rPr lang="en-US" altLang="ko-KR" sz="1500" dirty="0"/>
              <a:t> and </a:t>
            </a:r>
            <a:r>
              <a:rPr lang="en-US" altLang="ko-KR" sz="1500" dirty="0" err="1"/>
              <a:t>Imas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Sukaesih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Sitanggang</a:t>
            </a:r>
            <a:r>
              <a:rPr lang="en-US" altLang="ko-KR" sz="1500" dirty="0"/>
              <a:t> </a:t>
            </a:r>
            <a:r>
              <a:rPr lang="en-US" altLang="ko-KR" sz="1500" i="1" dirty="0"/>
              <a:t>, </a:t>
            </a:r>
            <a:r>
              <a:rPr lang="en-US" altLang="ko-KR" sz="1500" dirty="0"/>
              <a:t>“Determination of Optimal Epsilon (Eps) Value on DBSCAN Algorithm to Clustering Data on Peatland Hotspots in Sumatra”, </a:t>
            </a:r>
            <a:r>
              <a:rPr lang="en-US" altLang="ko-KR" sz="1500" i="1" dirty="0"/>
              <a:t>2016 IOP Conf. Ser.: Earth Environ. Sci. 31 012012, </a:t>
            </a:r>
            <a:r>
              <a:rPr lang="en-US" altLang="ko-KR" sz="1500" dirty="0"/>
              <a:t>2016</a:t>
            </a:r>
          </a:p>
          <a:p>
            <a:endParaRPr lang="en-US" altLang="ko-KR" sz="1500" dirty="0"/>
          </a:p>
          <a:p>
            <a:r>
              <a:rPr lang="en-US" altLang="ko-KR" sz="1500" dirty="0"/>
              <a:t>[3] Robertson, Stephen; Zaragoza, Hugo, </a:t>
            </a:r>
            <a:r>
              <a:rPr lang="en-US" altLang="ko-KR" sz="1500" i="1" dirty="0"/>
              <a:t>The Probabilistic Relevance Framework: BM25 and Beyond (PDF). NOW Publishers, Inc. ISBN 978-1-60198-308-4</a:t>
            </a:r>
            <a:r>
              <a:rPr lang="en-US" altLang="ko-KR" sz="1500" dirty="0"/>
              <a:t>, 2009</a:t>
            </a:r>
          </a:p>
          <a:p>
            <a:endParaRPr lang="en-US" altLang="ko-KR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94A708-5F76-4A3F-BCA8-88E693DE67BE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5BAE27C-B4B5-48F1-95E1-AC0A072E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A66B2-2D74-4A90-A202-57CC18EF49E7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900" b="1" dirty="0">
                <a:solidFill>
                  <a:srgbClr val="BB9F9E">
                    <a:lumMod val="20000"/>
                    <a:lumOff val="80000"/>
                  </a:srgbClr>
                </a:solidFill>
                <a:latin typeface="Arial"/>
              </a:rPr>
              <a:t>6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나눔스퀘어라운드 Regular"/>
                <a:cs typeface="+mn-cs"/>
              </a:rPr>
              <a:t>기타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0817C-E651-4E3A-8CE3-0C0012FA6616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5258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전처리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666"/>
            <a:ext cx="5276533" cy="3189973"/>
            <a:chOff x="1540985" y="1366226"/>
            <a:chExt cx="8022759" cy="4850227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409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1F66FA-2432-44FA-B722-006BB7D5E752}"/>
                </a:ext>
              </a:extLst>
            </p:cNvPr>
            <p:cNvSpPr txBox="1"/>
            <p:nvPr/>
          </p:nvSpPr>
          <p:spPr>
            <a:xfrm>
              <a:off x="1564531" y="4579886"/>
              <a:ext cx="1055660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&lt;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A35260-DD27-4FBE-B8C7-F3235A70114F}"/>
                </a:ext>
              </a:extLst>
            </p:cNvPr>
            <p:cNvSpPr txBox="1"/>
            <p:nvPr/>
          </p:nvSpPr>
          <p:spPr>
            <a:xfrm>
              <a:off x="2729666" y="4575099"/>
              <a:ext cx="1996063" cy="38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>
                  <a:latin typeface="+mn-ea"/>
                </a:rPr>
                <a:t>&lt;</a:t>
              </a:r>
              <a:r>
                <a:rPr lang="ko-KR" altLang="en-US" sz="1050" b="1">
                  <a:latin typeface="+mn-ea"/>
                </a:rPr>
                <a:t>전처리된 </a:t>
              </a:r>
              <a:r>
                <a:rPr lang="ko-KR" altLang="en-US" sz="1050" b="1" dirty="0">
                  <a:latin typeface="+mn-ea"/>
                </a:rPr>
                <a:t>문서</a:t>
              </a:r>
              <a:r>
                <a:rPr lang="en-US" altLang="ko-KR" sz="1050" b="1" dirty="0">
                  <a:latin typeface="+mn-ea"/>
                </a:rPr>
                <a:t>&gt;</a:t>
              </a:r>
              <a:endParaRPr lang="ko-KR" altLang="en-US" sz="1050" b="1" dirty="0">
                <a:latin typeface="+mn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99973EC-0DFE-42D0-BFF2-864DCF3E8B75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2" y="1775388"/>
              <a:ext cx="0" cy="4441065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07BA3A2-EFD0-4D3E-BB98-89C288C8A5CA}"/>
                </a:ext>
              </a:extLst>
            </p:cNvPr>
            <p:cNvSpPr/>
            <p:nvPr/>
          </p:nvSpPr>
          <p:spPr>
            <a:xfrm>
              <a:off x="2222037" y="1366226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latin typeface="+mn-ea"/>
                </a:rPr>
                <a:t>전처리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7A66C-A8B0-4264-A44D-5D593C48C446}"/>
              </a:ext>
            </a:extLst>
          </p:cNvPr>
          <p:cNvSpPr txBox="1"/>
          <p:nvPr/>
        </p:nvSpPr>
        <p:spPr>
          <a:xfrm>
            <a:off x="6438346" y="1531290"/>
            <a:ext cx="5413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전처리 단계에서 주어진 문서를 </a:t>
            </a:r>
            <a:r>
              <a:rPr lang="en-US" altLang="ko-KR"/>
              <a:t>Word2Vec</a:t>
            </a:r>
            <a:r>
              <a:rPr lang="ko-KR" altLang="en-US"/>
              <a:t>을 통해 벡터공간에 임베딩하고 비슷한 위치에 임베딩된 단어들을 유의어로 정의하려 하였다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하지만 의미상 유의어가 아닌 단어도 유사도가 높게 나오는 경우가 빈번했다</a:t>
            </a:r>
            <a:r>
              <a:rPr lang="en-US" altLang="ko-KR"/>
              <a:t>. </a:t>
            </a:r>
            <a:r>
              <a:rPr lang="ko-KR" altLang="en-US"/>
              <a:t>유의어 처리를 자동으로 진행할 수 있는 방법을 찾아야한다</a:t>
            </a:r>
            <a:r>
              <a:rPr lang="en-US" altLang="ko-KR"/>
              <a:t>. 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B968250-4D7B-40F8-B199-9758216E08A3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55F8DAD0-F078-46E1-B376-11082707B2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3805AFC-70A7-4273-97E5-6B873B31A863}"/>
              </a:ext>
            </a:extLst>
          </p:cNvPr>
          <p:cNvSpPr/>
          <p:nvPr/>
        </p:nvSpPr>
        <p:spPr>
          <a:xfrm>
            <a:off x="247124" y="1531290"/>
            <a:ext cx="2190986" cy="3729313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CF9CF-00DD-42FB-90AD-D69E52CAD8E1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53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토픽할당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7832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앞서 말한 것과 같이 </a:t>
            </a:r>
            <a:r>
              <a:rPr lang="ko-KR" altLang="ko-KR"/>
              <a:t>비지도 군집화 알고리즘은</a:t>
            </a:r>
            <a:r>
              <a:rPr lang="en-US" altLang="ko-KR"/>
              <a:t> 1) </a:t>
            </a:r>
            <a:r>
              <a:rPr lang="ko-KR" altLang="ko-KR"/>
              <a:t>파라메터</a:t>
            </a:r>
            <a:r>
              <a:rPr lang="en-US" altLang="ko-KR"/>
              <a:t> 2) </a:t>
            </a:r>
            <a:r>
              <a:rPr lang="ko-KR" altLang="ko-KR"/>
              <a:t>실행 시간</a:t>
            </a:r>
            <a:r>
              <a:rPr lang="en-US" altLang="ko-KR"/>
              <a:t> 3) </a:t>
            </a:r>
            <a:r>
              <a:rPr lang="ko-KR" altLang="ko-KR"/>
              <a:t>분류 성능의</a:t>
            </a:r>
            <a:r>
              <a:rPr lang="en-US" altLang="ko-KR"/>
              <a:t> 3</a:t>
            </a:r>
            <a:r>
              <a:rPr lang="ko-KR" altLang="ko-KR"/>
              <a:t>가지 기준으로 선정했다</a:t>
            </a:r>
            <a:r>
              <a:rPr lang="en-US" altLang="ko-KR"/>
              <a:t>. </a:t>
            </a:r>
            <a:r>
              <a:rPr lang="ko-KR" altLang="ko-KR"/>
              <a:t>실시간 비지도 자동 문서 분류를 목적으로 하기에 파라메터 수가 최소화</a:t>
            </a:r>
            <a:r>
              <a:rPr lang="ko-KR" altLang="en-US"/>
              <a:t>되</a:t>
            </a:r>
            <a:r>
              <a:rPr lang="ko-KR" altLang="ko-KR"/>
              <a:t>야하며 빠르고 분류 성능이 좋아야 한다</a:t>
            </a:r>
            <a:r>
              <a:rPr lang="en-US" altLang="ko-KR"/>
              <a:t>. </a:t>
            </a:r>
            <a:r>
              <a:rPr lang="ko-KR" altLang="ko-KR"/>
              <a:t>프로젝트 개발 중 테스트해본 비지도 군집화 알고리즘과 특징은 다음과 같다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0B33B4-8AF6-43D6-925A-359B114D24CA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7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A3498-0413-45B5-8A5C-9D11F47B332D}"/>
              </a:ext>
            </a:extLst>
          </p:cNvPr>
          <p:cNvSpPr txBox="1"/>
          <p:nvPr/>
        </p:nvSpPr>
        <p:spPr>
          <a:xfrm>
            <a:off x="6096000" y="2155246"/>
            <a:ext cx="5560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취업 준비생이 기업 분석을 하기 위해서는 기업 관련 기사나 기업 공시를 참조해 기업에 대한 이슈를 정리한다</a:t>
            </a:r>
            <a:r>
              <a:rPr lang="en-US" altLang="ko-KR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하지만 기사를 보고 그 기업의 이슈를 파악하는 작업은 많은 시간이 소요된다</a:t>
            </a:r>
            <a:r>
              <a:rPr lang="en-US" altLang="ko-KR" b="1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왜냐하면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취준생은 빠른 시간내에 기업의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기술</a:t>
            </a:r>
            <a:r>
              <a:rPr lang="en-US" altLang="ko-KR">
                <a:latin typeface="+mn-ea"/>
              </a:rPr>
              <a:t>‘, ‘</a:t>
            </a:r>
            <a:r>
              <a:rPr lang="ko-KR" altLang="en-US">
                <a:latin typeface="+mn-ea"/>
              </a:rPr>
              <a:t>경제</a:t>
            </a:r>
            <a:r>
              <a:rPr lang="en-US" altLang="ko-KR">
                <a:latin typeface="+mn-ea"/>
              </a:rPr>
              <a:t>’, </a:t>
            </a:r>
            <a:r>
              <a:rPr lang="ko-KR" altLang="en-US">
                <a:latin typeface="+mn-ea"/>
              </a:rPr>
              <a:t>혹은</a:t>
            </a:r>
            <a:r>
              <a:rPr lang="en-US" altLang="ko-KR">
                <a:latin typeface="+mn-ea"/>
              </a:rPr>
              <a:t> ‘</a:t>
            </a:r>
            <a:r>
              <a:rPr lang="ko-KR" altLang="en-US">
                <a:latin typeface="+mn-ea"/>
              </a:rPr>
              <a:t>인사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등의 카테고리에 있는 대표이슈를 파악하고 싶지만 기존 검색 포탈이나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구인구직 사이트에서는 이러한 니즈를 공략하고 있지 않다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1580C-101B-4B03-A529-2F5AB4B5C0CD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877D7C1-8BF3-4595-8D6D-D1424E17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12990B5-0D27-4F37-8A05-786F16936C59}"/>
              </a:ext>
            </a:extLst>
          </p:cNvPr>
          <p:cNvGrpSpPr/>
          <p:nvPr/>
        </p:nvGrpSpPr>
        <p:grpSpPr>
          <a:xfrm>
            <a:off x="535117" y="2155246"/>
            <a:ext cx="5221035" cy="2504353"/>
            <a:chOff x="535117" y="2295562"/>
            <a:chExt cx="5221035" cy="2504353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FD033CA-E766-4AAC-8FCD-41CF10E4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17" y="2295562"/>
              <a:ext cx="2504353" cy="250435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70F016F-7C52-42E4-94BF-9DA79B8A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470" y="2487963"/>
              <a:ext cx="2716682" cy="231195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DB6B90-F17E-47B1-9E96-BFD83B312492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162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- </a:t>
            </a:r>
            <a:r>
              <a:rPr lang="ko-KR" altLang="en-US" sz="2800">
                <a:latin typeface="+mn-ea"/>
              </a:rPr>
              <a:t>토픽할당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C3D480-D3C6-4CDC-8A72-ED7557512BF9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F4C01F-AF97-42D9-A8D3-8C8828A7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283970C-E242-4497-8FC7-D98EA91E9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70819"/>
                  </p:ext>
                </p:extLst>
              </p:nvPr>
            </p:nvGraphicFramePr>
            <p:xfrm>
              <a:off x="802386" y="1473915"/>
              <a:ext cx="10559033" cy="48731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9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0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2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96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알고리즘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Metric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시간복잡도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LSA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Cosine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주제 벡터수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LDA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Probability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KMeans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Euclidean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𝑛𝑚𝑘𝑖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99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Spherical Kmeans</a:t>
                          </a:r>
                          <a:endParaRPr lang="ko-KR" altLang="en-US" sz="1800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Cosine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/>
                            <a:t>군집 수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𝑛𝑚𝑑𝑖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Community Detection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Modularity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엣지</a:t>
                          </a:r>
                          <a:r>
                            <a:rPr lang="en-US" altLang="ko-KR"/>
                            <a:t>(Edge) </a:t>
                          </a:r>
                          <a:r>
                            <a:rPr lang="ko-KR" altLang="en-US"/>
                            <a:t>생성 기준값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/>
                            <a:t>NP – Class, over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DBSCAN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엡실론</a:t>
                          </a:r>
                          <a:r>
                            <a:rPr lang="en-US" altLang="ko-KR"/>
                            <a:t>, </a:t>
                          </a: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𝑛𝑙𝑜𝑔𝑛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OPTICS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𝑛𝑙𝑜𝑔𝑛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^2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16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0283970C-E242-4497-8FC7-D98EA91E9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870819"/>
                  </p:ext>
                </p:extLst>
              </p:nvPr>
            </p:nvGraphicFramePr>
            <p:xfrm>
              <a:off x="802386" y="1473915"/>
              <a:ext cx="10559033" cy="48731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39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0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2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96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알고리즘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Metric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1">
                              <a:solidFill>
                                <a:schemeClr val="bg1"/>
                              </a:solidFill>
                            </a:rPr>
                            <a:t>시간복잡도</a:t>
                          </a:r>
                          <a:endParaRPr lang="ko-KR" alt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LSA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Cosine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주제 벡터수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101010" r="-235" b="-6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LDA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Probability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199000" r="-235" b="-5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KMeans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Euclidean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군집 수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9E6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299000" r="-235" b="-4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99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Spherical Kmeans</a:t>
                          </a:r>
                          <a:endParaRPr lang="ko-KR" altLang="en-US" sz="1800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/>
                            <a:t>Cosine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/>
                            <a:t>군집 수</a:t>
                          </a:r>
                          <a:endParaRPr lang="ko-KR" altLang="en-US" sz="1800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387379" r="-235" b="-291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Community Detection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Modularity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/>
                            <a:t>엣지</a:t>
                          </a:r>
                          <a:r>
                            <a:rPr lang="en-US" altLang="ko-KR"/>
                            <a:t>(Edge) </a:t>
                          </a:r>
                          <a:r>
                            <a:rPr lang="ko-KR" altLang="en-US"/>
                            <a:t>생성 기준값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502000" r="-23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DBSCAN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엡실론</a:t>
                          </a:r>
                          <a:r>
                            <a:rPr lang="en-US" altLang="ko-KR"/>
                            <a:t>, </a:t>
                          </a: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608081" r="-235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061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OPTICS</a:t>
                          </a:r>
                          <a:endParaRPr lang="ko-KR" altLang="en-US" dirty="0"/>
                        </a:p>
                      </a:txBody>
                      <a:tcPr anchor="ctr">
                        <a:lnL>
                          <a:noFill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Cosine</a:t>
                          </a:r>
                          <a:endParaRPr lang="ko-KR" alt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/>
                            <a:t>최소 군집 크기</a:t>
                          </a:r>
                          <a:endParaRPr lang="ko-KR" altLang="en-US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6808" t="-701000" r="-235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167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2A090A-7DBF-470E-9110-7BEC79B938E5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67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602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LSA, LDA</a:t>
            </a:r>
            <a:endParaRPr lang="ko-KR" altLang="en-US" sz="2800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LSA</a:t>
            </a:r>
            <a:r>
              <a:rPr lang="ko-KR" altLang="ko-KR" sz="1600"/>
              <a:t>는 수직관계의 주제 벡터만 반환하며</a:t>
            </a:r>
            <a:r>
              <a:rPr lang="en-US" altLang="ko-KR" sz="1600"/>
              <a:t>, </a:t>
            </a:r>
            <a:r>
              <a:rPr lang="ko-KR" altLang="ko-KR" sz="1600"/>
              <a:t>방향이 일정하지 않다</a:t>
            </a:r>
            <a:r>
              <a:rPr lang="en-US" altLang="ko-KR" sz="1600"/>
              <a:t>. (180</a:t>
            </a:r>
            <a:r>
              <a:rPr lang="ko-KR" altLang="ko-KR" sz="1600"/>
              <a:t>도로 회전할 수 있음</a:t>
            </a:r>
            <a:r>
              <a:rPr lang="en-US" altLang="ko-KR" sz="1600"/>
              <a:t>) </a:t>
            </a:r>
            <a:r>
              <a:rPr lang="ko-KR" altLang="ko-KR" sz="1600"/>
              <a:t>이에 다양한 주제를 포함한 말뭉치를 분류하기에 적합하지 않을뿐더러</a:t>
            </a:r>
            <a:r>
              <a:rPr lang="en-US" altLang="ko-KR" sz="1600"/>
              <a:t>, </a:t>
            </a:r>
            <a:r>
              <a:rPr lang="ko-KR" altLang="ko-KR" sz="1600"/>
              <a:t>코사인 유사도 기반으로 군집화 할 경우 높은 분류 성능을 기대할 수 없다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524F490-BE37-442B-8FE0-9AB3137C6A4A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275" y="1528183"/>
            <a:ext cx="4846320" cy="3481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3596D0-A151-40CB-9394-226F3C2E733A}"/>
                  </a:ext>
                </a:extLst>
              </p:cNvPr>
              <p:cNvSpPr txBox="1"/>
              <p:nvPr/>
            </p:nvSpPr>
            <p:spPr>
              <a:xfrm>
                <a:off x="6438346" y="3429000"/>
                <a:ext cx="5413766" cy="111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/>
                  <a:t>LDA</a:t>
                </a:r>
                <a:r>
                  <a:rPr lang="ko-KR" altLang="ko-KR" sz="1600"/>
                  <a:t>도 역시 군집 수를 지정해야한다</a:t>
                </a:r>
                <a:r>
                  <a:rPr lang="en-US" altLang="ko-KR" sz="1600"/>
                  <a:t>. </a:t>
                </a:r>
                <a:r>
                  <a:rPr lang="ko-KR" altLang="ko-KR" sz="1600"/>
                  <a:t>시간복잡도는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600"/>
                  <a:t>로 실시간 서비스에 적용하기는 어렵다고 판단했다</a:t>
                </a:r>
                <a:r>
                  <a:rPr lang="en-US" altLang="ko-KR" sz="1600"/>
                  <a:t>. </a:t>
                </a:r>
                <a:r>
                  <a:rPr lang="ko-KR" altLang="ko-KR" sz="1600"/>
                  <a:t>눈으로 확인한 결과 분류성능 역시 좋지 않았다</a:t>
                </a:r>
                <a:r>
                  <a:rPr lang="en-US" altLang="ko-KR" sz="1600"/>
                  <a:t>.</a:t>
                </a:r>
                <a:endParaRPr lang="ko-KR" altLang="ko-KR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3596D0-A151-40CB-9394-226F3C2E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46" y="3429000"/>
                <a:ext cx="5413766" cy="1113575"/>
              </a:xfrm>
              <a:prstGeom prst="rect">
                <a:avLst/>
              </a:prstGeom>
              <a:blipFill>
                <a:blip r:embed="rId4"/>
                <a:stretch>
                  <a:fillRect l="-450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9B724D-AB52-443D-A42D-E28A93B156F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60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898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</a:t>
            </a:r>
            <a:r>
              <a:rPr lang="en-US" altLang="ko-KR" sz="2800"/>
              <a:t>KMeans, Spherical KMeans</a:t>
            </a:r>
            <a:endParaRPr lang="ko-KR" altLang="ko-KR" sz="2800" b="1"/>
          </a:p>
          <a:p>
            <a:endParaRPr lang="ko-KR" altLang="en-US" sz="2800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34C7988-2FF5-4ACF-879D-56E1BAE4CF64}"/>
              </a:ext>
            </a:extLst>
          </p:cNvPr>
          <p:cNvSpPr txBox="1"/>
          <p:nvPr/>
        </p:nvSpPr>
        <p:spPr>
          <a:xfrm>
            <a:off x="6438346" y="1531290"/>
            <a:ext cx="54137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Kmeans</a:t>
            </a:r>
            <a:r>
              <a:rPr lang="ko-KR" altLang="ko-KR" sz="1600"/>
              <a:t>와</a:t>
            </a:r>
            <a:r>
              <a:rPr lang="en-US" altLang="ko-KR" sz="1600"/>
              <a:t> Spherical KMeans</a:t>
            </a:r>
            <a:r>
              <a:rPr lang="ko-KR" altLang="ko-KR" sz="1600"/>
              <a:t>을 활용하려면 군집 수를 지정해야 한다</a:t>
            </a:r>
            <a:r>
              <a:rPr lang="en-US" altLang="ko-KR" sz="1600"/>
              <a:t>. KMeans</a:t>
            </a:r>
            <a:r>
              <a:rPr lang="ko-KR" altLang="ko-KR" sz="1600"/>
              <a:t>는 유클리드 거리</a:t>
            </a:r>
            <a:r>
              <a:rPr lang="en-US" altLang="ko-KR" sz="1600"/>
              <a:t>(Euclidean Distance)</a:t>
            </a:r>
            <a:r>
              <a:rPr lang="ko-KR" altLang="ko-KR" sz="1600"/>
              <a:t>로 군집을 결정하기 때문에 군집 크기가 커질 수록 방향이 다른 문서벡터를 하나의 군집에 할당한다</a:t>
            </a:r>
            <a:r>
              <a:rPr lang="en-US" altLang="ko-KR" sz="1600"/>
              <a:t>. Spherical Kmeans</a:t>
            </a:r>
            <a:r>
              <a:rPr lang="ko-KR" altLang="ko-KR" sz="1600"/>
              <a:t>는</a:t>
            </a:r>
            <a:r>
              <a:rPr lang="en-US" altLang="ko-KR" sz="1600"/>
              <a:t> Kmeans</a:t>
            </a:r>
            <a:r>
              <a:rPr lang="ko-KR" altLang="ko-KR" sz="1600"/>
              <a:t>의 한 갈래로 코사인 유사도를 기준으로 군집화한다</a:t>
            </a:r>
            <a:r>
              <a:rPr lang="en-US" altLang="ko-KR" sz="1600"/>
              <a:t>. </a:t>
            </a:r>
            <a:r>
              <a:rPr lang="ko-KR" altLang="ko-KR" sz="1600"/>
              <a:t>눈으로 확인한 결과 두 알고리즘 모두 분류성능이 좋지 않았다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6BF57-6427-45AA-81D9-3D20D475E1F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821" y="1528183"/>
            <a:ext cx="4935774" cy="3237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529262-360F-4061-A9A8-322FEDA07909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317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7923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>
                <a:latin typeface="+mn-ea"/>
              </a:rPr>
              <a:t>, </a:t>
            </a:r>
            <a:r>
              <a:rPr lang="en-US" altLang="ko-KR" sz="2800"/>
              <a:t>Community detection</a:t>
            </a:r>
            <a:endParaRPr lang="ko-KR" altLang="ko-KR" b="1"/>
          </a:p>
          <a:p>
            <a:endParaRPr lang="ko-KR" altLang="en-US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C3666F-6D8A-4569-9D52-D4D5F6F5E5C0}"/>
              </a:ext>
            </a:extLst>
          </p:cNvPr>
          <p:cNvGrpSpPr/>
          <p:nvPr/>
        </p:nvGrpSpPr>
        <p:grpSpPr>
          <a:xfrm>
            <a:off x="573564" y="1739739"/>
            <a:ext cx="5276533" cy="3453936"/>
            <a:chOff x="1540985" y="1366337"/>
            <a:chExt cx="8022759" cy="5251572"/>
          </a:xfrm>
        </p:grpSpPr>
        <p:sp>
          <p:nvSpPr>
            <p:cNvPr id="27" name="구름 26">
              <a:extLst>
                <a:ext uri="{FF2B5EF4-FFF2-40B4-BE49-F238E27FC236}">
                  <a16:creationId xmlns:a16="http://schemas.microsoft.com/office/drawing/2014/main" id="{65E98C94-A7EE-4357-8948-127F73F33422}"/>
                </a:ext>
              </a:extLst>
            </p:cNvPr>
            <p:cNvSpPr/>
            <p:nvPr/>
          </p:nvSpPr>
          <p:spPr>
            <a:xfrm>
              <a:off x="1540985" y="3669124"/>
              <a:ext cx="919441" cy="74314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pic>
          <p:nvPicPr>
            <p:cNvPr id="28" name="그래픽 27" descr="문서">
              <a:extLst>
                <a:ext uri="{FF2B5EF4-FFF2-40B4-BE49-F238E27FC236}">
                  <a16:creationId xmlns:a16="http://schemas.microsoft.com/office/drawing/2014/main" id="{E2CF1ADD-A984-4657-84BC-19B53C7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78311">
              <a:off x="3141548" y="3912877"/>
              <a:ext cx="304015" cy="304015"/>
            </a:xfrm>
            <a:prstGeom prst="rect">
              <a:avLst/>
            </a:prstGeom>
          </p:spPr>
        </p:pic>
        <p:pic>
          <p:nvPicPr>
            <p:cNvPr id="31" name="그래픽 30" descr="문서">
              <a:extLst>
                <a:ext uri="{FF2B5EF4-FFF2-40B4-BE49-F238E27FC236}">
                  <a16:creationId xmlns:a16="http://schemas.microsoft.com/office/drawing/2014/main" id="{09031702-E192-470F-B6E3-D2EC52F82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3225" y="4124925"/>
              <a:ext cx="304015" cy="304015"/>
            </a:xfrm>
            <a:prstGeom prst="rect">
              <a:avLst/>
            </a:prstGeom>
          </p:spPr>
        </p:pic>
        <p:pic>
          <p:nvPicPr>
            <p:cNvPr id="32" name="그래픽 31" descr="문서">
              <a:extLst>
                <a:ext uri="{FF2B5EF4-FFF2-40B4-BE49-F238E27FC236}">
                  <a16:creationId xmlns:a16="http://schemas.microsoft.com/office/drawing/2014/main" id="{0431ED29-D669-475A-B575-9F81EB07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425837" y="3817414"/>
              <a:ext cx="304015" cy="304015"/>
            </a:xfrm>
            <a:prstGeom prst="rect">
              <a:avLst/>
            </a:prstGeom>
          </p:spPr>
        </p:pic>
        <p:pic>
          <p:nvPicPr>
            <p:cNvPr id="33" name="그래픽 32" descr="물음표">
              <a:extLst>
                <a:ext uri="{FF2B5EF4-FFF2-40B4-BE49-F238E27FC236}">
                  <a16:creationId xmlns:a16="http://schemas.microsoft.com/office/drawing/2014/main" id="{CFD05CFC-6C26-4A1F-88A2-45F8B93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2667" y="4154157"/>
              <a:ext cx="158552" cy="158552"/>
            </a:xfrm>
            <a:prstGeom prst="rect">
              <a:avLst/>
            </a:prstGeom>
          </p:spPr>
        </p:pic>
        <p:pic>
          <p:nvPicPr>
            <p:cNvPr id="34" name="그래픽 33" descr="느낌표">
              <a:extLst>
                <a:ext uri="{FF2B5EF4-FFF2-40B4-BE49-F238E27FC236}">
                  <a16:creationId xmlns:a16="http://schemas.microsoft.com/office/drawing/2014/main" id="{29AAACD6-ABE6-4D89-BD4A-56EDF06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959" y="4061793"/>
              <a:ext cx="113244" cy="131821"/>
            </a:xfrm>
            <a:prstGeom prst="rect">
              <a:avLst/>
            </a:prstGeom>
          </p:spPr>
        </p:pic>
        <p:pic>
          <p:nvPicPr>
            <p:cNvPr id="35" name="그래픽 34" descr="닫힌 따옴표">
              <a:extLst>
                <a:ext uri="{FF2B5EF4-FFF2-40B4-BE49-F238E27FC236}">
                  <a16:creationId xmlns:a16="http://schemas.microsoft.com/office/drawing/2014/main" id="{EE615302-0FDF-411A-AC58-579C46B41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0351" y="3781064"/>
              <a:ext cx="248459" cy="248459"/>
            </a:xfrm>
            <a:prstGeom prst="rect">
              <a:avLst/>
            </a:prstGeom>
          </p:spPr>
        </p:pic>
        <p:pic>
          <p:nvPicPr>
            <p:cNvPr id="36" name="그래픽 35" descr="추가">
              <a:extLst>
                <a:ext uri="{FF2B5EF4-FFF2-40B4-BE49-F238E27FC236}">
                  <a16:creationId xmlns:a16="http://schemas.microsoft.com/office/drawing/2014/main" id="{90ABF9B2-CDBF-4FA3-9F0E-3BB5E93C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24" y="3904757"/>
              <a:ext cx="113244" cy="113244"/>
            </a:xfrm>
            <a:prstGeom prst="rect">
              <a:avLst/>
            </a:prstGeom>
          </p:spPr>
        </p:pic>
        <p:pic>
          <p:nvPicPr>
            <p:cNvPr id="37" name="그래픽 36" descr="문서">
              <a:extLst>
                <a:ext uri="{FF2B5EF4-FFF2-40B4-BE49-F238E27FC236}">
                  <a16:creationId xmlns:a16="http://schemas.microsoft.com/office/drawing/2014/main" id="{B915B23D-184F-45FB-BCA3-2430132BD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5826">
              <a:off x="3241195" y="3705311"/>
              <a:ext cx="304015" cy="304015"/>
            </a:xfrm>
            <a:prstGeom prst="rect">
              <a:avLst/>
            </a:prstGeom>
          </p:spPr>
        </p:pic>
        <p:pic>
          <p:nvPicPr>
            <p:cNvPr id="38" name="그래픽 37" descr="문서">
              <a:extLst>
                <a:ext uri="{FF2B5EF4-FFF2-40B4-BE49-F238E27FC236}">
                  <a16:creationId xmlns:a16="http://schemas.microsoft.com/office/drawing/2014/main" id="{58132647-E857-4C5B-A168-FFDF6C2A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56457">
              <a:off x="3479369" y="4038058"/>
              <a:ext cx="304014" cy="3040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BA4951-C47B-4F5B-8D73-852E6BF7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5420" y="2749314"/>
              <a:ext cx="440984" cy="3407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89E3EF-900E-4E67-ABC1-9ED83720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60993" y="5251984"/>
              <a:ext cx="440984" cy="340760"/>
            </a:xfrm>
            <a:prstGeom prst="rect">
              <a:avLst/>
            </a:prstGeom>
          </p:spPr>
        </p:pic>
        <p:pic>
          <p:nvPicPr>
            <p:cNvPr id="47" name="그래픽 46" descr="문서">
              <a:extLst>
                <a:ext uri="{FF2B5EF4-FFF2-40B4-BE49-F238E27FC236}">
                  <a16:creationId xmlns:a16="http://schemas.microsoft.com/office/drawing/2014/main" id="{9E23F4BF-19F5-482C-8A22-41F676C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3795147"/>
              <a:ext cx="302244" cy="302244"/>
            </a:xfrm>
            <a:prstGeom prst="rect">
              <a:avLst/>
            </a:prstGeom>
          </p:spPr>
        </p:pic>
        <p:pic>
          <p:nvPicPr>
            <p:cNvPr id="48" name="그래픽 47" descr="문서">
              <a:extLst>
                <a:ext uri="{FF2B5EF4-FFF2-40B4-BE49-F238E27FC236}">
                  <a16:creationId xmlns:a16="http://schemas.microsoft.com/office/drawing/2014/main" id="{C81648C4-55F2-4338-888F-5F3DB0AC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311" y="4096395"/>
              <a:ext cx="302244" cy="30224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3740556-29A4-4215-AFF4-FC063389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5757" y="3905336"/>
              <a:ext cx="440984" cy="34075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C6E0D82-E44A-43BA-9D91-2491CC6C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2311273"/>
              <a:ext cx="317165" cy="357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BEF2B6-1F1C-44DC-9D46-6ED3B3A83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2" y="2707492"/>
              <a:ext cx="317165" cy="3576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7B4DE3D-1617-4AA0-9D24-81409F6B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118381"/>
              <a:ext cx="317165" cy="35762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3375DE-07A2-4B6B-B4C1-3AA0AD1C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311273"/>
              <a:ext cx="301368" cy="35762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94EADB-1845-416C-A524-696346A6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2714211"/>
              <a:ext cx="301368" cy="357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50F18D7-D4BF-4D39-BF50-69BDB99C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118381"/>
              <a:ext cx="301368" cy="35762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13BED90-7A97-486C-805C-59221F337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565324"/>
              <a:ext cx="317165" cy="35762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B5C6095-8CD9-4BD9-81F8-3FD863E5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3961542"/>
              <a:ext cx="317165" cy="35762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2EDED2-99D9-4ECC-8C2E-C02040D54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4372433"/>
              <a:ext cx="317165" cy="357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74B40B-B309-442C-B292-DCD427E3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6" y="3565324"/>
              <a:ext cx="301368" cy="357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5DD2E7-C689-42C6-BD33-884435C7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3968262"/>
              <a:ext cx="301368" cy="35762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EFAC70E-C2AC-4147-922F-094573E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372433"/>
              <a:ext cx="301368" cy="3576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1AB36B8-9F62-4C8B-97DE-1E3688D0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4864691"/>
              <a:ext cx="317165" cy="357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F3311CC-2565-43E8-98B2-D3985E2C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1" y="5260909"/>
              <a:ext cx="317165" cy="357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C73900-0943-46C9-A9F4-25450AC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6410" y="5671799"/>
              <a:ext cx="317165" cy="35762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ABDE60-6998-4725-BAA7-08460721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5" y="4864691"/>
              <a:ext cx="301368" cy="35762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573B27-F800-4948-B8A5-7FAE738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267629"/>
              <a:ext cx="301368" cy="35762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4F87F3-F305-4D4F-869A-9046EE3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2374" y="5671799"/>
              <a:ext cx="301368" cy="357623"/>
            </a:xfrm>
            <a:prstGeom prst="rect">
              <a:avLst/>
            </a:prstGeom>
          </p:spPr>
        </p:pic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311BDF1-62D0-44A5-AFB6-94F39D414BB6}"/>
                </a:ext>
              </a:extLst>
            </p:cNvPr>
            <p:cNvSpPr/>
            <p:nvPr/>
          </p:nvSpPr>
          <p:spPr>
            <a:xfrm>
              <a:off x="2501909" y="3862250"/>
              <a:ext cx="564630" cy="36069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301F15FF-3521-488B-82F7-930A69642CE6}"/>
                </a:ext>
              </a:extLst>
            </p:cNvPr>
            <p:cNvSpPr/>
            <p:nvPr/>
          </p:nvSpPr>
          <p:spPr>
            <a:xfrm>
              <a:off x="3885645" y="3946269"/>
              <a:ext cx="510858" cy="23137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58E8CCCB-CDF1-44CF-A4B0-6462789B630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5031776" y="3100768"/>
              <a:ext cx="1204717" cy="84257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D3AF7-4732-4D9A-ABB3-92D482A5FBF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212849" y="4075716"/>
              <a:ext cx="82290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66C0F77-AEEA-4564-AEC5-1AA3B3FEF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78320" y="4313874"/>
              <a:ext cx="1360572" cy="856408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CC9DB2AD-58BE-4545-B83C-FFB3D655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2418" y="2490085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604152-1025-48A3-BFC8-2F33CE35F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18" y="2858949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C64CB34-D141-4E2C-A277-FFBB29273304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98" y="2860819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54C5D4-2C1E-4915-8165-85E823F3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46784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61E3CE9-1EEE-4163-9CBF-F4C8BFC6B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67" y="3730699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0AAE886-1E64-402B-984A-F6D97239BFEB}"/>
                </a:ext>
              </a:extLst>
            </p:cNvPr>
            <p:cNvCxnSpPr>
              <a:cxnSpLocks/>
            </p:cNvCxnSpPr>
            <p:nvPr/>
          </p:nvCxnSpPr>
          <p:spPr>
            <a:xfrm>
              <a:off x="6695967" y="4099563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86AB62D-3F79-41CE-B529-3049BBFA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46" y="4101434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35800EB-D71E-4679-BF22-10F22197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06" y="5041307"/>
              <a:ext cx="878179" cy="384497"/>
            </a:xfrm>
            <a:prstGeom prst="bentConnector3">
              <a:avLst>
                <a:gd name="adj1" fmla="val -743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187EB21-2A25-428A-8E76-F9DE8DE1355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806" y="5410172"/>
              <a:ext cx="8781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173C5D2-F935-4CCE-AD8F-7F95E03975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86" y="5412042"/>
              <a:ext cx="874499" cy="436374"/>
            </a:xfrm>
            <a:prstGeom prst="bentConnector3">
              <a:avLst>
                <a:gd name="adj1" fmla="val -956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7D263B9-37D9-434A-A89B-D4EFCD55C04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2893022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43BE4BD-6392-47C4-AA2F-C4A0BD14DD3A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325835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9ECF323-0317-4E99-8AF3-705E5A2F2E90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372189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6B934DA-1723-4A5F-AFF2-EA4606D57B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147074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691DF7-C414-424C-ACDC-A9CD74A24405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45798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B35E6ED-A81A-4FB3-B060-509A80D9533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01710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D5AAE49-624E-4E1F-A51D-190005665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442286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77C5745-EE06-448B-B130-C400A881A103}"/>
                </a:ext>
              </a:extLst>
            </p:cNvPr>
            <p:cNvCxnSpPr>
              <a:cxnSpLocks/>
            </p:cNvCxnSpPr>
            <p:nvPr/>
          </p:nvCxnSpPr>
          <p:spPr>
            <a:xfrm>
              <a:off x="8309659" y="5875099"/>
              <a:ext cx="7498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9E1087-E920-4878-B24D-818A1ED96735}"/>
                </a:ext>
              </a:extLst>
            </p:cNvPr>
            <p:cNvSpPr txBox="1"/>
            <p:nvPr/>
          </p:nvSpPr>
          <p:spPr>
            <a:xfrm>
              <a:off x="7141894" y="6266938"/>
              <a:ext cx="1616965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&lt;</a:t>
              </a:r>
              <a:r>
                <a:rPr lang="ko-KR" altLang="en-US" sz="900" b="1" dirty="0">
                  <a:latin typeface="+mn-ea"/>
                </a:rPr>
                <a:t>토픽 별 문서</a:t>
              </a:r>
              <a:r>
                <a:rPr lang="en-US" altLang="ko-KR" sz="900" b="1" dirty="0">
                  <a:latin typeface="+mn-ea"/>
                </a:rPr>
                <a:t>&gt;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6AA9B5A-A181-4F37-BAB6-447D6AFF9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91141" y="1775388"/>
              <a:ext cx="0" cy="4406340"/>
            </a:xfrm>
            <a:prstGeom prst="line">
              <a:avLst/>
            </a:prstGeom>
            <a:ln w="76200">
              <a:solidFill>
                <a:schemeClr val="accent6">
                  <a:alpha val="38039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B2E6D-F1EC-4F72-9345-0BABF816C29B}"/>
                </a:ext>
              </a:extLst>
            </p:cNvPr>
            <p:cNvSpPr/>
            <p:nvPr/>
          </p:nvSpPr>
          <p:spPr>
            <a:xfrm>
              <a:off x="6541881" y="1366337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토픽 할당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995E6A-AD6B-4363-B812-21595313C2DB}"/>
              </a:ext>
            </a:extLst>
          </p:cNvPr>
          <p:cNvSpPr txBox="1"/>
          <p:nvPr/>
        </p:nvSpPr>
        <p:spPr>
          <a:xfrm>
            <a:off x="3125976" y="4962843"/>
            <a:ext cx="1300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카테고리별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0A1AE83-AA5B-4DE1-8C13-46F8BF15ADD0}"/>
              </a:ext>
            </a:extLst>
          </p:cNvPr>
          <p:cNvSpPr/>
          <p:nvPr/>
        </p:nvSpPr>
        <p:spPr>
          <a:xfrm>
            <a:off x="3155857" y="1515408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7443F2-AD81-4673-87D2-8BDD197828DA}"/>
              </a:ext>
            </a:extLst>
          </p:cNvPr>
          <p:cNvSpPr txBox="1"/>
          <p:nvPr/>
        </p:nvSpPr>
        <p:spPr>
          <a:xfrm>
            <a:off x="6438346" y="1531290"/>
            <a:ext cx="541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문서 벡터를 그래프로 변환하고 모듈성</a:t>
            </a:r>
            <a:r>
              <a:rPr lang="en-US" altLang="ko-KR" sz="1600"/>
              <a:t>(Modularity)</a:t>
            </a:r>
            <a:r>
              <a:rPr lang="ko-KR" altLang="ko-KR" sz="1600"/>
              <a:t>이 최대가되는 군집을 탐색해봤다</a:t>
            </a:r>
            <a:r>
              <a:rPr lang="en-US" altLang="ko-KR" sz="1600"/>
              <a:t>.  </a:t>
            </a:r>
            <a:r>
              <a:rPr lang="ko-KR" altLang="ko-KR" sz="1600"/>
              <a:t>먼저 문서 벡터를 그래프로 변환할 때 엣지 생성 기준을 정해줘야 한다는 단점이 있다</a:t>
            </a:r>
            <a:r>
              <a:rPr lang="en-US" altLang="ko-KR" sz="1600"/>
              <a:t>. </a:t>
            </a:r>
            <a:r>
              <a:rPr lang="ko-KR" altLang="ko-KR" sz="1600"/>
              <a:t>테스트시에는 코사인 유사도가</a:t>
            </a:r>
            <a:r>
              <a:rPr lang="en-US" altLang="ko-KR" sz="1600"/>
              <a:t> 0.8 </a:t>
            </a:r>
            <a:r>
              <a:rPr lang="ko-KR" altLang="ko-KR" sz="1600"/>
              <a:t>이상인 문서 노드 끼리 엣지를 설정했으나 데이터에 따라 이를 조정해줘야 할 것으로 보인다</a:t>
            </a:r>
            <a:r>
              <a:rPr lang="en-US" altLang="ko-KR" sz="1600"/>
              <a:t>.  Community detection</a:t>
            </a:r>
            <a:r>
              <a:rPr lang="ko-KR" altLang="ko-KR" sz="1600"/>
              <a:t>의 시간복잡도는 </a:t>
            </a:r>
            <a:r>
              <a:rPr lang="en-US" altLang="ko-KR" sz="1600"/>
              <a:t>NP-Class</a:t>
            </a:r>
            <a:r>
              <a:rPr lang="ko-KR" altLang="ko-KR" sz="1600"/>
              <a:t>로 실시간 서비스로 활용하기 부적합하며 분류성능도 좋지 않았다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1749B3-6790-45DE-9BB5-C5F096C33BC6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450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603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토픽할당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/>
              <a:t>DBSCAN</a:t>
            </a:r>
            <a:endParaRPr lang="ko-KR" altLang="en-US" sz="2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403004-0FB6-480A-B0FD-50EEA55F4C1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3B176DB-1470-4C04-96C9-07059B5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8F6BA03A-BD8D-4BE8-B6B4-08E6A7A96B7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074" y="1528183"/>
            <a:ext cx="4838700" cy="322897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B29C637-E87F-45F8-8631-68C37DFB3AFD}"/>
              </a:ext>
            </a:extLst>
          </p:cNvPr>
          <p:cNvSpPr txBox="1"/>
          <p:nvPr/>
        </p:nvSpPr>
        <p:spPr>
          <a:xfrm>
            <a:off x="6438346" y="1531290"/>
            <a:ext cx="54137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DBSCAN</a:t>
            </a:r>
            <a:r>
              <a:rPr lang="ko-KR" altLang="ko-KR" sz="1600"/>
              <a:t>은 밀도 기반 군집화 알고리즘으로 군집수를 지정해주지 않아도 되는 장점이 있다</a:t>
            </a:r>
            <a:r>
              <a:rPr lang="en-US" altLang="ko-KR" sz="1600"/>
              <a:t>. </a:t>
            </a:r>
            <a:r>
              <a:rPr lang="ko-KR" altLang="ko-KR" sz="1600"/>
              <a:t>또한 군집 조건에 충족하지 않는 데이터를 외상치로 처리한다</a:t>
            </a:r>
            <a:r>
              <a:rPr lang="en-US" altLang="ko-KR" sz="1600"/>
              <a:t>. </a:t>
            </a:r>
            <a:r>
              <a:rPr lang="ko-KR" altLang="ko-KR" sz="1600"/>
              <a:t>다만 군집 생성 기준인 엡실론을 설정해야하며</a:t>
            </a:r>
            <a:r>
              <a:rPr lang="en-US" altLang="ko-KR" sz="1600"/>
              <a:t>, </a:t>
            </a:r>
            <a:r>
              <a:rPr lang="ko-KR" altLang="ko-KR" sz="1600"/>
              <a:t>최적 엡실론을 구하는 방법이 정의되지 않은 상태다</a:t>
            </a:r>
            <a:r>
              <a:rPr lang="en-US" altLang="ko-KR" sz="1600"/>
              <a:t>. </a:t>
            </a:r>
            <a:r>
              <a:rPr lang="ko-KR" altLang="ko-KR" sz="1600"/>
              <a:t>최적 엡실론을 산출하는 논문을 참고했으나 결과는 좋지 않았다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논문에서는 각 문서로부터</a:t>
            </a:r>
            <a:r>
              <a:rPr lang="en-US" altLang="ko-KR" sz="1600"/>
              <a:t> n</a:t>
            </a:r>
            <a:r>
              <a:rPr lang="ko-KR" altLang="ko-KR" sz="1600"/>
              <a:t>번째</a:t>
            </a:r>
            <a:r>
              <a:rPr lang="en-US" altLang="ko-KR" sz="1600"/>
              <a:t>(n</a:t>
            </a:r>
            <a:r>
              <a:rPr lang="ko-KR" altLang="ko-KR" sz="1600"/>
              <a:t>은 군집이 형성되기 위한 문서 수</a:t>
            </a:r>
            <a:r>
              <a:rPr lang="en-US" altLang="ko-KR" sz="1600"/>
              <a:t>)</a:t>
            </a:r>
            <a:r>
              <a:rPr lang="ko-KR" altLang="ko-KR" sz="1600"/>
              <a:t>로 먼 문서와의 거리가 급증하는 지점을 최적 엡실론이라고 설명했다</a:t>
            </a:r>
            <a:r>
              <a:rPr lang="en-US" altLang="ko-KR" sz="1600"/>
              <a:t>. </a:t>
            </a:r>
            <a:r>
              <a:rPr lang="ko-KR" altLang="ko-KR" sz="1600"/>
              <a:t>즉 외상치가 급증하는 지점의 거리를 최적 엡실론이라고 판단하는 것이다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하지만 프로젝트 데이터는</a:t>
            </a:r>
            <a:r>
              <a:rPr lang="en-US" altLang="ko-KR" sz="1600"/>
              <a:t> n</a:t>
            </a:r>
            <a:r>
              <a:rPr lang="ko-KR" altLang="ko-KR" sz="1600"/>
              <a:t>번째로 먼 문서와의 거리가 완만하게 증가하는 형태를 보였다</a:t>
            </a:r>
            <a:r>
              <a:rPr lang="en-US" altLang="ko-KR" sz="1600"/>
              <a:t>. </a:t>
            </a:r>
            <a:r>
              <a:rPr lang="ko-KR" altLang="ko-KR" sz="1600"/>
              <a:t>문서 벡터가 골고루 넓게 퍼져있는 것으로 예상돼</a:t>
            </a:r>
            <a:r>
              <a:rPr lang="en-US" altLang="ko-KR" sz="1600"/>
              <a:t>, </a:t>
            </a:r>
            <a:r>
              <a:rPr lang="ko-KR" altLang="ko-KR" sz="1600"/>
              <a:t>이 방법을 적용하기는 어렵다고 판단했다</a:t>
            </a:r>
            <a:r>
              <a:rPr lang="en-US" altLang="ko-KR" sz="1600"/>
              <a:t>.</a:t>
            </a:r>
            <a:endParaRPr lang="ko-KR" altLang="ko-KR" sz="1600"/>
          </a:p>
          <a:p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2C3C9-8364-46B8-B2EE-93BAFDF763CD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423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E5AE0-4686-490F-9B3E-E5B8C6A104E5}"/>
              </a:ext>
            </a:extLst>
          </p:cNvPr>
          <p:cNvSpPr txBox="1"/>
          <p:nvPr/>
        </p:nvSpPr>
        <p:spPr>
          <a:xfrm>
            <a:off x="6438346" y="1531290"/>
            <a:ext cx="54137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대표문서는 키워드를 추출하고 키워드를 기반으로 문서에 점수를 매기는 방식과 문서 대표 벡터를 추출하고 문서와의 유사도를 산출하는 방식을 테스트했다</a:t>
            </a:r>
            <a:r>
              <a:rPr lang="en-US" altLang="ko-KR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/>
              <a:t>문서에 랭킹을 할당하는 알고리즘은 크게</a:t>
            </a:r>
            <a:r>
              <a:rPr lang="en-US" altLang="ko-KR" sz="1600"/>
              <a:t> 3</a:t>
            </a:r>
            <a:r>
              <a:rPr lang="ko-KR" altLang="ko-KR" sz="1600"/>
              <a:t>가지 종류가 있다</a:t>
            </a:r>
            <a:r>
              <a:rPr lang="en-US" altLang="ko-KR" sz="1600"/>
              <a:t>. </a:t>
            </a:r>
            <a:r>
              <a:rPr lang="ko-KR" altLang="ko-KR" sz="1600" b="1"/>
              <a:t>선호도 기반 랭킹</a:t>
            </a:r>
            <a:r>
              <a:rPr lang="en-US" altLang="ko-KR" sz="1600" b="1"/>
              <a:t>(Usage based Ranking)</a:t>
            </a:r>
            <a:r>
              <a:rPr lang="ko-KR" altLang="ko-KR" sz="1600"/>
              <a:t>은 사용자의 선호도를 기반으로 문서에 점수를 산출하는 방법으로</a:t>
            </a:r>
            <a:r>
              <a:rPr lang="en-US" altLang="ko-KR" sz="1600"/>
              <a:t>, </a:t>
            </a:r>
            <a:r>
              <a:rPr lang="ko-KR" altLang="ko-KR" sz="1600"/>
              <a:t>사용자 정보가 없는 본 프로젝트에는 적용하기 어렵다</a:t>
            </a:r>
            <a:r>
              <a:rPr lang="en-US" altLang="ko-KR" sz="1600"/>
              <a:t>. </a:t>
            </a:r>
            <a:r>
              <a:rPr lang="ko-KR" altLang="ko-KR" sz="1600" b="1"/>
              <a:t>링크 기반 랭킹</a:t>
            </a:r>
            <a:r>
              <a:rPr lang="en-US" altLang="ko-KR" sz="1600" b="1"/>
              <a:t>(Link Based Ranking)</a:t>
            </a:r>
            <a:r>
              <a:rPr lang="ko-KR" altLang="ko-KR" sz="1600"/>
              <a:t>의 대표적인 알고리즘은 구글 검색 엔진의 페이지 랭크</a:t>
            </a:r>
            <a:r>
              <a:rPr lang="en-US" altLang="ko-KR" sz="1600"/>
              <a:t>(Page Rank)</a:t>
            </a:r>
            <a:r>
              <a:rPr lang="ko-KR" altLang="ko-KR" sz="1600"/>
              <a:t>다</a:t>
            </a:r>
            <a:r>
              <a:rPr lang="en-US" altLang="ko-KR" sz="1600"/>
              <a:t>. </a:t>
            </a:r>
            <a:r>
              <a:rPr lang="ko-KR" altLang="ko-KR" sz="1600"/>
              <a:t>다른 문서에서 인용이 많이될수록</a:t>
            </a:r>
            <a:r>
              <a:rPr lang="en-US" altLang="ko-KR" sz="1600"/>
              <a:t>(</a:t>
            </a:r>
            <a:r>
              <a:rPr lang="ko-KR" altLang="ko-KR" sz="1600"/>
              <a:t>연결된 다른 문서가 많을수록</a:t>
            </a:r>
            <a:r>
              <a:rPr lang="en-US" altLang="ko-KR" sz="1600"/>
              <a:t>) </a:t>
            </a:r>
            <a:r>
              <a:rPr lang="ko-KR" altLang="ko-KR" sz="1600"/>
              <a:t>높은 점수를 산출하는 방식으로 문서간 관계를 정의하기 어려운 기사 데이터에서 단기간에 구현할 수 없다</a:t>
            </a:r>
            <a:r>
              <a:rPr lang="en-US" altLang="ko-KR" sz="1600"/>
              <a:t>. </a:t>
            </a:r>
            <a:r>
              <a:rPr lang="ko-KR" altLang="ko-KR" sz="1600"/>
              <a:t>이에 말뭉치 대표 키워드를 기반으로 문서 점수를 산출하는 </a:t>
            </a:r>
            <a:r>
              <a:rPr lang="ko-KR" altLang="ko-KR" sz="1600" b="1"/>
              <a:t>내용 기반 랭크</a:t>
            </a:r>
            <a:r>
              <a:rPr lang="en-US" altLang="ko-KR" sz="1600" b="1"/>
              <a:t>(Content Based Ranking)</a:t>
            </a:r>
            <a:r>
              <a:rPr lang="en-US" altLang="ko-KR" sz="1600"/>
              <a:t> </a:t>
            </a:r>
            <a:r>
              <a:rPr lang="ko-KR" altLang="ko-KR" sz="1600"/>
              <a:t>방식을 적용했다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EBAD58-4B25-4D80-A369-4064B1E69350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91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E5AE0-4686-490F-9B3E-E5B8C6A104E5}"/>
              </a:ext>
            </a:extLst>
          </p:cNvPr>
          <p:cNvSpPr txBox="1"/>
          <p:nvPr/>
        </p:nvSpPr>
        <p:spPr>
          <a:xfrm>
            <a:off x="6438346" y="1531290"/>
            <a:ext cx="541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키워드 추출 </a:t>
            </a:r>
            <a:r>
              <a:rPr lang="en-US" altLang="ko-KR" sz="1600"/>
              <a:t>+ </a:t>
            </a:r>
            <a:r>
              <a:rPr lang="ko-KR" altLang="en-US" sz="1600"/>
              <a:t>대표 문서 선정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LDA</a:t>
            </a:r>
            <a:r>
              <a:rPr lang="ko-KR" altLang="ko-KR" sz="1600"/>
              <a:t>의 키워드는 단어가 특정 주제에 들어갈 확률을 계산하고</a:t>
            </a:r>
            <a:r>
              <a:rPr lang="en-US" altLang="ko-KR" sz="1600"/>
              <a:t>, </a:t>
            </a:r>
            <a:r>
              <a:rPr lang="ko-KR" altLang="ko-KR" sz="1600"/>
              <a:t>가장 확률이 높은 주제로 단어를 할당한다</a:t>
            </a:r>
            <a:r>
              <a:rPr lang="en-US" altLang="ko-KR" sz="1600"/>
              <a:t>. </a:t>
            </a:r>
            <a:r>
              <a:rPr lang="ko-KR" altLang="ko-KR" sz="1600"/>
              <a:t>토픽 군집에는 하나의 주제가 있다고 가정하면</a:t>
            </a:r>
            <a:r>
              <a:rPr lang="en-US" altLang="ko-KR" sz="1600"/>
              <a:t>, LDA</a:t>
            </a:r>
            <a:r>
              <a:rPr lang="ko-KR" altLang="ko-KR" sz="1600"/>
              <a:t>로 추출한 키워드는</a:t>
            </a:r>
            <a:r>
              <a:rPr lang="en-US" altLang="ko-KR" sz="1600"/>
              <a:t> Top N</a:t>
            </a:r>
            <a:r>
              <a:rPr lang="ko-KR" altLang="ko-KR" sz="1600"/>
              <a:t>으로 추출한 키워드와 같다</a:t>
            </a:r>
            <a:r>
              <a:rPr lang="en-US" altLang="ko-KR" sz="1600"/>
              <a:t>. </a:t>
            </a:r>
            <a:r>
              <a:rPr lang="ko-KR" altLang="ko-KR" sz="1600"/>
              <a:t>이에</a:t>
            </a:r>
            <a:r>
              <a:rPr lang="en-US" altLang="ko-KR" sz="1600"/>
              <a:t> LDA</a:t>
            </a:r>
            <a:r>
              <a:rPr lang="ko-KR" altLang="ko-KR" sz="1600"/>
              <a:t>로 키워드를 추출하는것은 무의미하다고 판단했다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대표 벡터 추출 </a:t>
            </a:r>
            <a:r>
              <a:rPr lang="en-US" altLang="ko-KR" sz="1600"/>
              <a:t>+ </a:t>
            </a:r>
            <a:r>
              <a:rPr lang="ko-KR" altLang="en-US" sz="1600"/>
              <a:t>대표 문서 선정</a:t>
            </a:r>
            <a:endParaRPr lang="en-US" altLang="ko-KR" sz="1600"/>
          </a:p>
          <a:p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SVD</a:t>
            </a:r>
            <a:r>
              <a:rPr lang="ko-KR" altLang="ko-KR" sz="1600"/>
              <a:t>로 토픽 내 대표 벡터를 설정하고 코사인 유사도가 가장 높은 문서를 선정하는 방식을 테스트했다</a:t>
            </a:r>
            <a:r>
              <a:rPr lang="en-US" altLang="ko-KR" sz="1600"/>
              <a:t>. </a:t>
            </a:r>
            <a:r>
              <a:rPr lang="ko-KR" altLang="ko-KR" sz="1600"/>
              <a:t>앞서 기술한것과 같이</a:t>
            </a:r>
            <a:r>
              <a:rPr lang="en-US" altLang="ko-KR" sz="1600"/>
              <a:t> SVD</a:t>
            </a:r>
            <a:r>
              <a:rPr lang="ko-KR" altLang="ko-KR" sz="1600"/>
              <a:t>역시 방향이 일정하지 않은</a:t>
            </a:r>
            <a:r>
              <a:rPr lang="en-US" altLang="ko-KR" sz="1600"/>
              <a:t>(180</a:t>
            </a:r>
            <a:r>
              <a:rPr lang="ko-KR" altLang="ko-KR" sz="1600"/>
              <a:t>도를 기준으로 변할 수 있는</a:t>
            </a:r>
            <a:r>
              <a:rPr lang="en-US" altLang="ko-KR" sz="1600"/>
              <a:t>)</a:t>
            </a:r>
            <a:r>
              <a:rPr lang="ko-KR" altLang="ko-KR" sz="1600"/>
              <a:t>벡터를 반환한다</a:t>
            </a:r>
            <a:r>
              <a:rPr lang="en-US" altLang="ko-KR" sz="1600"/>
              <a:t>. </a:t>
            </a:r>
            <a:r>
              <a:rPr lang="ko-KR" altLang="ko-KR" sz="1600"/>
              <a:t>이에 산출된 문서의 대표성을 보장할 수 없다는 단점이 있다</a:t>
            </a:r>
            <a:r>
              <a:rPr lang="en-US" altLang="ko-KR" sz="1600"/>
              <a:t>.</a:t>
            </a:r>
            <a:endParaRPr lang="ko-KR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E8E2A0-7473-4911-9CF4-95EC59516D5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6795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46" y="333376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알고리즘 후보</a:t>
            </a:r>
            <a:r>
              <a:rPr lang="en-US" altLang="ko-KR" sz="2800">
                <a:latin typeface="+mn-ea"/>
              </a:rPr>
              <a:t> – </a:t>
            </a:r>
            <a:r>
              <a:rPr lang="ko-KR" altLang="en-US" sz="2800">
                <a:latin typeface="+mn-ea"/>
              </a:rPr>
              <a:t>대표문서 선정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BF4D94-CBC4-4088-B093-ABE6D953DF7D}"/>
              </a:ext>
            </a:extLst>
          </p:cNvPr>
          <p:cNvGrpSpPr/>
          <p:nvPr/>
        </p:nvGrpSpPr>
        <p:grpSpPr>
          <a:xfrm>
            <a:off x="573564" y="1736040"/>
            <a:ext cx="5678767" cy="3457635"/>
            <a:chOff x="2090567" y="1384102"/>
            <a:chExt cx="8634341" cy="52571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C3666F-6D8A-4569-9D52-D4D5F6F5E5C0}"/>
                </a:ext>
              </a:extLst>
            </p:cNvPr>
            <p:cNvGrpSpPr/>
            <p:nvPr/>
          </p:nvGrpSpPr>
          <p:grpSpPr>
            <a:xfrm>
              <a:off x="2090567" y="1384102"/>
              <a:ext cx="8022759" cy="4830746"/>
              <a:chOff x="1540985" y="1360713"/>
              <a:chExt cx="8022759" cy="483074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65E98C94-A7EE-4357-8948-127F73F33422}"/>
                  </a:ext>
                </a:extLst>
              </p:cNvPr>
              <p:cNvSpPr/>
              <p:nvPr/>
            </p:nvSpPr>
            <p:spPr>
              <a:xfrm>
                <a:off x="1540985" y="3669124"/>
                <a:ext cx="919441" cy="743140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pic>
            <p:nvPicPr>
              <p:cNvPr id="28" name="그래픽 27" descr="문서">
                <a:extLst>
                  <a:ext uri="{FF2B5EF4-FFF2-40B4-BE49-F238E27FC236}">
                    <a16:creationId xmlns:a16="http://schemas.microsoft.com/office/drawing/2014/main" id="{E2CF1ADD-A984-4657-84BC-19B53C7C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878311">
                <a:off x="3141548" y="3912877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1" name="그래픽 30" descr="문서">
                <a:extLst>
                  <a:ext uri="{FF2B5EF4-FFF2-40B4-BE49-F238E27FC236}">
                    <a16:creationId xmlns:a16="http://schemas.microsoft.com/office/drawing/2014/main" id="{09031702-E192-470F-B6E3-D2EC52F82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93225" y="4124925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2" name="그래픽 31" descr="문서">
                <a:extLst>
                  <a:ext uri="{FF2B5EF4-FFF2-40B4-BE49-F238E27FC236}">
                    <a16:creationId xmlns:a16="http://schemas.microsoft.com/office/drawing/2014/main" id="{0431ED29-D669-475A-B575-9F81EB07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425837" y="3817414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3" name="그래픽 32" descr="물음표">
                <a:extLst>
                  <a:ext uri="{FF2B5EF4-FFF2-40B4-BE49-F238E27FC236}">
                    <a16:creationId xmlns:a16="http://schemas.microsoft.com/office/drawing/2014/main" id="{CFD05CFC-6C26-4A1F-88A2-45F8B934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42667" y="4154157"/>
                <a:ext cx="158552" cy="158552"/>
              </a:xfrm>
              <a:prstGeom prst="rect">
                <a:avLst/>
              </a:prstGeom>
            </p:spPr>
          </p:pic>
          <p:pic>
            <p:nvPicPr>
              <p:cNvPr id="34" name="그래픽 33" descr="느낌표">
                <a:extLst>
                  <a:ext uri="{FF2B5EF4-FFF2-40B4-BE49-F238E27FC236}">
                    <a16:creationId xmlns:a16="http://schemas.microsoft.com/office/drawing/2014/main" id="{29AAACD6-ABE6-4D89-BD4A-56EDF061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07959" y="4061793"/>
                <a:ext cx="113244" cy="131821"/>
              </a:xfrm>
              <a:prstGeom prst="rect">
                <a:avLst/>
              </a:prstGeom>
            </p:spPr>
          </p:pic>
          <p:pic>
            <p:nvPicPr>
              <p:cNvPr id="35" name="그래픽 34" descr="닫힌 따옴표">
                <a:extLst>
                  <a:ext uri="{FF2B5EF4-FFF2-40B4-BE49-F238E27FC236}">
                    <a16:creationId xmlns:a16="http://schemas.microsoft.com/office/drawing/2014/main" id="{EE615302-0FDF-411A-AC58-579C46B41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40351" y="3781064"/>
                <a:ext cx="248459" cy="248459"/>
              </a:xfrm>
              <a:prstGeom prst="rect">
                <a:avLst/>
              </a:prstGeom>
            </p:spPr>
          </p:pic>
          <p:pic>
            <p:nvPicPr>
              <p:cNvPr id="36" name="그래픽 35" descr="추가">
                <a:extLst>
                  <a:ext uri="{FF2B5EF4-FFF2-40B4-BE49-F238E27FC236}">
                    <a16:creationId xmlns:a16="http://schemas.microsoft.com/office/drawing/2014/main" id="{90ABF9B2-CDBF-4FA3-9F0E-3BB5E93C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5424" y="3904757"/>
                <a:ext cx="113244" cy="113244"/>
              </a:xfrm>
              <a:prstGeom prst="rect">
                <a:avLst/>
              </a:prstGeom>
            </p:spPr>
          </p:pic>
          <p:pic>
            <p:nvPicPr>
              <p:cNvPr id="37" name="그래픽 36" descr="문서">
                <a:extLst>
                  <a:ext uri="{FF2B5EF4-FFF2-40B4-BE49-F238E27FC236}">
                    <a16:creationId xmlns:a16="http://schemas.microsoft.com/office/drawing/2014/main" id="{B915B23D-184F-45FB-BCA3-2430132BD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965826">
                <a:off x="3241195" y="3705311"/>
                <a:ext cx="304015" cy="304015"/>
              </a:xfrm>
              <a:prstGeom prst="rect">
                <a:avLst/>
              </a:prstGeom>
            </p:spPr>
          </p:pic>
          <p:pic>
            <p:nvPicPr>
              <p:cNvPr id="38" name="그래픽 37" descr="문서">
                <a:extLst>
                  <a:ext uri="{FF2B5EF4-FFF2-40B4-BE49-F238E27FC236}">
                    <a16:creationId xmlns:a16="http://schemas.microsoft.com/office/drawing/2014/main" id="{58132647-E857-4C5B-A168-FFDF6C2AD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556457">
                <a:off x="3479369" y="4038058"/>
                <a:ext cx="304014" cy="30401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1BA4951-C47B-4F5B-8D73-852E6BF79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5420" y="2749314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9F89E3EF-900E-4E67-ABC1-9ED83720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993" y="5251984"/>
                <a:ext cx="440984" cy="340760"/>
              </a:xfrm>
              <a:prstGeom prst="rect">
                <a:avLst/>
              </a:prstGeom>
            </p:spPr>
          </p:pic>
          <p:pic>
            <p:nvPicPr>
              <p:cNvPr id="47" name="그래픽 46" descr="문서">
                <a:extLst>
                  <a:ext uri="{FF2B5EF4-FFF2-40B4-BE49-F238E27FC236}">
                    <a16:creationId xmlns:a16="http://schemas.microsoft.com/office/drawing/2014/main" id="{9E23F4BF-19F5-482C-8A22-41F676C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3795147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8" name="그래픽 47" descr="문서">
                <a:extLst>
                  <a:ext uri="{FF2B5EF4-FFF2-40B4-BE49-F238E27FC236}">
                    <a16:creationId xmlns:a16="http://schemas.microsoft.com/office/drawing/2014/main" id="{C81648C4-55F2-4338-888F-5F3DB0AC6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3311" y="4096395"/>
                <a:ext cx="302244" cy="30224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740556-29A4-4215-AFF4-FC063389C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5757" y="3905336"/>
                <a:ext cx="440984" cy="34075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EC6E0D82-E44A-43BA-9D91-2491CC6C5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231127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FABEF2B6-1F1C-44DC-9D46-6ED3B3A83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2" y="270749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7B4DE3D-1617-4AA0-9D24-81409F6B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11838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63375DE-07A2-4B6B-B4C1-3AA0AD1C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31127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94EADB-1845-416C-A524-696346A61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271421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50F18D7-D4BF-4D39-BF50-69BDB99C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11838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13BED90-7A97-486C-805C-59221F337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565324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2B5C6095-8CD9-4BD9-81F8-3FD863E5E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3961542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A92EDED2-99D9-4ECC-8C2E-C02040D54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4372433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3574B40B-B309-442C-B292-DCD427E3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6" y="3565324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55DD2E7-C689-42C6-BD33-884435C7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3968262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EFAC70E-C2AC-4147-922F-094573E0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372433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71AB36B8-9F62-4C8B-97DE-1E3688D03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4864691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EF3311CC-2565-43E8-98B2-D3985E2CE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1" y="526090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4C73900-0943-46C9-A9F4-25450ACDF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410" y="5671799"/>
                <a:ext cx="317165" cy="357623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4ABDE60-6998-4725-BAA7-084607215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5" y="4864691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D573B27-F800-4948-B8A5-7FAE73895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267629"/>
                <a:ext cx="301368" cy="357623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B4F87F3-F305-4D4F-869A-9046EE36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62374" y="5671799"/>
                <a:ext cx="301368" cy="357623"/>
              </a:xfrm>
              <a:prstGeom prst="rect">
                <a:avLst/>
              </a:prstGeom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3311BDF1-62D0-44A5-AFB6-94F39D414BB6}"/>
                  </a:ext>
                </a:extLst>
              </p:cNvPr>
              <p:cNvSpPr/>
              <p:nvPr/>
            </p:nvSpPr>
            <p:spPr>
              <a:xfrm>
                <a:off x="2501909" y="3862250"/>
                <a:ext cx="564630" cy="360694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72" name="화살표: 오른쪽 71">
                <a:extLst>
                  <a:ext uri="{FF2B5EF4-FFF2-40B4-BE49-F238E27FC236}">
                    <a16:creationId xmlns:a16="http://schemas.microsoft.com/office/drawing/2014/main" id="{301F15FF-3521-488B-82F7-930A69642CE6}"/>
                  </a:ext>
                </a:extLst>
              </p:cNvPr>
              <p:cNvSpPr/>
              <p:nvPr/>
            </p:nvSpPr>
            <p:spPr>
              <a:xfrm>
                <a:off x="3885645" y="3946269"/>
                <a:ext cx="510858" cy="231373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58E8CCCB-CDF1-44CF-A4B0-6462789B6301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rot="5400000" flipH="1" flipV="1">
                <a:off x="5031776" y="3100768"/>
                <a:ext cx="1204717" cy="842571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10D3AF7-4732-4D9A-ABB3-92D482A5FBF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212849" y="4075716"/>
                <a:ext cx="82290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466C0F77-AEEA-4564-AEC5-1AA3B3FEFA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89" y="4313874"/>
                <a:ext cx="1360570" cy="85640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CC9DB2AD-58BE-4545-B83C-FFB3D6552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2418" y="2490085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8E604152-1025-48A3-BFC8-2F33CE35F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2418" y="2858949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4C64CB34-D141-4E2C-A277-FFBB29273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098" y="2860819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0A54C5D4-2C1E-4915-8165-85E823F3C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46784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연결선: 꺾임 79">
                <a:extLst>
                  <a:ext uri="{FF2B5EF4-FFF2-40B4-BE49-F238E27FC236}">
                    <a16:creationId xmlns:a16="http://schemas.microsoft.com/office/drawing/2014/main" id="{D61E3CE9-1EEE-4163-9CBF-F4C8BFC6B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5967" y="3730699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0AAE886-1E64-402B-984A-F6D97239B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5967" y="4099563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연결선: 꺾임 81">
                <a:extLst>
                  <a:ext uri="{FF2B5EF4-FFF2-40B4-BE49-F238E27FC236}">
                    <a16:creationId xmlns:a16="http://schemas.microsoft.com/office/drawing/2014/main" id="{186AB62D-3F79-41CE-B529-3049BBFA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646" y="4101434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135800EB-D71E-4679-BF22-10F22197B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2806" y="5041307"/>
                <a:ext cx="878179" cy="384497"/>
              </a:xfrm>
              <a:prstGeom prst="bentConnector3">
                <a:avLst>
                  <a:gd name="adj1" fmla="val -743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5187EB21-2A25-428A-8E76-F9DE8DE1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06" y="5410172"/>
                <a:ext cx="8781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2173C5D2-F935-4CCE-AD8F-7F95E0397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486" y="5412042"/>
                <a:ext cx="874499" cy="436374"/>
              </a:xfrm>
              <a:prstGeom prst="bentConnector3">
                <a:avLst>
                  <a:gd name="adj1" fmla="val -95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7D263B9-37D9-434A-A89B-D4EFCD55C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2893022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43BE4BD-6392-47C4-AA2F-C4A0BD14D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325835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39ECF323-0317-4E99-8AF3-705E5A2F2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372189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36B934DA-1723-4A5F-AFF2-EA4606D57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147074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4B691DF7-C414-424C-ACDC-A9CD74A2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45798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DB35E6ED-A81A-4FB3-B060-509A80D95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01710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D5AAE49-624E-4E1F-A51D-19000566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442286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77C5745-EE06-448B-B130-C400A881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9659" y="5875099"/>
                <a:ext cx="749817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B8F9BDA-9187-4102-88E1-0ACE4E906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7589" y="1775388"/>
                <a:ext cx="0" cy="4416071"/>
              </a:xfrm>
              <a:prstGeom prst="line">
                <a:avLst/>
              </a:prstGeom>
              <a:ln w="76200">
                <a:solidFill>
                  <a:schemeClr val="accent6">
                    <a:alpha val="38039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8DD96561-B064-4D42-83DB-C1313F531CFC}"/>
                  </a:ext>
                </a:extLst>
              </p:cNvPr>
              <p:cNvSpPr/>
              <p:nvPr/>
            </p:nvSpPr>
            <p:spPr>
              <a:xfrm>
                <a:off x="7940575" y="1360713"/>
                <a:ext cx="1162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latin typeface="+mn-ea"/>
                  </a:rPr>
                  <a:t>대표문서 추출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4EB36C-116B-4520-AAE1-441DC698AD7F}"/>
                </a:ext>
              </a:extLst>
            </p:cNvPr>
            <p:cNvSpPr txBox="1"/>
            <p:nvPr/>
          </p:nvSpPr>
          <p:spPr>
            <a:xfrm>
              <a:off x="9424739" y="6290328"/>
              <a:ext cx="1300169" cy="35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대표 문서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7218AB6-3E16-4680-9F83-BDC8CA0DEACC}"/>
              </a:ext>
            </a:extLst>
          </p:cNvPr>
          <p:cNvSpPr txBox="1"/>
          <p:nvPr/>
        </p:nvSpPr>
        <p:spPr>
          <a:xfrm>
            <a:off x="4257257" y="4962843"/>
            <a:ext cx="1063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&lt;</a:t>
            </a:r>
            <a:r>
              <a:rPr lang="ko-KR" altLang="en-US" sz="900" b="1" dirty="0">
                <a:latin typeface="+mn-ea"/>
              </a:rPr>
              <a:t>토픽 별 문서</a:t>
            </a:r>
            <a:r>
              <a:rPr lang="en-US" altLang="ko-KR" sz="900" b="1" dirty="0">
                <a:latin typeface="+mn-ea"/>
              </a:rPr>
              <a:t>&gt;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217127B-9688-4CDD-866A-D04E4A5BC675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78B3123F-3DBD-4182-9838-7E363854B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F391BDA4-DCB0-496E-A4D4-9BD6E6CA4F8C}"/>
              </a:ext>
            </a:extLst>
          </p:cNvPr>
          <p:cNvSpPr/>
          <p:nvPr/>
        </p:nvSpPr>
        <p:spPr>
          <a:xfrm>
            <a:off x="4239827" y="1503286"/>
            <a:ext cx="2136040" cy="3936637"/>
          </a:xfrm>
          <a:prstGeom prst="roundRect">
            <a:avLst/>
          </a:prstGeom>
          <a:noFill/>
          <a:ln w="28575">
            <a:solidFill>
              <a:srgbClr val="8F8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EDFF5CFD-13B3-4D14-91D6-D5DEF5BDE706}"/>
              </a:ext>
            </a:extLst>
          </p:cNvPr>
          <p:cNvPicPr/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3248" y="1503286"/>
            <a:ext cx="4419600" cy="2919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38FAA9-225D-41AD-9390-6535BB9C6523}"/>
              </a:ext>
            </a:extLst>
          </p:cNvPr>
          <p:cNvSpPr txBox="1"/>
          <p:nvPr/>
        </p:nvSpPr>
        <p:spPr>
          <a:xfrm>
            <a:off x="8338525" y="4574646"/>
            <a:ext cx="247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SVD </a:t>
            </a:r>
            <a:r>
              <a:rPr lang="ko-KR" altLang="en-US" sz="1600"/>
              <a:t>키워드 추출 문제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51E34-0428-4919-A00F-9EF264F54366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7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92DC26-472B-459F-8D96-D2A7C1B54234}"/>
              </a:ext>
            </a:extLst>
          </p:cNvPr>
          <p:cNvSpPr/>
          <p:nvPr/>
        </p:nvSpPr>
        <p:spPr>
          <a:xfrm>
            <a:off x="6455591" y="2054894"/>
            <a:ext cx="52012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기존 뉴스 검색 엔진은 관련도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최신순을 기준으로 뉴스를 출력하지만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이와 같은 검색 엔진의 </a:t>
            </a:r>
            <a:r>
              <a:rPr lang="ko-KR" altLang="en-US" b="1">
                <a:latin typeface="+mn-ea"/>
              </a:rPr>
              <a:t>문제는 세가지</a:t>
            </a:r>
            <a:r>
              <a:rPr lang="ko-KR" altLang="en-US">
                <a:latin typeface="+mn-ea"/>
              </a:rPr>
              <a:t>가 있다</a:t>
            </a:r>
            <a:r>
              <a:rPr lang="en-US" altLang="ko-KR">
                <a:latin typeface="+mn-ea"/>
              </a:rPr>
              <a:t>.</a:t>
            </a:r>
          </a:p>
          <a:p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카테고리 분류가 없다</a:t>
            </a:r>
            <a:r>
              <a:rPr lang="en-US" altLang="ko-KR" b="1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>
                <a:latin typeface="+mn-ea"/>
              </a:rPr>
              <a:t>비슷한 내용의 기사를 모두 출력한다</a:t>
            </a:r>
            <a:r>
              <a:rPr lang="en-US" altLang="ko-KR">
                <a:latin typeface="+mn-ea"/>
              </a:rPr>
              <a:t>.</a:t>
            </a:r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대표 이슈를 한눈에 알아보기 힘들다</a:t>
            </a:r>
            <a:r>
              <a:rPr lang="en-US" altLang="ko-KR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6A91D4-9C79-43B2-864D-B3644264C978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6CF6EC-3E2F-4F9E-BE98-0427C24F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196D9-1AED-4D7A-A6E2-DBB298161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7" y="2054894"/>
            <a:ext cx="5517001" cy="367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FBF992-0089-4522-A6EC-6721E41385B8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EE8BBE8-662A-452A-A3A0-AF5B8F44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7" y="2054894"/>
            <a:ext cx="5077031" cy="338739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046" y="333376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+mn-ea"/>
              </a:rPr>
              <a:t>프로젝트 개요 </a:t>
            </a:r>
            <a:r>
              <a:rPr lang="en-US" altLang="ko-KR" sz="2800">
                <a:latin typeface="+mn-ea"/>
              </a:rPr>
              <a:t>– </a:t>
            </a:r>
            <a:r>
              <a:rPr lang="ko-KR" altLang="en-US" sz="2800">
                <a:latin typeface="+mn-ea"/>
              </a:rPr>
              <a:t>기획 배경 및 목표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843207-78B0-4323-9C41-D2FE4BD32451}"/>
              </a:ext>
            </a:extLst>
          </p:cNvPr>
          <p:cNvSpPr/>
          <p:nvPr/>
        </p:nvSpPr>
        <p:spPr>
          <a:xfrm>
            <a:off x="6227127" y="2054894"/>
            <a:ext cx="54297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따라서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이 프로젝트는 위에 언급한 세가지 문제점을 해결할 수 있는 서비스를 만드는 것이 목표다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이 서비스는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기업에 대해 검색된 기사에서 기업의 카테고리별 분류하고</a:t>
            </a:r>
            <a:r>
              <a:rPr lang="en-US" altLang="ko-KR" b="1">
                <a:latin typeface="+mn-ea"/>
              </a:rPr>
              <a:t>,</a:t>
            </a: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latin typeface="+mn-ea"/>
              </a:rPr>
              <a:t>중복을 제거한 대표 이슈 기사를 추출하며</a:t>
            </a:r>
            <a:r>
              <a:rPr lang="en-US" altLang="ko-KR" b="1">
                <a:latin typeface="+mn-ea"/>
              </a:rPr>
              <a:t>,</a:t>
            </a:r>
            <a:r>
              <a:rPr lang="ko-KR" altLang="en-US" b="1">
                <a:latin typeface="+mn-ea"/>
              </a:rPr>
              <a:t> </a:t>
            </a:r>
            <a:endParaRPr lang="en-US" altLang="ko-KR" b="1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>
                <a:latin typeface="+mn-ea"/>
              </a:rPr>
              <a:t>시간순으로 이슈를 정렬하고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대표 키워드를 시각화 하며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각 이슈에 대한 대표 기사를 추천을 제공한다</a:t>
            </a:r>
            <a:r>
              <a:rPr lang="en-US" altLang="ko-KR" b="1"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0DB73D-D92D-45F8-8666-749BF02A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0B8AC-C234-4943-81F5-C71579EA1FC6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41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84422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BB9F9E">
                    <a:lumMod val="20000"/>
                    <a:lumOff val="80000"/>
                  </a:srgbClr>
                </a:solidFill>
                <a:effectLst/>
                <a:uLnTx/>
                <a:uFillTx/>
                <a:latin typeface="나눔스퀘어라운드 Regular"/>
                <a:cs typeface="+mn-cs"/>
              </a:rPr>
              <a:t>웹 페이지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B9F9E">
                  <a:lumMod val="20000"/>
                  <a:lumOff val="80000"/>
                </a:srgbClr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C3159-0C81-4002-841E-44AA96E80459}"/>
              </a:ext>
            </a:extLst>
          </p:cNvPr>
          <p:cNvSpPr txBox="1"/>
          <p:nvPr/>
        </p:nvSpPr>
        <p:spPr>
          <a:xfrm>
            <a:off x="2401334" y="3393206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n-ea"/>
              </a:rPr>
              <a:t>뉴스 자동 분류 및 토픽 요약 서비스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1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EA3FEB3-D14A-4772-AE60-79B3C7FDA7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4723" y="1026156"/>
            <a:ext cx="9642553" cy="525427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4954B5-AD6E-4BC9-881B-81C034058EBE}"/>
              </a:ext>
            </a:extLst>
          </p:cNvPr>
          <p:cNvSpPr/>
          <p:nvPr/>
        </p:nvSpPr>
        <p:spPr>
          <a:xfrm>
            <a:off x="2093843" y="3244334"/>
            <a:ext cx="1272209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046" y="33337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rPr>
              <a:t>웹 페이지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rPr>
              <a:t>– </a:t>
            </a:r>
            <a:r>
              <a:rPr lang="ko-KR" altLang="en-US" sz="2800">
                <a:solidFill>
                  <a:srgbClr val="3A3838"/>
                </a:solidFill>
                <a:latin typeface="+mn-ea"/>
              </a:rPr>
              <a:t>검색 화면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D807A9-3864-498A-8281-D618E5C3E6FF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646181-3324-489E-9DDC-7EF9219B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61400-5F77-46D2-97E9-11EB0816FA43}"/>
              </a:ext>
            </a:extLst>
          </p:cNvPr>
          <p:cNvSpPr txBox="1"/>
          <p:nvPr/>
        </p:nvSpPr>
        <p:spPr>
          <a:xfrm>
            <a:off x="1150096" y="764546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뉴스 자동 분류 및 토픽 요약 서비스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1D83B-9AD7-438B-9416-8BEB64869C43}"/>
              </a:ext>
            </a:extLst>
          </p:cNvPr>
          <p:cNvSpPr txBox="1"/>
          <p:nvPr/>
        </p:nvSpPr>
        <p:spPr>
          <a:xfrm>
            <a:off x="2273546" y="3244334"/>
            <a:ext cx="91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검색창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1721B8-8B4C-426F-9E3B-1BE9E258F4A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66052" y="3429000"/>
            <a:ext cx="370889" cy="4644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3A98AD5-5E84-4CF4-8EAA-D44E3C341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2715" y="1026156"/>
            <a:ext cx="10126570" cy="568034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E8D3AD-D14A-4AA9-BAA1-91EA5AC71361}"/>
              </a:ext>
            </a:extLst>
          </p:cNvPr>
          <p:cNvSpPr/>
          <p:nvPr/>
        </p:nvSpPr>
        <p:spPr>
          <a:xfrm>
            <a:off x="836485" y="4329860"/>
            <a:ext cx="2542818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DF9614-B151-4C5F-956F-3E13F5682C9D}"/>
              </a:ext>
            </a:extLst>
          </p:cNvPr>
          <p:cNvSpPr/>
          <p:nvPr/>
        </p:nvSpPr>
        <p:spPr>
          <a:xfrm>
            <a:off x="974212" y="3255138"/>
            <a:ext cx="1313208" cy="3477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90EED5-0E53-4D2F-9431-CD2C5E4D2900}"/>
              </a:ext>
            </a:extLst>
          </p:cNvPr>
          <p:cNvSpPr/>
          <p:nvPr/>
        </p:nvSpPr>
        <p:spPr>
          <a:xfrm>
            <a:off x="352426" y="1646888"/>
            <a:ext cx="3132896" cy="66674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F9C3C-B6E7-4B43-8386-F04279396A34}"/>
              </a:ext>
            </a:extLst>
          </p:cNvPr>
          <p:cNvSpPr txBox="1"/>
          <p:nvPr/>
        </p:nvSpPr>
        <p:spPr>
          <a:xfrm>
            <a:off x="1077679" y="3244334"/>
            <a:ext cx="126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카테고리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31046" y="333376"/>
            <a:ext cx="3935507" cy="954107"/>
            <a:chOff x="1131046" y="400051"/>
            <a:chExt cx="3935507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37481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웹 페이지 </a:t>
              </a:r>
              <a:r>
                <a:rPr lang="en-US" altLang="ko-KR" sz="2800">
                  <a:solidFill>
                    <a:srgbClr val="3A3838"/>
                  </a:solidFill>
                  <a:latin typeface="+mn-ea"/>
                </a:rPr>
                <a:t>– </a:t>
              </a:r>
              <a:r>
                <a:rPr lang="ko-KR" altLang="en-US" sz="2800">
                  <a:solidFill>
                    <a:srgbClr val="3A3838"/>
                  </a:solidFill>
                  <a:latin typeface="+mn-ea"/>
                </a:rPr>
                <a:t>검색 결과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3916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카테고리의 워드 클라우드와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카테고리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+mn-ea"/>
                  <a:cs typeface="+mn-cs"/>
                </a:rPr>
                <a:t>검색어 기사 빈도수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FBFBDBC9-E403-431A-BE9F-E471A8293A1E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51C335-D0FC-4400-B826-E50B33BC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7" y="510902"/>
            <a:ext cx="301368" cy="3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9D20F-085B-4F85-8E8C-EBC4F53C6772}"/>
              </a:ext>
            </a:extLst>
          </p:cNvPr>
          <p:cNvSpPr txBox="1"/>
          <p:nvPr/>
        </p:nvSpPr>
        <p:spPr>
          <a:xfrm>
            <a:off x="974212" y="4329860"/>
            <a:ext cx="22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기업의 뉴스 빈도수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85B43-7061-4615-8EA5-8EF849079085}"/>
              </a:ext>
            </a:extLst>
          </p:cNvPr>
          <p:cNvSpPr txBox="1"/>
          <p:nvPr/>
        </p:nvSpPr>
        <p:spPr>
          <a:xfrm>
            <a:off x="489088" y="1667307"/>
            <a:ext cx="289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+mn-ea"/>
              </a:rPr>
              <a:t>카테고리의 빈도수에 따른 워드클라우드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521DA8-1FD4-44B3-943E-AF78898CDD7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5322" y="1980263"/>
            <a:ext cx="1528221" cy="2519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3B4EC4-9957-4371-9EDF-43BE0F22E97B}"/>
              </a:ext>
            </a:extLst>
          </p:cNvPr>
          <p:cNvCxnSpPr>
            <a:cxnSpLocks/>
          </p:cNvCxnSpPr>
          <p:nvPr/>
        </p:nvCxnSpPr>
        <p:spPr>
          <a:xfrm>
            <a:off x="2306167" y="3429000"/>
            <a:ext cx="1881807" cy="17386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599B59-4486-420E-A9CA-19273435AB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8736" y="4514526"/>
            <a:ext cx="1247814" cy="67616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1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2787</Words>
  <Application>Microsoft Office PowerPoint</Application>
  <PresentationFormat>와이드스크린</PresentationFormat>
  <Paragraphs>429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나눔스퀘어라운드 Regular</vt:lpstr>
      <vt:lpstr>다음_Regular</vt:lpstr>
      <vt:lpstr>맑은 고딕</vt:lpstr>
      <vt:lpstr>Arial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KHEL KIM</cp:lastModifiedBy>
  <cp:revision>228</cp:revision>
  <dcterms:created xsi:type="dcterms:W3CDTF">2015-01-21T11:35:38Z</dcterms:created>
  <dcterms:modified xsi:type="dcterms:W3CDTF">2019-06-12T06:25:01Z</dcterms:modified>
</cp:coreProperties>
</file>