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0" r:id="rId4"/>
    <p:sldId id="262" r:id="rId5"/>
    <p:sldId id="261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B3A2013-D3DB-3947-BCAE-3A811E49AF6A}">
          <p14:sldIdLst>
            <p14:sldId id="256"/>
            <p14:sldId id="265"/>
            <p14:sldId id="260"/>
            <p14:sldId id="262"/>
            <p14:sldId id="261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001"/>
    <a:srgbClr val="350000"/>
    <a:srgbClr val="A00001"/>
    <a:srgbClr val="CE7827"/>
    <a:srgbClr val="001DFF"/>
    <a:srgbClr val="FAC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9"/>
    <p:restoredTop sz="94713"/>
  </p:normalViewPr>
  <p:slideViewPr>
    <p:cSldViewPr snapToGrid="0" snapToObjects="1">
      <p:cViewPr>
        <p:scale>
          <a:sx n="130" d="100"/>
          <a:sy n="130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FA38-A1C9-2C4D-9B7F-E8ED6D816EA5}" type="datetimeFigureOut">
              <a:rPr kumimoji="1" lang="ko-Kore-KR" altLang="en-US" smtClean="0"/>
              <a:t>9/29/22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20A4F-B00F-E541-B0F0-79AB0A9D66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601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20A4F-B00F-E541-B0F0-79AB0A9D666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208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F934-1658-4C46-AC77-02A9C3B31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B56CDE-2C64-5743-8A9D-08D7163C2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B6BD3-9586-F740-A341-99A97774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3FD0-DAEA-A44B-B3EC-3CD08FB51477}" type="datetime1">
              <a:rPr kumimoji="1" lang="ko-KR" altLang="en-US" smtClean="0"/>
              <a:t>2022. 9. 29.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AA881-5D7C-BB49-94E9-FC9952E2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DB8AB-BDE2-F64A-B997-26794E99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303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E1822-74C9-2343-93B2-1A7AF1CC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CAEE6-869B-4448-84C2-4E2AF2D6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7A2BA-89E2-5C4D-9348-CBCD12D9D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B122C1-D635-6A45-A58F-C807B06D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B8F-AD06-564E-9A7D-137E128F1050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60587-6FB9-B646-9DFB-99F02DE5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9BD75-2EAF-1A43-931A-FABA7D78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64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4E64A-FAE4-7A47-A4EE-A88D0452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B6CD0-29DF-AB4B-BBC6-DC76CFFA6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BFBE5-4548-414E-AD65-303CCE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9953-ADA4-6A43-BAF9-9C56B641C324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A3876-AC56-4841-9EF7-5B8F9CF7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8433E-B04A-AA49-87A4-04B4C00D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746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F2B49F-53B6-ED47-A13E-0294DD16B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D061F-BEE1-1547-A3E4-C16F3F95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20F57-E307-0845-8608-D163A113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3751-D518-FE48-B884-8D4CF5227713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EE5B1-6442-DA49-8365-1114D2C0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80D78-FB4B-054D-90A1-346D5090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9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A9E69-90A2-6845-A5BC-C9B225D6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B48D7-26A8-314A-8E69-98B56EDC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CF20B-2E41-7348-94D3-FF50A307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CE80-1FCE-E740-8651-26057649C4DC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55BCC-F17C-AE42-803B-15A9D7B1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2EB08-9861-8A4B-AB1C-A5610747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89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67B87-9B7C-CE47-8CA9-8633C82F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D23FC-4F49-0040-8469-7FB96B74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2150E-F7FB-0043-AE93-F2EFF386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7B52-4818-914A-9F31-5FABF9C1D7B5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81790-2572-9D43-B441-2F062BAF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8D05B-5DA4-2A48-A2F7-E2F92190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780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EAFA5-B0F9-4F48-A27C-2B1A81FA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3D58F-2545-6449-84E5-E933DE8D4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C2FBD7-CA2B-714F-AC72-393BF27CE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3AFDA-F212-544A-81D9-2F337B2B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05-FD0E-F245-B966-14D503E36AAA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4870C-46BB-C54A-93D2-CA984B47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E6057-B084-F148-B2FB-A078953D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989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7F650-2CAE-8D4F-9FC4-506F77BF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E28B3-4B56-7147-9F8E-A062DEBA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C36711-1721-9545-9640-5F2BFDCA1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EA7BD0-A017-A647-83BC-627B8E1AA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79BE29-32EF-5241-9A40-38BDC1DC1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CE3A51-4C9A-7A43-975C-81C3B2B6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02C6-8E06-E04F-BA86-04FD8966D269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8E7D4D-D7E0-5A42-8E73-97AB9CE5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E950A-A380-7B4A-856F-72FF8EE1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76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54D9F-DFBB-AB41-AE8F-498FA8AA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343527-8BF2-874A-BA18-257FE6C9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46AA-CB2C-574A-AE99-5B9F831B44EE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7E2E71-E304-7841-8478-7568E18B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E9A35E-627A-1C48-99B7-7D56837E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37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AE57B6-7D58-A74C-8EF9-0224EDCA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FAB-7D1F-5A4E-AEB9-2B8E165F556D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165D37-ED59-E54E-BB12-DCDB4771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146C9-8620-1F4E-AE07-D5DB701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599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7171C-3FDE-C040-9725-A2BBBE32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CC62931-184D-7642-9402-B7A4D8D8B247}"/>
              </a:ext>
            </a:extLst>
          </p:cNvPr>
          <p:cNvCxnSpPr>
            <a:cxnSpLocks/>
          </p:cNvCxnSpPr>
          <p:nvPr userDrawn="1"/>
        </p:nvCxnSpPr>
        <p:spPr>
          <a:xfrm>
            <a:off x="254643" y="601883"/>
            <a:ext cx="389444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008164D-98B3-8A42-9B5A-C42769F39D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971" y="162050"/>
            <a:ext cx="2928395" cy="33566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275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20029-E0BD-A445-A630-41483D6C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CF396-D3F4-DF47-9262-288212FD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11361-AC81-8142-9BEB-31AF9A909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FC8D0-9BD1-D446-B8EB-F72651F9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111C-EF14-BB4C-8DD1-2F74424AC624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73911-CABF-774C-89A1-69200DDE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1644D-634B-A140-8739-E36CE68C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46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23E40D-CA2A-FB45-AD22-426529A0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56686-6EE0-F843-BA31-D6513FBAB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3E43E-75E9-DF4D-9C27-90FCDC9D7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7E65-7445-424E-B93B-CDA95525B915}" type="datetime1">
              <a:rPr kumimoji="1" lang="ko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FD33D-D152-114C-8726-7BC5DF426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A2CDF-72C8-7941-9434-E99812482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3B532-9832-1249-9E64-2BDCF6AB4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B0A70-F90C-364D-BAB6-36ACC3FFAA55}"/>
              </a:ext>
            </a:extLst>
          </p:cNvPr>
          <p:cNvSpPr txBox="1"/>
          <p:nvPr userDrawn="1"/>
        </p:nvSpPr>
        <p:spPr>
          <a:xfrm>
            <a:off x="197069" y="6354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QuETI</a:t>
            </a:r>
            <a:r>
              <a:rPr kumimoji="1" lang="en-US" altLang="ko-Kore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@ SKKU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5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74F58-62D6-EB41-879D-EDBE56A0903C}"/>
              </a:ext>
            </a:extLst>
          </p:cNvPr>
          <p:cNvSpPr txBox="1"/>
          <p:nvPr/>
        </p:nvSpPr>
        <p:spPr>
          <a:xfrm>
            <a:off x="4494439" y="3439886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Evaluate Multi-core Architectures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974AF-B77D-A247-A8EF-E49B0DA56178}"/>
              </a:ext>
            </a:extLst>
          </p:cNvPr>
          <p:cNvSpPr txBox="1"/>
          <p:nvPr/>
        </p:nvSpPr>
        <p:spPr>
          <a:xfrm>
            <a:off x="4202821" y="2894894"/>
            <a:ext cx="378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Review: Simulation Code</a:t>
            </a:r>
            <a:endParaRPr kumimoji="1" lang="ko-Kore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16C4F-D347-C14E-A656-7C992CB7F073}"/>
              </a:ext>
            </a:extLst>
          </p:cNvPr>
          <p:cNvSpPr txBox="1"/>
          <p:nvPr/>
        </p:nvSpPr>
        <p:spPr>
          <a:xfrm>
            <a:off x="9141236" y="4789155"/>
            <a:ext cx="17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Seunghyun</a:t>
            </a:r>
            <a:r>
              <a:rPr kumimoji="1" lang="en-US" altLang="ko-Kore-KR" dirty="0"/>
              <a:t> Beak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7786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EA4FBF-4E5C-45FD-6A98-CE7B883A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A97DC-E194-16D0-9AC4-A358A9E8E1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1. Model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B6FDEF-F83E-F984-A6B9-F65EFBEAD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24766"/>
            <a:ext cx="7772400" cy="5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9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38E85C-3064-8D47-BCAD-CFA7C8AAE5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Code Structure</a:t>
            </a:r>
            <a:endParaRPr kumimoji="1" lang="ko-Kore-KR" altLang="en-US" dirty="0"/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DA011232-7764-A649-9C7E-AD1590BB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3" name="사각형: 둥근 모서리 3">
            <a:extLst>
              <a:ext uri="{FF2B5EF4-FFF2-40B4-BE49-F238E27FC236}">
                <a16:creationId xmlns:a16="http://schemas.microsoft.com/office/drawing/2014/main" id="{7C585283-6489-53F4-731C-344549D0C462}"/>
              </a:ext>
            </a:extLst>
          </p:cNvPr>
          <p:cNvSpPr/>
          <p:nvPr/>
        </p:nvSpPr>
        <p:spPr>
          <a:xfrm>
            <a:off x="773900" y="1781040"/>
            <a:ext cx="3000332" cy="4239729"/>
          </a:xfrm>
          <a:prstGeom prst="roundRect">
            <a:avLst/>
          </a:prstGeom>
          <a:solidFill>
            <a:schemeClr val="accent5">
              <a:alpha val="1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사각형: 둥근 모서리 15">
            <a:extLst>
              <a:ext uri="{FF2B5EF4-FFF2-40B4-BE49-F238E27FC236}">
                <a16:creationId xmlns:a16="http://schemas.microsoft.com/office/drawing/2014/main" id="{BFFFF149-A4C3-83EB-E8A4-05A9FD8FC2DF}"/>
              </a:ext>
            </a:extLst>
          </p:cNvPr>
          <p:cNvSpPr/>
          <p:nvPr/>
        </p:nvSpPr>
        <p:spPr>
          <a:xfrm>
            <a:off x="1290970" y="1475285"/>
            <a:ext cx="1964832" cy="6115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ED3F4757-750F-504E-BA64-262F3BA95FA1}"/>
              </a:ext>
            </a:extLst>
          </p:cNvPr>
          <p:cNvSpPr/>
          <p:nvPr/>
        </p:nvSpPr>
        <p:spPr>
          <a:xfrm>
            <a:off x="903550" y="2239900"/>
            <a:ext cx="2766053" cy="1242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solidFill>
                  <a:schemeClr val="tx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architecture_configuration.json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chemeClr val="tx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operation_configuration.json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chemeClr val="tx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communication_configuration.json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EEBBA068-53E5-8CE2-E683-A98F5F7489F8}"/>
              </a:ext>
            </a:extLst>
          </p:cNvPr>
          <p:cNvSpPr/>
          <p:nvPr/>
        </p:nvSpPr>
        <p:spPr>
          <a:xfrm>
            <a:off x="1605187" y="3710116"/>
            <a:ext cx="1290316" cy="5572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circuit.json</a:t>
            </a:r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CCA4BEC7-F534-D2F9-DD39-CD58F411870B}"/>
              </a:ext>
            </a:extLst>
          </p:cNvPr>
          <p:cNvSpPr/>
          <p:nvPr/>
        </p:nvSpPr>
        <p:spPr>
          <a:xfrm>
            <a:off x="4311002" y="2114046"/>
            <a:ext cx="2734603" cy="13209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100" dirty="0" err="1">
                <a:solidFill>
                  <a:schemeClr val="tx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architecture_configuration.jl</a:t>
            </a:r>
            <a:endParaRPr kumimoji="1" lang="en-US" altLang="ko-Kore-KR" sz="1100" dirty="0">
              <a:solidFill>
                <a:schemeClr val="tx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100" dirty="0" err="1">
                <a:solidFill>
                  <a:schemeClr val="tx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operation_configuration.jl</a:t>
            </a:r>
            <a:endParaRPr kumimoji="1" lang="en-US" altLang="ko-Kore-KR" sz="1100" dirty="0">
              <a:solidFill>
                <a:schemeClr val="tx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100" dirty="0" err="1">
                <a:solidFill>
                  <a:schemeClr val="tx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communication_configuration.jl</a:t>
            </a:r>
            <a:endParaRPr kumimoji="1" lang="en-US" altLang="ko-Kore-KR" sz="1100" dirty="0">
              <a:solidFill>
                <a:schemeClr val="tx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사각형: 둥근 모서리 21">
            <a:extLst>
              <a:ext uri="{FF2B5EF4-FFF2-40B4-BE49-F238E27FC236}">
                <a16:creationId xmlns:a16="http://schemas.microsoft.com/office/drawing/2014/main" id="{8E48CE63-5287-6E06-0473-4164EB5814E4}"/>
              </a:ext>
            </a:extLst>
          </p:cNvPr>
          <p:cNvSpPr/>
          <p:nvPr/>
        </p:nvSpPr>
        <p:spPr>
          <a:xfrm>
            <a:off x="4799573" y="1648741"/>
            <a:ext cx="1757459" cy="69700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Configuration Modules</a:t>
            </a:r>
            <a:endParaRPr lang="ko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4C6F8640-CBE8-E948-A92D-6D47CE9C4570}"/>
              </a:ext>
            </a:extLst>
          </p:cNvPr>
          <p:cNvSpPr/>
          <p:nvPr/>
        </p:nvSpPr>
        <p:spPr>
          <a:xfrm>
            <a:off x="4960861" y="3710116"/>
            <a:ext cx="1463125" cy="5572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chemeClr val="tx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circuit_builder.jl</a:t>
            </a:r>
            <a:endParaRPr kumimoji="1" lang="en-US" altLang="ko-Kore-KR" sz="1200" dirty="0">
              <a:solidFill>
                <a:schemeClr val="tx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D8B9D18-9D8F-71DA-8D67-F346A8E4741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69603" y="2861030"/>
            <a:ext cx="641399" cy="30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0ACFE8-4B52-A601-A8C1-99FD7DA4FA8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95503" y="3988756"/>
            <a:ext cx="2065358" cy="158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A52C3BA9-CDFA-1E3D-5EDD-DC9E7CE261FB}"/>
              </a:ext>
            </a:extLst>
          </p:cNvPr>
          <p:cNvSpPr/>
          <p:nvPr/>
        </p:nvSpPr>
        <p:spPr>
          <a:xfrm>
            <a:off x="7847350" y="2864111"/>
            <a:ext cx="987888" cy="4316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chemeClr val="tx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mapper.jl</a:t>
            </a:r>
            <a:endParaRPr kumimoji="1" lang="en-US" altLang="ko-Kore-KR" sz="1200" dirty="0">
              <a:solidFill>
                <a:schemeClr val="tx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3" name="직선 연결선 28">
            <a:extLst>
              <a:ext uri="{FF2B5EF4-FFF2-40B4-BE49-F238E27FC236}">
                <a16:creationId xmlns:a16="http://schemas.microsoft.com/office/drawing/2014/main" id="{625987A6-EB81-423E-5A8F-F53B14D8254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23987" y="3988756"/>
            <a:ext cx="96519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E5300DE9-48F5-97AE-2F2F-A1BCAC8222E6}"/>
              </a:ext>
            </a:extLst>
          </p:cNvPr>
          <p:cNvCxnSpPr>
            <a:cxnSpLocks/>
          </p:cNvCxnSpPr>
          <p:nvPr/>
        </p:nvCxnSpPr>
        <p:spPr>
          <a:xfrm>
            <a:off x="7045605" y="2747280"/>
            <a:ext cx="34357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3">
            <a:extLst>
              <a:ext uri="{FF2B5EF4-FFF2-40B4-BE49-F238E27FC236}">
                <a16:creationId xmlns:a16="http://schemas.microsoft.com/office/drawing/2014/main" id="{1342DED8-CCDD-0694-5EA2-7B82C11C9954}"/>
              </a:ext>
            </a:extLst>
          </p:cNvPr>
          <p:cNvCxnSpPr>
            <a:cxnSpLocks/>
          </p:cNvCxnSpPr>
          <p:nvPr/>
        </p:nvCxnSpPr>
        <p:spPr>
          <a:xfrm flipV="1">
            <a:off x="7357162" y="2747280"/>
            <a:ext cx="0" cy="124939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B82C12A-5A35-AC53-0189-D5475393EA0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357162" y="3072022"/>
            <a:ext cx="490188" cy="791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C7295D55-B296-A8C6-EB3B-CB925502075D}"/>
              </a:ext>
            </a:extLst>
          </p:cNvPr>
          <p:cNvSpPr/>
          <p:nvPr/>
        </p:nvSpPr>
        <p:spPr>
          <a:xfrm>
            <a:off x="7691263" y="4819600"/>
            <a:ext cx="1324874" cy="4316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chemeClr val="tx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simulator.jl</a:t>
            </a:r>
            <a:endParaRPr kumimoji="1" lang="en-US" altLang="ko-Kore-KR" sz="1200" dirty="0">
              <a:solidFill>
                <a:schemeClr val="tx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AEF2087-6FF5-280C-8F57-9B7CB28AC84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467519" y="5035430"/>
            <a:ext cx="4223744" cy="1490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701D348-AC73-7321-EAF3-D16E6BA1918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339579" y="3295772"/>
            <a:ext cx="1715" cy="15238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오른쪽 50">
            <a:extLst>
              <a:ext uri="{FF2B5EF4-FFF2-40B4-BE49-F238E27FC236}">
                <a16:creationId xmlns:a16="http://schemas.microsoft.com/office/drawing/2014/main" id="{1067CAEF-5309-22BB-8340-2C44BBE88CD8}"/>
              </a:ext>
            </a:extLst>
          </p:cNvPr>
          <p:cNvSpPr/>
          <p:nvPr/>
        </p:nvSpPr>
        <p:spPr>
          <a:xfrm>
            <a:off x="9116663" y="4819600"/>
            <a:ext cx="783405" cy="4316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326BD-1959-200B-8D9A-C6DA02728648}"/>
              </a:ext>
            </a:extLst>
          </p:cNvPr>
          <p:cNvSpPr txBox="1"/>
          <p:nvPr/>
        </p:nvSpPr>
        <p:spPr>
          <a:xfrm>
            <a:off x="8439993" y="373865"/>
            <a:ext cx="393645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 언어 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Julia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Github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https://</a:t>
            </a:r>
            <a:r>
              <a:rPr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github.com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/Seunghyun100/simulator</a:t>
            </a:r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024415DE-E3BF-BA41-1176-C7D7E49ED3C1}"/>
              </a:ext>
            </a:extLst>
          </p:cNvPr>
          <p:cNvSpPr/>
          <p:nvPr/>
        </p:nvSpPr>
        <p:spPr>
          <a:xfrm>
            <a:off x="935000" y="4607570"/>
            <a:ext cx="2734603" cy="885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fr-FR" altLang="ko-Kore-KR" sz="1100" dirty="0">
                <a:solidFill>
                  <a:schemeClr val="tx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communication_protocol.json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fr-FR" altLang="ko-Kore-KR" sz="1100" dirty="0">
                <a:solidFill>
                  <a:schemeClr val="tx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communication_protocol.jl</a:t>
            </a:r>
          </a:p>
        </p:txBody>
      </p:sp>
      <p:sp>
        <p:nvSpPr>
          <p:cNvPr id="24" name="사각형: 둥근 모서리 51">
            <a:extLst>
              <a:ext uri="{FF2B5EF4-FFF2-40B4-BE49-F238E27FC236}">
                <a16:creationId xmlns:a16="http://schemas.microsoft.com/office/drawing/2014/main" id="{86414CAF-342A-353A-1669-4B1EB83ED799}"/>
              </a:ext>
            </a:extLst>
          </p:cNvPr>
          <p:cNvSpPr/>
          <p:nvPr/>
        </p:nvSpPr>
        <p:spPr>
          <a:xfrm>
            <a:off x="10010064" y="4196267"/>
            <a:ext cx="1104535" cy="12466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RESULT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31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38E85C-3064-8D47-BCAD-CFA7C8AAE5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Code Structure</a:t>
            </a:r>
            <a:endParaRPr kumimoji="1" lang="ko-Kore-KR" altLang="en-US" dirty="0"/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DA011232-7764-A649-9C7E-AD1590BB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D7AF0-6011-10D4-2340-73D8DF52B676}"/>
              </a:ext>
            </a:extLst>
          </p:cNvPr>
          <p:cNvSpPr txBox="1"/>
          <p:nvPr/>
        </p:nvSpPr>
        <p:spPr>
          <a:xfrm>
            <a:off x="794657" y="783771"/>
            <a:ext cx="11463266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Configuration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Architecture: Generate architecture according to input </a:t>
            </a:r>
            <a:r>
              <a:rPr kumimoji="1" lang="en-US" altLang="ko-Kore-KR" dirty="0" err="1"/>
              <a:t>json</a:t>
            </a:r>
            <a:r>
              <a:rPr kumimoji="1" lang="en-US" altLang="ko-Kore-KR" dirty="0"/>
              <a:t> contained topology, core capacity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Operation: operation duration, fidelity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Communication: Shuttling duration, heating rate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Communication Protocol: drawing shuttling path, checking communication qubit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Mapping: one-to-one mapping to physical qubit from circuit qubit (NOT optimized, Simply mapping)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Simulator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1400" b="0" dirty="0">
                <a:effectLst/>
              </a:rPr>
              <a:t>run: start simulator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1400" b="0" dirty="0" err="1">
                <a:effectLst/>
              </a:rPr>
              <a:t>executeCircuit</a:t>
            </a:r>
            <a:r>
              <a:rPr lang="en" altLang="ko-Kore-KR" sz="1400" b="0" dirty="0">
                <a:effectLst/>
              </a:rPr>
              <a:t>: execute the input circuit with counting reference time and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1400" b="0" dirty="0" err="1">
                <a:effectLst/>
              </a:rPr>
              <a:t>evaluateResult</a:t>
            </a:r>
            <a:r>
              <a:rPr lang="en" altLang="ko-Kore-KR" sz="1400" b="0" dirty="0">
                <a:effectLst/>
              </a:rPr>
              <a:t>: evaluate the circuit result (execution time, heating rate, shuttling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1400" b="0" dirty="0" err="1">
                <a:effectLst/>
              </a:rPr>
              <a:t>printResult</a:t>
            </a:r>
            <a:r>
              <a:rPr lang="en" altLang="ko-Kore-KR" sz="1400" b="0" dirty="0">
                <a:effectLst/>
              </a:rPr>
              <a:t>: print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1400" dirty="0"/>
              <a:t>in  while execute</a:t>
            </a:r>
            <a:endParaRPr lang="en" altLang="ko-Kore-KR" sz="1400" b="0" dirty="0"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" altLang="ko-Kore-KR" sz="1400" b="0" dirty="0" err="1">
                <a:effectLst/>
              </a:rPr>
              <a:t>checkNeedCommunication</a:t>
            </a:r>
            <a:r>
              <a:rPr lang="en" altLang="ko-Kore-KR" sz="1400" b="0" dirty="0">
                <a:effectLst/>
              </a:rPr>
              <a:t>: If true -&gt; </a:t>
            </a:r>
            <a:r>
              <a:rPr lang="en" altLang="ko-Kore-KR" sz="1400" dirty="0"/>
              <a:t>Shuttling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" altLang="ko-Kore-KR" sz="1400" b="0" dirty="0" err="1">
                <a:effectLst/>
              </a:rPr>
              <a:t>checkEndOperation</a:t>
            </a:r>
            <a:r>
              <a:rPr lang="en-US" altLang="ko-KR" sz="1400" b="0" dirty="0">
                <a:effectLst/>
              </a:rPr>
              <a:t>:</a:t>
            </a:r>
            <a:r>
              <a:rPr lang="ko-KR" altLang="en-US" sz="1400" b="0" dirty="0">
                <a:effectLst/>
              </a:rPr>
              <a:t> </a:t>
            </a:r>
            <a:r>
              <a:rPr lang="en-US" altLang="ko-KR" sz="1400" b="0" dirty="0">
                <a:effectLst/>
              </a:rPr>
              <a:t>check reference time &gt; qubit time. If true -&gt; execute next operation</a:t>
            </a:r>
            <a:endParaRPr lang="en" altLang="ko-Kore-KR" sz="1400" b="0" dirty="0"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" altLang="ko-Kore-KR" sz="1400" b="0" dirty="0" err="1">
                <a:effectLst/>
              </a:rPr>
              <a:t>executeOperation</a:t>
            </a:r>
            <a:r>
              <a:rPr lang="en-US" altLang="ko-KR" sz="1400" b="0" dirty="0">
                <a:effectLst/>
              </a:rPr>
              <a:t>:</a:t>
            </a:r>
            <a:r>
              <a:rPr lang="ko-KR" altLang="en-US" sz="1400" b="0" dirty="0">
                <a:effectLst/>
              </a:rPr>
              <a:t> </a:t>
            </a:r>
            <a:r>
              <a:rPr lang="en-US" altLang="ko-KR" sz="1400" b="0" dirty="0">
                <a:effectLst/>
              </a:rPr>
              <a:t>check the operation type. If 2-qubit gate</a:t>
            </a:r>
            <a:r>
              <a:rPr lang="ko-KR" altLang="en-US" sz="1400" b="0" dirty="0">
                <a:effectLst/>
              </a:rPr>
              <a:t> </a:t>
            </a:r>
            <a:r>
              <a:rPr lang="en-US" altLang="ko-KR" sz="1400" b="0" dirty="0">
                <a:effectLst/>
              </a:rPr>
              <a:t>-&gt;</a:t>
            </a:r>
            <a:r>
              <a:rPr lang="ko-KR" altLang="en-US" sz="1400" b="0" dirty="0">
                <a:effectLst/>
              </a:rPr>
              <a:t> </a:t>
            </a:r>
            <a:r>
              <a:rPr lang="en-US" altLang="ko-KR" sz="1400" b="0" dirty="0" err="1">
                <a:effectLst/>
              </a:rPr>
              <a:t>checkNeedCommunication</a:t>
            </a:r>
            <a:r>
              <a:rPr lang="en-US" altLang="ko-KR" sz="1400" dirty="0"/>
              <a:t>. “execute” is adding</a:t>
            </a:r>
            <a:r>
              <a:rPr lang="ko-KR" altLang="en-US" sz="1400" dirty="0"/>
              <a:t> </a:t>
            </a:r>
            <a:r>
              <a:rPr lang="en-US" altLang="ko-KR" sz="1400" dirty="0"/>
              <a:t>gate duration to qubit time.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ore-KR" sz="1400" b="0" dirty="0">
                <a:effectLst/>
              </a:rPr>
              <a:t>In QCCD: If prepared shuttling but during the other shuttling</a:t>
            </a:r>
            <a:r>
              <a:rPr lang="en-US" altLang="ko-Kore-KR" sz="1400" dirty="0"/>
              <a:t> -&gt; dwell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" altLang="ko-Kore-KR" sz="1400" b="0" dirty="0" err="1">
                <a:effectLst/>
              </a:rPr>
              <a:t>executeShuttlingByLayer</a:t>
            </a:r>
            <a:r>
              <a:rPr lang="en" altLang="ko-Kore-KR" sz="1400" b="0" dirty="0">
                <a:effectLst/>
              </a:rPr>
              <a:t>: execute all prepared shuttling at once</a:t>
            </a:r>
            <a:r>
              <a:rPr lang="ko-KR" altLang="en-US" sz="1400" b="0" dirty="0">
                <a:effectLst/>
              </a:rPr>
              <a:t> </a:t>
            </a:r>
            <a:r>
              <a:rPr lang="en-US" altLang="ko-KR" sz="1400" b="0" dirty="0">
                <a:effectLst/>
              </a:rPr>
              <a:t>(</a:t>
            </a:r>
            <a:r>
              <a:rPr lang="en" altLang="ko-Kore-KR" sz="1400" b="0" dirty="0">
                <a:effectLst/>
              </a:rPr>
              <a:t>Only Q-bus</a:t>
            </a:r>
            <a:r>
              <a:rPr lang="en-US" altLang="ko-KR" sz="1400" b="0" dirty="0">
                <a:effectLst/>
              </a:rPr>
              <a:t>)</a:t>
            </a:r>
            <a:endParaRPr lang="en" altLang="ko-Kore-KR" sz="1400" b="0" dirty="0"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" altLang="ko-Kore-KR" sz="1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148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38E85C-3064-8D47-BCAD-CFA7C8AAE5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Assumption</a:t>
            </a:r>
            <a:endParaRPr kumimoji="1" lang="ko-Kore-KR" altLang="en-US" dirty="0"/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DA011232-7764-A649-9C7E-AD1590BB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1411D-EB74-77CB-4006-F45A180A14E7}"/>
              </a:ext>
            </a:extLst>
          </p:cNvPr>
          <p:cNvSpPr txBox="1"/>
          <p:nvPr/>
        </p:nvSpPr>
        <p:spPr>
          <a:xfrm>
            <a:off x="653143" y="1589314"/>
            <a:ext cx="60732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Common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without Compiler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without considering commute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all one-qubit gate can be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QCCD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Symmetric configuration: going and returning shuttling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unlimited core capacity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only one qubit shuttling at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Q-bus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complete pipelining up to merging target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always layer shuttling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32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38E85C-3064-8D47-BCAD-CFA7C8AAE5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Test Circuit</a:t>
            </a:r>
            <a:endParaRPr kumimoji="1" lang="ko-Kore-KR" altLang="en-US" dirty="0"/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DA011232-7764-A649-9C7E-AD1590BB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26B8AFD-F892-A03A-220A-A929E1435E81}"/>
              </a:ext>
            </a:extLst>
          </p:cNvPr>
          <p:cNvGrpSpPr/>
          <p:nvPr/>
        </p:nvGrpSpPr>
        <p:grpSpPr>
          <a:xfrm>
            <a:off x="2978391" y="1252565"/>
            <a:ext cx="1584665" cy="1531365"/>
            <a:chOff x="333512" y="828057"/>
            <a:chExt cx="1584665" cy="153136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FF16E68-5C37-0D8F-0B41-FFC94551F9D2}"/>
                </a:ext>
              </a:extLst>
            </p:cNvPr>
            <p:cNvGrpSpPr/>
            <p:nvPr/>
          </p:nvGrpSpPr>
          <p:grpSpPr>
            <a:xfrm>
              <a:off x="333512" y="828057"/>
              <a:ext cx="1584665" cy="1324956"/>
              <a:chOff x="333512" y="828057"/>
              <a:chExt cx="1584665" cy="132495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C9D6799-EBED-E405-5414-D5CDB8155D3C}"/>
                  </a:ext>
                </a:extLst>
              </p:cNvPr>
              <p:cNvGrpSpPr/>
              <p:nvPr/>
            </p:nvGrpSpPr>
            <p:grpSpPr>
              <a:xfrm>
                <a:off x="874045" y="1012723"/>
                <a:ext cx="1044132" cy="725541"/>
                <a:chOff x="874045" y="1012723"/>
                <a:chExt cx="3570136" cy="725541"/>
              </a:xfrm>
            </p:grpSpPr>
            <p:cxnSp>
              <p:nvCxnSpPr>
                <p:cNvPr id="7" name="직선 연결선[R] 6">
                  <a:extLst>
                    <a:ext uri="{FF2B5EF4-FFF2-40B4-BE49-F238E27FC236}">
                      <a16:creationId xmlns:a16="http://schemas.microsoft.com/office/drawing/2014/main" id="{8E5E86F2-AC48-E65C-4080-6266368D5894}"/>
                    </a:ext>
                  </a:extLst>
                </p:cNvPr>
                <p:cNvCxnSpPr/>
                <p:nvPr/>
              </p:nvCxnSpPr>
              <p:spPr>
                <a:xfrm>
                  <a:off x="874046" y="1012723"/>
                  <a:ext cx="3570135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[R] 7">
                  <a:extLst>
                    <a:ext uri="{FF2B5EF4-FFF2-40B4-BE49-F238E27FC236}">
                      <a16:creationId xmlns:a16="http://schemas.microsoft.com/office/drawing/2014/main" id="{BD6FF815-2E3D-7612-501A-CA2A48AEB58B}"/>
                    </a:ext>
                  </a:extLst>
                </p:cNvPr>
                <p:cNvCxnSpPr/>
                <p:nvPr/>
              </p:nvCxnSpPr>
              <p:spPr>
                <a:xfrm>
                  <a:off x="874045" y="1738264"/>
                  <a:ext cx="3570135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81ADD-8FA3-E8C9-5089-F02084E69B0D}"/>
                  </a:ext>
                </a:extLst>
              </p:cNvPr>
              <p:cNvSpPr txBox="1"/>
              <p:nvPr/>
            </p:nvSpPr>
            <p:spPr>
              <a:xfrm>
                <a:off x="333512" y="828057"/>
                <a:ext cx="540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q30</a:t>
                </a:r>
                <a:endParaRPr kumimoji="1"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694777-A232-1AFC-73C1-C5D84AC01B65}"/>
                  </a:ext>
                </a:extLst>
              </p:cNvPr>
              <p:cNvSpPr txBox="1"/>
              <p:nvPr/>
            </p:nvSpPr>
            <p:spPr>
              <a:xfrm>
                <a:off x="333512" y="1527734"/>
                <a:ext cx="540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q30</a:t>
                </a:r>
                <a:endParaRPr kumimoji="1"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0E2AB0DE-B252-9AEA-7FF7-1A7DD9981C30}"/>
                  </a:ext>
                </a:extLst>
              </p:cNvPr>
              <p:cNvSpPr/>
              <p:nvPr/>
            </p:nvSpPr>
            <p:spPr>
              <a:xfrm>
                <a:off x="1293859" y="962203"/>
                <a:ext cx="106969" cy="1069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1" name="직선 연결선[R] 20">
                <a:extLst>
                  <a:ext uri="{FF2B5EF4-FFF2-40B4-BE49-F238E27FC236}">
                    <a16:creationId xmlns:a16="http://schemas.microsoft.com/office/drawing/2014/main" id="{AAC231B2-8AB5-D83E-7143-F1E4ECC536C1}"/>
                  </a:ext>
                </a:extLst>
              </p:cNvPr>
              <p:cNvCxnSpPr>
                <a:cxnSpLocks/>
                <a:endCxn id="23" idx="4"/>
              </p:cNvCxnSpPr>
              <p:nvPr/>
            </p:nvCxnSpPr>
            <p:spPr>
              <a:xfrm>
                <a:off x="1344614" y="1012723"/>
                <a:ext cx="0" cy="8933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CB5E69C-F70E-FE2A-6719-672BB935239E}"/>
                  </a:ext>
                </a:extLst>
              </p:cNvPr>
              <p:cNvGrpSpPr/>
              <p:nvPr/>
            </p:nvGrpSpPr>
            <p:grpSpPr>
              <a:xfrm>
                <a:off x="1176783" y="1570433"/>
                <a:ext cx="335662" cy="335662"/>
                <a:chOff x="2398617" y="1246035"/>
                <a:chExt cx="376990" cy="376990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1CF4BB28-998B-DEE2-F245-EB0D83731B32}"/>
                    </a:ext>
                  </a:extLst>
                </p:cNvPr>
                <p:cNvSpPr/>
                <p:nvPr/>
              </p:nvSpPr>
              <p:spPr>
                <a:xfrm>
                  <a:off x="2398617" y="1246035"/>
                  <a:ext cx="376990" cy="37699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24" name="직선 연결선[R] 23">
                  <a:extLst>
                    <a:ext uri="{FF2B5EF4-FFF2-40B4-BE49-F238E27FC236}">
                      <a16:creationId xmlns:a16="http://schemas.microsoft.com/office/drawing/2014/main" id="{7F1ED917-81AC-AF25-0DF3-20AE44DC9034}"/>
                    </a:ext>
                  </a:extLst>
                </p:cNvPr>
                <p:cNvCxnSpPr>
                  <a:cxnSpLocks/>
                  <a:stCxn id="23" idx="6"/>
                </p:cNvCxnSpPr>
                <p:nvPr/>
              </p:nvCxnSpPr>
              <p:spPr>
                <a:xfrm flipH="1">
                  <a:off x="2398617" y="1434530"/>
                  <a:ext cx="376990" cy="16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F804B8-7B74-C141-C649-4F6088DA76A4}"/>
                  </a:ext>
                </a:extLst>
              </p:cNvPr>
              <p:cNvSpPr txBox="1"/>
              <p:nvPr/>
            </p:nvSpPr>
            <p:spPr>
              <a:xfrm>
                <a:off x="1293859" y="95047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30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E8C32F-F77A-53CF-F2AA-E3AFED03454E}"/>
                  </a:ext>
                </a:extLst>
              </p:cNvPr>
              <p:cNvSpPr txBox="1"/>
              <p:nvPr/>
            </p:nvSpPr>
            <p:spPr>
              <a:xfrm>
                <a:off x="1303093" y="178368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30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3411710-A0DF-9930-9515-7D70A77990D5}"/>
                </a:ext>
              </a:extLst>
            </p:cNvPr>
            <p:cNvSpPr txBox="1"/>
            <p:nvPr/>
          </p:nvSpPr>
          <p:spPr>
            <a:xfrm>
              <a:off x="843419" y="1990090"/>
              <a:ext cx="100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CNOT 30</a:t>
              </a:r>
              <a:endParaRPr kumimoji="1" lang="ko-KR" altLang="en-US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F86CC56-6075-39DD-A1C5-2642A7A4AFF3}"/>
              </a:ext>
            </a:extLst>
          </p:cNvPr>
          <p:cNvGrpSpPr/>
          <p:nvPr/>
        </p:nvGrpSpPr>
        <p:grpSpPr>
          <a:xfrm>
            <a:off x="5942134" y="1245437"/>
            <a:ext cx="2118151" cy="1538493"/>
            <a:chOff x="2451681" y="828057"/>
            <a:chExt cx="2118151" cy="153849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43FAB68-CD69-E57F-E772-A225592E1CB2}"/>
                </a:ext>
              </a:extLst>
            </p:cNvPr>
            <p:cNvGrpSpPr/>
            <p:nvPr/>
          </p:nvGrpSpPr>
          <p:grpSpPr>
            <a:xfrm>
              <a:off x="2992213" y="1012723"/>
              <a:ext cx="1577619" cy="725541"/>
              <a:chOff x="874045" y="1012723"/>
              <a:chExt cx="3570136" cy="725541"/>
            </a:xfrm>
          </p:grpSpPr>
          <p:cxnSp>
            <p:nvCxnSpPr>
              <p:cNvPr id="45" name="직선 연결선[R] 44">
                <a:extLst>
                  <a:ext uri="{FF2B5EF4-FFF2-40B4-BE49-F238E27FC236}">
                    <a16:creationId xmlns:a16="http://schemas.microsoft.com/office/drawing/2014/main" id="{E9C37980-7BC7-BD84-EE2B-4E09AB237F9A}"/>
                  </a:ext>
                </a:extLst>
              </p:cNvPr>
              <p:cNvCxnSpPr/>
              <p:nvPr/>
            </p:nvCxnSpPr>
            <p:spPr>
              <a:xfrm>
                <a:off x="874046" y="1012723"/>
                <a:ext cx="3570135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[R] 45">
                <a:extLst>
                  <a:ext uri="{FF2B5EF4-FFF2-40B4-BE49-F238E27FC236}">
                    <a16:creationId xmlns:a16="http://schemas.microsoft.com/office/drawing/2014/main" id="{DED45BBB-F3D0-EB5C-E2ED-F6515D4444CA}"/>
                  </a:ext>
                </a:extLst>
              </p:cNvPr>
              <p:cNvCxnSpPr/>
              <p:nvPr/>
            </p:nvCxnSpPr>
            <p:spPr>
              <a:xfrm>
                <a:off x="874045" y="1738264"/>
                <a:ext cx="3570135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879EBE-22BE-F2A1-9E33-7A1499A9D372}"/>
                </a:ext>
              </a:extLst>
            </p:cNvPr>
            <p:cNvSpPr txBox="1"/>
            <p:nvPr/>
          </p:nvSpPr>
          <p:spPr>
            <a:xfrm>
              <a:off x="2451681" y="828057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q30</a:t>
              </a:r>
              <a:endParaRPr kumimoji="1"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AD01B3-DAD5-BF7E-2C82-FDD4536A5471}"/>
                </a:ext>
              </a:extLst>
            </p:cNvPr>
            <p:cNvSpPr txBox="1"/>
            <p:nvPr/>
          </p:nvSpPr>
          <p:spPr>
            <a:xfrm>
              <a:off x="2451681" y="1527734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q30</a:t>
              </a:r>
              <a:endParaRPr kumimoji="1" lang="ko-KR" altLang="en-US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101F0E4-13EF-A6CD-D762-CAF8160D0E38}"/>
                </a:ext>
              </a:extLst>
            </p:cNvPr>
            <p:cNvGrpSpPr/>
            <p:nvPr/>
          </p:nvGrpSpPr>
          <p:grpSpPr>
            <a:xfrm>
              <a:off x="3294952" y="950471"/>
              <a:ext cx="545014" cy="1202542"/>
              <a:chOff x="3294952" y="950471"/>
              <a:chExt cx="545014" cy="1202542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49251A4C-6044-F1A8-3702-2904376E5A9B}"/>
                  </a:ext>
                </a:extLst>
              </p:cNvPr>
              <p:cNvSpPr/>
              <p:nvPr/>
            </p:nvSpPr>
            <p:spPr>
              <a:xfrm>
                <a:off x="3412028" y="962203"/>
                <a:ext cx="106969" cy="1069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39" name="직선 연결선[R] 38">
                <a:extLst>
                  <a:ext uri="{FF2B5EF4-FFF2-40B4-BE49-F238E27FC236}">
                    <a16:creationId xmlns:a16="http://schemas.microsoft.com/office/drawing/2014/main" id="{5E167D3C-F8FD-C294-EB56-BDDCED52326C}"/>
                  </a:ext>
                </a:extLst>
              </p:cNvPr>
              <p:cNvCxnSpPr>
                <a:cxnSpLocks/>
                <a:endCxn id="43" idx="4"/>
              </p:cNvCxnSpPr>
              <p:nvPr/>
            </p:nvCxnSpPr>
            <p:spPr>
              <a:xfrm>
                <a:off x="3462783" y="1012723"/>
                <a:ext cx="0" cy="8933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BC221DBE-7E48-D744-7687-E7C4F457867C}"/>
                  </a:ext>
                </a:extLst>
              </p:cNvPr>
              <p:cNvGrpSpPr/>
              <p:nvPr/>
            </p:nvGrpSpPr>
            <p:grpSpPr>
              <a:xfrm>
                <a:off x="3294952" y="1570433"/>
                <a:ext cx="335662" cy="335662"/>
                <a:chOff x="2398617" y="1246035"/>
                <a:chExt cx="376990" cy="37699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BEA8BC01-8104-F650-3CBA-474D18CD246E}"/>
                    </a:ext>
                  </a:extLst>
                </p:cNvPr>
                <p:cNvSpPr/>
                <p:nvPr/>
              </p:nvSpPr>
              <p:spPr>
                <a:xfrm>
                  <a:off x="2398617" y="1246035"/>
                  <a:ext cx="376990" cy="37699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44" name="직선 연결선[R] 43">
                  <a:extLst>
                    <a:ext uri="{FF2B5EF4-FFF2-40B4-BE49-F238E27FC236}">
                      <a16:creationId xmlns:a16="http://schemas.microsoft.com/office/drawing/2014/main" id="{6B530CEC-FAC0-F474-258D-B434C0131DF8}"/>
                    </a:ext>
                  </a:extLst>
                </p:cNvPr>
                <p:cNvCxnSpPr>
                  <a:cxnSpLocks/>
                  <a:stCxn id="43" idx="6"/>
                </p:cNvCxnSpPr>
                <p:nvPr/>
              </p:nvCxnSpPr>
              <p:spPr>
                <a:xfrm flipH="1">
                  <a:off x="2398617" y="1434530"/>
                  <a:ext cx="376990" cy="16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C633F4-4B26-B021-0C6F-4B26332D8BFC}"/>
                  </a:ext>
                </a:extLst>
              </p:cNvPr>
              <p:cNvSpPr txBox="1"/>
              <p:nvPr/>
            </p:nvSpPr>
            <p:spPr>
              <a:xfrm>
                <a:off x="3412028" y="95047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30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5DDA05-6858-A2C2-0495-DFE9429096AD}"/>
                  </a:ext>
                </a:extLst>
              </p:cNvPr>
              <p:cNvSpPr txBox="1"/>
              <p:nvPr/>
            </p:nvSpPr>
            <p:spPr>
              <a:xfrm>
                <a:off x="3421262" y="178368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30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5A106DD-0310-3821-CFBA-DB44E913B1CD}"/>
                </a:ext>
              </a:extLst>
            </p:cNvPr>
            <p:cNvGrpSpPr/>
            <p:nvPr/>
          </p:nvGrpSpPr>
          <p:grpSpPr>
            <a:xfrm>
              <a:off x="3944207" y="950471"/>
              <a:ext cx="545014" cy="1202542"/>
              <a:chOff x="3294952" y="950471"/>
              <a:chExt cx="545014" cy="1202542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EC5E260E-C6E7-DA49-E23D-F7062136C0B6}"/>
                  </a:ext>
                </a:extLst>
              </p:cNvPr>
              <p:cNvSpPr/>
              <p:nvPr/>
            </p:nvSpPr>
            <p:spPr>
              <a:xfrm>
                <a:off x="3412028" y="962203"/>
                <a:ext cx="106969" cy="1069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09C107FE-7E2C-E41F-CD9A-F611F2F0D740}"/>
                  </a:ext>
                </a:extLst>
              </p:cNvPr>
              <p:cNvCxnSpPr>
                <a:cxnSpLocks/>
                <a:endCxn id="55" idx="4"/>
              </p:cNvCxnSpPr>
              <p:nvPr/>
            </p:nvCxnSpPr>
            <p:spPr>
              <a:xfrm>
                <a:off x="3462783" y="1012723"/>
                <a:ext cx="0" cy="8933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4A810F74-30A8-CD86-FA01-3C2D9C114409}"/>
                  </a:ext>
                </a:extLst>
              </p:cNvPr>
              <p:cNvGrpSpPr/>
              <p:nvPr/>
            </p:nvGrpSpPr>
            <p:grpSpPr>
              <a:xfrm>
                <a:off x="3294952" y="1570433"/>
                <a:ext cx="335662" cy="335662"/>
                <a:chOff x="2398617" y="1246035"/>
                <a:chExt cx="376990" cy="376990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A2D69CF3-EDE4-0323-6630-9B7155A13555}"/>
                    </a:ext>
                  </a:extLst>
                </p:cNvPr>
                <p:cNvSpPr/>
                <p:nvPr/>
              </p:nvSpPr>
              <p:spPr>
                <a:xfrm>
                  <a:off x="2398617" y="1246035"/>
                  <a:ext cx="376990" cy="37699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56" name="직선 연결선[R] 55">
                  <a:extLst>
                    <a:ext uri="{FF2B5EF4-FFF2-40B4-BE49-F238E27FC236}">
                      <a16:creationId xmlns:a16="http://schemas.microsoft.com/office/drawing/2014/main" id="{54A7AE37-DDC5-BB1C-CCC3-895AA114C73E}"/>
                    </a:ext>
                  </a:extLst>
                </p:cNvPr>
                <p:cNvCxnSpPr>
                  <a:cxnSpLocks/>
                  <a:stCxn id="55" idx="6"/>
                </p:cNvCxnSpPr>
                <p:nvPr/>
              </p:nvCxnSpPr>
              <p:spPr>
                <a:xfrm flipH="1">
                  <a:off x="2398617" y="1434530"/>
                  <a:ext cx="376990" cy="16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2F967E8-D84D-7198-9718-B3B2C1BFFDAE}"/>
                  </a:ext>
                </a:extLst>
              </p:cNvPr>
              <p:cNvSpPr txBox="1"/>
              <p:nvPr/>
            </p:nvSpPr>
            <p:spPr>
              <a:xfrm>
                <a:off x="3412028" y="95047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30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A94BCC-1686-A1B1-F1C6-65B143A2B1F5}"/>
                  </a:ext>
                </a:extLst>
              </p:cNvPr>
              <p:cNvSpPr txBox="1"/>
              <p:nvPr/>
            </p:nvSpPr>
            <p:spPr>
              <a:xfrm>
                <a:off x="3421262" y="178368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30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226FB5-4D79-CF0A-C227-AF17ACC686C7}"/>
                </a:ext>
              </a:extLst>
            </p:cNvPr>
            <p:cNvSpPr txBox="1"/>
            <p:nvPr/>
          </p:nvSpPr>
          <p:spPr>
            <a:xfrm>
              <a:off x="3120185" y="1997218"/>
              <a:ext cx="100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CNOT 60</a:t>
              </a:r>
              <a:endParaRPr kumimoji="1" lang="ko-KR" altLang="en-US" dirty="0"/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4CAF3D95-8FA9-4EE4-B021-2F165376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68" y="3429000"/>
            <a:ext cx="7463156" cy="26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3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57B57A-F25F-1AAB-DF8B-DA33485F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D8963-0DB4-3A7A-429C-336E2A40CF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971" y="162050"/>
            <a:ext cx="4488506" cy="335662"/>
          </a:xfrm>
        </p:spPr>
        <p:txBody>
          <a:bodyPr/>
          <a:lstStyle/>
          <a:p>
            <a:r>
              <a:rPr kumimoji="1" lang="en-US" altLang="ko-KR" dirty="0"/>
              <a:t>5. Simulation Results – Execution Time</a:t>
            </a:r>
            <a:endParaRPr kumimoji="1"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E2C86F-9902-68B5-2B04-C459952E7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96" y="244642"/>
            <a:ext cx="3313904" cy="611170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89C2F4E-5B77-B1D7-DB1C-5C3645A3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58" y="783394"/>
            <a:ext cx="6592211" cy="52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5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57B57A-F25F-1AAB-DF8B-DA33485F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B532-9832-1249-9E64-2BDCF6AB417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D8963-0DB4-3A7A-429C-336E2A40CF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971" y="162050"/>
            <a:ext cx="3957564" cy="335662"/>
          </a:xfrm>
        </p:spPr>
        <p:txBody>
          <a:bodyPr/>
          <a:lstStyle/>
          <a:p>
            <a:r>
              <a:rPr kumimoji="1" lang="en-US" altLang="ko-KR" dirty="0"/>
              <a:t>5. Simulation Results – Heating Rate</a:t>
            </a:r>
            <a:endParaRPr kumimoji="1"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08A6E4-E4FC-44E9-CCF5-5E5349A90232}"/>
              </a:ext>
            </a:extLst>
          </p:cNvPr>
          <p:cNvGrpSpPr/>
          <p:nvPr/>
        </p:nvGrpSpPr>
        <p:grpSpPr>
          <a:xfrm>
            <a:off x="2482565" y="674774"/>
            <a:ext cx="7143216" cy="5681576"/>
            <a:chOff x="2209800" y="337387"/>
            <a:chExt cx="7946922" cy="618322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91E710D-BC09-F910-1BA5-36803636F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337389"/>
              <a:ext cx="7772400" cy="6183221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C828E85-7CC0-091B-C741-254A1D88E273}"/>
                </a:ext>
              </a:extLst>
            </p:cNvPr>
            <p:cNvSpPr/>
            <p:nvPr/>
          </p:nvSpPr>
          <p:spPr>
            <a:xfrm>
              <a:off x="6174658" y="727588"/>
              <a:ext cx="3807542" cy="270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33A4C4A-2210-9378-8B4A-B9AC108B27DE}"/>
                </a:ext>
              </a:extLst>
            </p:cNvPr>
            <p:cNvSpPr/>
            <p:nvPr/>
          </p:nvSpPr>
          <p:spPr>
            <a:xfrm>
              <a:off x="2384323" y="3500284"/>
              <a:ext cx="722671" cy="363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D34F24E-ACDE-718D-775B-2D6FB8341DEB}"/>
                </a:ext>
              </a:extLst>
            </p:cNvPr>
            <p:cNvSpPr/>
            <p:nvPr/>
          </p:nvSpPr>
          <p:spPr>
            <a:xfrm>
              <a:off x="6096000" y="3500285"/>
              <a:ext cx="722671" cy="363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11502F-EE09-B298-E012-1DA3D1278D39}"/>
                </a:ext>
              </a:extLst>
            </p:cNvPr>
            <p:cNvSpPr txBox="1"/>
            <p:nvPr/>
          </p:nvSpPr>
          <p:spPr>
            <a:xfrm>
              <a:off x="6017343" y="337388"/>
              <a:ext cx="542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b="1" dirty="0"/>
                <a:t>(b)</a:t>
              </a:r>
              <a:endParaRPr kumimoji="1" lang="ko-Kore-KR" altLang="en-US" sz="2400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0D686CC-B039-7B84-A0D8-27C4E1DE0BE4}"/>
                </a:ext>
              </a:extLst>
            </p:cNvPr>
            <p:cNvSpPr/>
            <p:nvPr/>
          </p:nvSpPr>
          <p:spPr>
            <a:xfrm>
              <a:off x="2384322" y="386323"/>
              <a:ext cx="722671" cy="363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708E6B-7E73-12C5-288E-1F0B191CAACE}"/>
                </a:ext>
              </a:extLst>
            </p:cNvPr>
            <p:cNvSpPr txBox="1"/>
            <p:nvPr/>
          </p:nvSpPr>
          <p:spPr>
            <a:xfrm>
              <a:off x="2389920" y="337387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b="1" dirty="0"/>
                <a:t>(a)</a:t>
              </a:r>
              <a:endParaRPr kumimoji="1" lang="ko-Kore-KR" altLang="en-US" sz="2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AC8D92-2E88-6CF8-3F0A-862093A84E4F}"/>
                </a:ext>
              </a:extLst>
            </p:cNvPr>
            <p:cNvSpPr txBox="1"/>
            <p:nvPr/>
          </p:nvSpPr>
          <p:spPr>
            <a:xfrm>
              <a:off x="2411362" y="3428999"/>
              <a:ext cx="505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b="1" dirty="0"/>
                <a:t>(c)</a:t>
              </a:r>
              <a:endParaRPr kumimoji="1" lang="ko-Kore-KR" altLang="en-US" sz="24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054B8B-64D8-388A-E4D2-CD6AE1D79827}"/>
                </a:ext>
              </a:extLst>
            </p:cNvPr>
            <p:cNvSpPr txBox="1"/>
            <p:nvPr/>
          </p:nvSpPr>
          <p:spPr>
            <a:xfrm>
              <a:off x="6091352" y="3451348"/>
              <a:ext cx="542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b="1" dirty="0"/>
                <a:t>(d)</a:t>
              </a:r>
              <a:endParaRPr kumimoji="1" lang="ko-Kore-KR" altLang="en-US" sz="2400" b="1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A5EFEF4-2539-73AA-594D-2E09AC9B5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619"/>
            <a:stretch/>
          </p:blipFill>
          <p:spPr>
            <a:xfrm>
              <a:off x="6172055" y="750117"/>
              <a:ext cx="3764220" cy="2891016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86B0CEC-4C4B-BF9C-FD89-44285974BBD0}"/>
                </a:ext>
              </a:extLst>
            </p:cNvPr>
            <p:cNvGrpSpPr/>
            <p:nvPr/>
          </p:nvGrpSpPr>
          <p:grpSpPr>
            <a:xfrm>
              <a:off x="6564551" y="1485880"/>
              <a:ext cx="3592171" cy="354222"/>
              <a:chOff x="6564551" y="1579017"/>
              <a:chExt cx="3592171" cy="354222"/>
            </a:xfrm>
          </p:grpSpPr>
          <p:sp>
            <p:nvSpPr>
              <p:cNvPr id="34" name="이중 물결 33">
                <a:extLst>
                  <a:ext uri="{FF2B5EF4-FFF2-40B4-BE49-F238E27FC236}">
                    <a16:creationId xmlns:a16="http://schemas.microsoft.com/office/drawing/2014/main" id="{E247CD2B-3837-4F95-B045-4C4DC3890D99}"/>
                  </a:ext>
                </a:extLst>
              </p:cNvPr>
              <p:cNvSpPr/>
              <p:nvPr/>
            </p:nvSpPr>
            <p:spPr>
              <a:xfrm>
                <a:off x="6695693" y="1701332"/>
                <a:ext cx="3297743" cy="225318"/>
              </a:xfrm>
              <a:prstGeom prst="doubleWave">
                <a:avLst>
                  <a:gd name="adj1" fmla="val 125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78F872D-1438-DD89-0601-E9052B7FDA08}"/>
                  </a:ext>
                </a:extLst>
              </p:cNvPr>
              <p:cNvSpPr/>
              <p:nvPr/>
            </p:nvSpPr>
            <p:spPr>
              <a:xfrm>
                <a:off x="6564551" y="1741800"/>
                <a:ext cx="139609" cy="1914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465E1D5-E8CC-6294-4279-7C666DF44783}"/>
                  </a:ext>
                </a:extLst>
              </p:cNvPr>
              <p:cNvSpPr/>
              <p:nvPr/>
            </p:nvSpPr>
            <p:spPr>
              <a:xfrm>
                <a:off x="9980561" y="1579017"/>
                <a:ext cx="176161" cy="3476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18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19915</TotalTime>
  <Words>362</Words>
  <Application>Microsoft Macintosh PowerPoint</Application>
  <PresentationFormat>와이드스크린</PresentationFormat>
  <Paragraphs>80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백승현</dc:creator>
  <cp:lastModifiedBy>백승현</cp:lastModifiedBy>
  <cp:revision>180</cp:revision>
  <dcterms:created xsi:type="dcterms:W3CDTF">2021-08-01T12:23:12Z</dcterms:created>
  <dcterms:modified xsi:type="dcterms:W3CDTF">2022-09-29T12:52:57Z</dcterms:modified>
</cp:coreProperties>
</file>