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79" r:id="rId5"/>
    <p:sldId id="262" r:id="rId6"/>
    <p:sldId id="263" r:id="rId7"/>
    <p:sldId id="269" r:id="rId8"/>
    <p:sldId id="270" r:id="rId9"/>
    <p:sldId id="267" r:id="rId10"/>
    <p:sldId id="278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>
        <p:scale>
          <a:sx n="100" d="100"/>
          <a:sy n="100" d="100"/>
        </p:scale>
        <p:origin x="1896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060-496D-4802-BA8B-100530D274B0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941F-79C9-4583-BD2F-71E22D43C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060-496D-4802-BA8B-100530D274B0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941F-79C9-4583-BD2F-71E22D43C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3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060-496D-4802-BA8B-100530D274B0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941F-79C9-4583-BD2F-71E22D43C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5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060-496D-4802-BA8B-100530D274B0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941F-79C9-4583-BD2F-71E22D43C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8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060-496D-4802-BA8B-100530D274B0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941F-79C9-4583-BD2F-71E22D43C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060-496D-4802-BA8B-100530D274B0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941F-79C9-4583-BD2F-71E22D43C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4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060-496D-4802-BA8B-100530D274B0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941F-79C9-4583-BD2F-71E22D43C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4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060-496D-4802-BA8B-100530D274B0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941F-79C9-4583-BD2F-71E22D43C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060-496D-4802-BA8B-100530D274B0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941F-79C9-4583-BD2F-71E22D43C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060-496D-4802-BA8B-100530D274B0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941F-79C9-4583-BD2F-71E22D43C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8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8060-496D-4802-BA8B-100530D274B0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941F-79C9-4583-BD2F-71E22D43C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8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8060-496D-4802-BA8B-100530D274B0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941F-79C9-4583-BD2F-71E22D43C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1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3901705" y="3010777"/>
            <a:ext cx="2769798" cy="1085571"/>
            <a:chOff x="3177963" y="3136612"/>
            <a:chExt cx="2769798" cy="1085571"/>
          </a:xfrm>
        </p:grpSpPr>
        <p:sp>
          <p:nvSpPr>
            <p:cNvPr id="23" name="TextBox 22"/>
            <p:cNvSpPr txBox="1"/>
            <p:nvPr/>
          </p:nvSpPr>
          <p:spPr>
            <a:xfrm>
              <a:off x="3177963" y="3136612"/>
              <a:ext cx="1763687" cy="584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Courier New" panose="02070309020205020404" pitchFamily="49" charset="0"/>
                  <a:ea typeface="a하늬바람L" panose="02020600000000000000" pitchFamily="18" charset="-127"/>
                  <a:cs typeface="Courier New" panose="02070309020205020404" pitchFamily="49" charset="0"/>
                </a:rPr>
                <a:t>QUEUE</a:t>
              </a:r>
              <a:endParaRPr lang="ko-KR" altLang="en-US" sz="3200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7646" y="3637408"/>
              <a:ext cx="1580115" cy="584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ko-KR" altLang="en-US" sz="3200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90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E44B3D-CCE5-4A02-814A-B61B7BF6FE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267744" y="4221088"/>
            <a:ext cx="4608512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267744" y="3068960"/>
            <a:ext cx="4608512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99905" y="3068960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35809" y="3068960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2038" y="3066526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52241" y="3068960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55776" y="3068960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1B1AB09-E983-4FC4-8472-5C70EF2C134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FIFO(First In First Out)</a:t>
            </a:r>
            <a:endParaRPr lang="ko-KR" altLang="en-US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2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4.21832E-6 C 0.01876 -0.00417 0.03664 -0.00417 0.05539 -0.00209 C 0.06963 0.00439 0.05001 -0.0044 0.06459 0.00185 C 0.06772 0.00323 0.07379 0.00601 0.07379 0.00601 C 0.07831 0.01526 0.08386 0.02243 0.09063 0.02867 C 0.09706 0.04139 0.10435 0.05272 0.11077 0.06544 C 0.11858 0.08071 0.11876 0.10129 0.12605 0.11679 C 0.12744 0.12442 0.12796 0.13344 0.1323 0.13922 " pathEditMode="relative" ptsTypes="fffffff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58891" y="1690062"/>
            <a:ext cx="7426217" cy="34778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push(X)</a:t>
            </a:r>
            <a:r>
              <a:rPr lang="en-US" altLang="ko-KR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  : </a:t>
            </a:r>
            <a:r>
              <a:rPr lang="ko-KR" altLang="en-US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변수 </a:t>
            </a:r>
            <a:r>
              <a:rPr lang="en-US" altLang="ko-KR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X</a:t>
            </a:r>
            <a:r>
              <a:rPr lang="ko-KR" altLang="en-US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를 큐에 넣는다</a:t>
            </a:r>
            <a:endParaRPr lang="en-US" altLang="ko-KR" sz="2000" b="1" dirty="0">
              <a:solidFill>
                <a:schemeClr val="bg1"/>
              </a:solidFill>
              <a:latin typeface="a하늬바람L" panose="02020600000000000000" pitchFamily="18" charset="-127"/>
              <a:ea typeface="a하늬바람L" panose="02020600000000000000" pitchFamily="18" charset="-127"/>
            </a:endParaRPr>
          </a:p>
          <a:p>
            <a:endParaRPr lang="en-US" altLang="ko-KR" sz="2000" b="1" dirty="0">
              <a:solidFill>
                <a:schemeClr val="bg1"/>
              </a:solidFill>
              <a:latin typeface="a하늬바람L" panose="02020600000000000000" pitchFamily="18" charset="-127"/>
              <a:ea typeface="a하늬바람L" panose="02020600000000000000" pitchFamily="18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pop() </a:t>
            </a:r>
            <a:r>
              <a:rPr lang="en-US" altLang="ko-KR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큐의 앞에 있는 값을 제거한다</a:t>
            </a:r>
            <a:endParaRPr lang="en-US" altLang="ko-KR" sz="2000" b="1" dirty="0">
              <a:solidFill>
                <a:schemeClr val="bg1"/>
              </a:solidFill>
              <a:latin typeface="a하늬바람L" panose="02020600000000000000" pitchFamily="18" charset="-127"/>
              <a:ea typeface="a하늬바람L" panose="02020600000000000000" pitchFamily="18" charset="-127"/>
            </a:endParaRPr>
          </a:p>
          <a:p>
            <a:endParaRPr lang="en-US" altLang="ko-KR" sz="2000" b="1" dirty="0">
              <a:solidFill>
                <a:schemeClr val="bg1"/>
              </a:solidFill>
              <a:latin typeface="a하늬바람L" panose="02020600000000000000" pitchFamily="18" charset="-127"/>
              <a:ea typeface="a하늬바람L" panose="02020600000000000000" pitchFamily="18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front() </a:t>
            </a:r>
            <a:r>
              <a:rPr lang="en-US" altLang="ko-KR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맨 앞의 원소를 반환한다</a:t>
            </a:r>
            <a:endParaRPr lang="en-US" altLang="ko-KR" sz="2000" b="1" dirty="0">
              <a:solidFill>
                <a:schemeClr val="bg1"/>
              </a:solidFill>
              <a:latin typeface="a하늬바람L" panose="02020600000000000000" pitchFamily="18" charset="-127"/>
              <a:ea typeface="a하늬바람L" panose="02020600000000000000" pitchFamily="18" charset="-127"/>
            </a:endParaRPr>
          </a:p>
          <a:p>
            <a:endParaRPr lang="en-US" altLang="ko-KR" sz="2000" b="1" dirty="0">
              <a:solidFill>
                <a:schemeClr val="bg1"/>
              </a:solidFill>
              <a:latin typeface="a하늬바람L" panose="02020600000000000000" pitchFamily="18" charset="-127"/>
              <a:ea typeface="a하늬바람L" panose="02020600000000000000" pitchFamily="18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back()  </a:t>
            </a:r>
            <a:r>
              <a:rPr lang="en-US" altLang="ko-KR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맨 뒤의 원소를 반환한다</a:t>
            </a:r>
            <a:endParaRPr lang="en-US" altLang="ko-KR" sz="2000" b="1" dirty="0">
              <a:solidFill>
                <a:schemeClr val="bg1"/>
              </a:solidFill>
              <a:latin typeface="a하늬바람L" panose="02020600000000000000" pitchFamily="18" charset="-127"/>
              <a:ea typeface="a하늬바람L" panose="02020600000000000000" pitchFamily="18" charset="-127"/>
            </a:endParaRPr>
          </a:p>
          <a:p>
            <a:endParaRPr lang="en-US" altLang="ko-KR" sz="2000" b="1" dirty="0">
              <a:solidFill>
                <a:schemeClr val="bg1"/>
              </a:solidFill>
              <a:latin typeface="a하늬바람L" panose="02020600000000000000" pitchFamily="18" charset="-127"/>
              <a:ea typeface="a하늬바람L" panose="02020600000000000000" pitchFamily="18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size() </a:t>
            </a:r>
            <a:r>
              <a:rPr lang="en-US" altLang="ko-KR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원소의 개수</a:t>
            </a:r>
            <a:endParaRPr lang="en-US" altLang="ko-KR" sz="2000" b="1" dirty="0">
              <a:solidFill>
                <a:schemeClr val="bg1"/>
              </a:solidFill>
              <a:latin typeface="a하늬바람L" panose="02020600000000000000" pitchFamily="18" charset="-127"/>
              <a:ea typeface="a하늬바람L" panose="02020600000000000000" pitchFamily="18" charset="-127"/>
            </a:endParaRPr>
          </a:p>
          <a:p>
            <a:endParaRPr lang="en-US" altLang="ko-KR" sz="2000" b="1" dirty="0">
              <a:solidFill>
                <a:schemeClr val="bg1"/>
              </a:solidFill>
              <a:latin typeface="a하늬바람L" panose="02020600000000000000" pitchFamily="18" charset="-127"/>
              <a:ea typeface="a하늬바람L" panose="02020600000000000000" pitchFamily="18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empty() </a:t>
            </a:r>
            <a:r>
              <a:rPr lang="en-US" altLang="ko-KR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큐가 비어있으면 </a:t>
            </a:r>
            <a:r>
              <a:rPr lang="en-US" altLang="ko-KR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1 </a:t>
            </a:r>
            <a:r>
              <a:rPr lang="ko-KR" altLang="en-US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그렇지 않으면 </a:t>
            </a:r>
            <a:r>
              <a:rPr lang="en-US" altLang="ko-KR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0</a:t>
            </a:r>
            <a:r>
              <a:rPr lang="ko-KR" altLang="en-US" sz="2000" b="1" dirty="0">
                <a:solidFill>
                  <a:schemeClr val="bg1"/>
                </a:solidFill>
                <a:latin typeface="a하늬바람L" panose="02020600000000000000" pitchFamily="18" charset="-127"/>
                <a:ea typeface="a하늬바람L" panose="02020600000000000000" pitchFamily="18" charset="-127"/>
              </a:rPr>
              <a:t>을 반환</a:t>
            </a:r>
          </a:p>
        </p:txBody>
      </p:sp>
    </p:spTree>
    <p:extLst>
      <p:ext uri="{BB962C8B-B14F-4D97-AF65-F5344CB8AC3E}">
        <p14:creationId xmlns:p14="http://schemas.microsoft.com/office/powerpoint/2010/main" val="22924080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2932" y="815303"/>
            <a:ext cx="7426217" cy="55092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#include &lt;</a:t>
            </a:r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#include &lt;queue&gt;// STL </a:t>
            </a:r>
            <a:r>
              <a:rPr lang="ko-KR" altLang="en-US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사용시 필요</a:t>
            </a:r>
            <a:endParaRPr lang="en-US" altLang="ko-KR" sz="1600" b="1" dirty="0">
              <a:solidFill>
                <a:schemeClr val="bg1"/>
              </a:solidFill>
              <a:latin typeface="Courier New" panose="02070309020205020404" pitchFamily="49" charset="0"/>
              <a:ea typeface="a하늬바람L" panose="02020600000000000000" pitchFamily="18" charset="-127"/>
              <a:cs typeface="Courier New" panose="02070309020205020404" pitchFamily="49" charset="0"/>
            </a:endParaRPr>
          </a:p>
          <a:p>
            <a:endParaRPr lang="en-US" altLang="ko-KR" sz="1600" b="1" dirty="0">
              <a:solidFill>
                <a:schemeClr val="bg1"/>
              </a:solidFill>
              <a:latin typeface="Courier New" panose="02070309020205020404" pitchFamily="49" charset="0"/>
              <a:ea typeface="a하늬바람L" panose="02020600000000000000" pitchFamily="18" charset="-127"/>
              <a:cs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using</a:t>
            </a:r>
            <a:r>
              <a:rPr lang="ko-KR" altLang="en-US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namespace std;</a:t>
            </a:r>
          </a:p>
          <a:p>
            <a:endParaRPr lang="en-US" altLang="ko-KR" sz="1600" b="1" dirty="0">
              <a:solidFill>
                <a:schemeClr val="bg1"/>
              </a:solidFill>
              <a:latin typeface="Courier New" panose="02070309020205020404" pitchFamily="49" charset="0"/>
              <a:ea typeface="a하늬바람L" panose="02020600000000000000" pitchFamily="18" charset="-127"/>
              <a:cs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int main(void){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	queue&lt;</a:t>
            </a:r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&gt; </a:t>
            </a:r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que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	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que.push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(5);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que.push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(8);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	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printf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(“%d”,</a:t>
            </a:r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que.front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());//5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	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printf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(“%d”,</a:t>
            </a:r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que.size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());//2</a:t>
            </a:r>
          </a:p>
          <a:p>
            <a:endParaRPr lang="en-US" altLang="ko-KR" sz="1600" b="1" dirty="0">
              <a:solidFill>
                <a:schemeClr val="bg1"/>
              </a:solidFill>
              <a:latin typeface="Courier New" panose="02070309020205020404" pitchFamily="49" charset="0"/>
              <a:ea typeface="a하늬바람L" panose="02020600000000000000" pitchFamily="18" charset="-127"/>
              <a:cs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printf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(“%d”,</a:t>
            </a:r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que.back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());//8</a:t>
            </a:r>
          </a:p>
          <a:p>
            <a:endParaRPr lang="en-US" altLang="ko-KR" sz="1600" b="1" dirty="0">
              <a:solidFill>
                <a:schemeClr val="bg1"/>
              </a:solidFill>
              <a:latin typeface="Courier New" panose="02070309020205020404" pitchFamily="49" charset="0"/>
              <a:ea typeface="a하늬바람L" panose="02020600000000000000" pitchFamily="18" charset="-127"/>
              <a:cs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que.pop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	</a:t>
            </a:r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que.pop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	if(</a:t>
            </a:r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que.empty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()) </a:t>
            </a:r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printf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(“queue is empty!”);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a하늬바람L" panose="02020600000000000000" pitchFamily="18" charset="-127"/>
                <a:cs typeface="Courier New" panose="02070309020205020404" pitchFamily="49" charset="0"/>
              </a:rPr>
              <a:t>}</a:t>
            </a:r>
          </a:p>
          <a:p>
            <a:endParaRPr lang="ko-KR" altLang="en-US" sz="1600" b="1" dirty="0">
              <a:solidFill>
                <a:schemeClr val="bg1"/>
              </a:solidFill>
              <a:latin typeface="Courier New" panose="02070309020205020404" pitchFamily="49" charset="0"/>
              <a:ea typeface="a하늬바람L" panose="02020600000000000000" pitchFamily="18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996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6904" y="894514"/>
            <a:ext cx="48062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&gt;&gt;</a:t>
            </a:r>
            <a:endParaRPr lang="ko-KR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9560" y="833485"/>
            <a:ext cx="76962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큐의 입출력 동작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3892" y="1559626"/>
            <a:ext cx="769621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선입선출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First-In-First-Out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65" y="2610408"/>
            <a:ext cx="3827012" cy="240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0364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6904" y="894514"/>
            <a:ext cx="61339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&gt;&gt;</a:t>
            </a:r>
            <a:endParaRPr lang="ko-KR" altLang="en-US" sz="1600" b="1" dirty="0">
              <a:solidFill>
                <a:schemeClr val="bg1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9559" y="842450"/>
            <a:ext cx="332460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enqueue</a:t>
            </a:r>
            <a:r>
              <a:rPr lang="en-US" altLang="ko-KR" sz="2000" b="1" dirty="0">
                <a:solidFill>
                  <a:schemeClr val="bg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 </a:t>
            </a:r>
            <a:r>
              <a:rPr lang="en-US" altLang="ko-KR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dequeue</a:t>
            </a:r>
            <a:endParaRPr lang="ko-KR" altLang="en-US" sz="2000" b="1" dirty="0">
              <a:solidFill>
                <a:schemeClr val="bg1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2050" name="Picture 2" descr="http://cfile5.uf.tistory.com/image/01528A4750F6155D05A9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700617"/>
            <a:ext cx="5905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308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1BDCC3-148C-4CCB-A7CA-D253C60F33D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Enqueue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back(rear)         front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ko-K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Dequeue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619672" y="2938733"/>
            <a:ext cx="5184576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148269"/>
            <a:ext cx="5184576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24132" y="2938735"/>
            <a:ext cx="723732" cy="12068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1960" y="2938736"/>
            <a:ext cx="723732" cy="12068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04048" y="2944889"/>
            <a:ext cx="723732" cy="12068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16220" y="2938734"/>
            <a:ext cx="723732" cy="12068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9552" y="1628800"/>
            <a:ext cx="723732" cy="12068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96136" y="2938733"/>
            <a:ext cx="723732" cy="12068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2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49 0.19167 L 0.07101 0.19167 C 0.03941 0.19167 0.00017 0.14121 0.00017 0.09977 L 0.00017 0.00648 " pathEditMode="relative" rAng="10800000" ptsTypes="FfFF">
                                      <p:cBhvr>
                                        <p:cTn id="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66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09826 4.81481E-6 C 0.14236 4.81481E-6 0.1967 0.06898 0.1967 0.125 L 0.1967 0.25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26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DB4530-BDA4-4228-AD19-74C01DC9D2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FIFO(First In First Out)</a:t>
            </a:r>
            <a:endParaRPr lang="ko-KR" altLang="en-US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67744" y="3068960"/>
            <a:ext cx="4608512" cy="1152128"/>
            <a:chOff x="2267744" y="3068960"/>
            <a:chExt cx="4608512" cy="115212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267744" y="4221088"/>
              <a:ext cx="460851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2267744" y="3068960"/>
              <a:ext cx="460851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683568" y="1772816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6717" y="1772816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11760" y="1772816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75856" y="1772816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39952" y="1772816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3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063 0.18895 L 0.29532 0.18895 C 0.16302 0.18895 -0.00069 0.13691 -0.00069 0.09413 L -0.00069 -0.00069 " pathEditMode="relative" rAng="10800000" ptsTypes="FfFF">
                                      <p:cBhvr>
                                        <p:cTn id="16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6" y="-9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3E3AD9-5AC5-41DA-B258-8FD20199661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267744" y="4221088"/>
            <a:ext cx="46085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267744" y="3068960"/>
            <a:ext cx="46085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46717" y="1772816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11760" y="1772816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75856" y="1772816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39952" y="1772816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12160" y="3068960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69CF5B00-7E89-4F7D-AE19-30759CD6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11AE92C-2DE6-4364-8F4B-39CE098FF350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FIFO(First In First Out)</a:t>
            </a:r>
            <a:endParaRPr lang="ko-KR" altLang="en-US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47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73 0.18802 L 0.20139 0.18802 C 0.11146 0.18802 3.05556E-6 0.13599 3.05556E-6 0.09344 L 3.05556E-6 -0.00115 " pathEditMode="relative" rAng="10800000" ptsTypes="FfFF">
                                      <p:cBhvr>
                                        <p:cTn id="6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87" y="-94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1A5864-9C1A-48FE-9D8A-BC0B65B205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267744" y="4221088"/>
            <a:ext cx="46085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267744" y="3068960"/>
            <a:ext cx="46085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148064" y="3063774"/>
            <a:ext cx="1584176" cy="1152128"/>
            <a:chOff x="2411760" y="3068960"/>
            <a:chExt cx="1584176" cy="1152128"/>
          </a:xfrm>
        </p:grpSpPr>
        <p:sp>
          <p:nvSpPr>
            <p:cNvPr id="16" name="직사각형 15"/>
            <p:cNvSpPr/>
            <p:nvPr/>
          </p:nvSpPr>
          <p:spPr>
            <a:xfrm>
              <a:off x="3275856" y="3068960"/>
              <a:ext cx="720080" cy="11521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11760" y="3068960"/>
              <a:ext cx="720080" cy="11521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411760" y="1772816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75856" y="1772816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39952" y="1772816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A72D219D-2529-4D6A-B4C0-3D1926E1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6C84ED0-703D-4B5C-86A2-73CDEDCD1ADE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FIFO(First In First Out)</a:t>
            </a:r>
            <a:endParaRPr lang="ko-KR" altLang="en-US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023 C -0.01841 -0.00092 -0.03698 -0.00208 -0.05539 -0.00208 C -0.07674 -0.00208 -0.09671 0.00694 -0.11702 0.01365 C -0.1257 0.01666 -0.13594 0.01989 -0.14306 0.02753 C -0.1533 0.03863 -0.16146 0.05135 -0.17084 0.06337 C -0.17223 0.07008 -0.17362 0.07655 -0.17535 0.08303 C -0.17431 0.09182 -0.17327 0.11356 -0.16928 0.12096 C -0.16823 0.12281 -0.16615 0.12327 -0.16459 0.12466 C -0.16129 0.13136 -0.15678 0.14478 -0.15226 0.15056 C -0.14115 0.1649 -0.11962 0.17924 -0.10469 0.18409 C -0.0915 0.19566 -0.07778 0.19311 -0.06164 0.19427 C -0.04237 0.21 -0.00348 0.20005 0.02153 0.20213 C 0.04428 0.20976 0.06754 0.20491 0.0908 0.20398 C 0.10747 0.19959 0.12466 0.19936 0.1415 0.19797 C 0.15747 0.19288 0.17466 0.19334 0.1908 0.19219 C 0.19532 0.1908 0.20452 0.18826 0.20452 0.18849 " pathEditMode="relative" rAng="0" ptsTypes="fffffffffffffff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0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7F3D30-3033-4A45-8AE4-0C756436703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267744" y="4221088"/>
            <a:ext cx="46085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267744" y="3068960"/>
            <a:ext cx="46085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283968" y="3066526"/>
            <a:ext cx="2467947" cy="1154562"/>
            <a:chOff x="2411760" y="3066526"/>
            <a:chExt cx="2467947" cy="1154562"/>
          </a:xfrm>
        </p:grpSpPr>
        <p:grpSp>
          <p:nvGrpSpPr>
            <p:cNvPr id="4" name="그룹 3"/>
            <p:cNvGrpSpPr/>
            <p:nvPr/>
          </p:nvGrpSpPr>
          <p:grpSpPr>
            <a:xfrm>
              <a:off x="3295531" y="3068960"/>
              <a:ext cx="1584176" cy="1152128"/>
              <a:chOff x="2411760" y="3068960"/>
              <a:chExt cx="1584176" cy="115212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75856" y="3068960"/>
                <a:ext cx="720080" cy="115212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411760" y="3068960"/>
                <a:ext cx="720080" cy="115212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2411760" y="3066526"/>
              <a:ext cx="720080" cy="11521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75856" y="1772816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39952" y="1772816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A5858E79-9627-4D7F-818F-A8F2A157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27DCA5B-77FF-440F-AA13-C04B5B7273AA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FIFO(First In First Out)</a:t>
            </a:r>
            <a:endParaRPr lang="ko-KR" altLang="en-US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1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047 C -0.02101 -0.00185 -0.04097 -0.00508 -0.06233 -0.00624 C -0.0934 -0.00531 -0.12483 -0.00462 -0.1559 -0.00231 C -0.16563 -0.00046 -0.16319 -0.00069 -0.17535 0.00047 C -0.18594 0.00139 -0.20694 0.00324 -0.20694 0.00347 C -0.21076 0.00463 -0.21441 0.00625 -0.21823 0.0074 C -0.22153 0.01041 -0.22448 0.01134 -0.2283 0.01272 C -0.23438 0.01827 -0.24132 0.01966 -0.24774 0.02382 C -0.25625 0.02961 -0.24583 0.02429 -0.25382 0.02799 C -0.25816 0.03377 -0.26267 0.0377 -0.26615 0.04441 C -0.26823 0.04834 -0.27014 0.05273 -0.27222 0.0569 C -0.27292 0.05828 -0.27431 0.06106 -0.27431 0.06129 C -0.27656 0.07355 -0.27552 0.06823 -0.27726 0.07609 C -0.27795 0.10084 -0.27934 0.10454 -0.27726 0.12281 C -0.27535 0.13761 -0.26198 0.15172 -0.25191 0.15472 C -0.21788 0.18525 -0.16962 0.18132 -0.1316 0.18224 C -0.11997 0.18617 0.00243 0.18664 0.01476 0.18664 " pathEditMode="relative" rAng="0" ptsTypes="fffffffffffffffff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89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1862AA-30C1-45F0-8977-EF0A69452B4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267744" y="4221088"/>
            <a:ext cx="46085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267744" y="3068960"/>
            <a:ext cx="46085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3452241" y="3066526"/>
            <a:ext cx="3367744" cy="1154562"/>
            <a:chOff x="2356384" y="3068960"/>
            <a:chExt cx="3367744" cy="1154562"/>
          </a:xfrm>
        </p:grpSpPr>
        <p:grpSp>
          <p:nvGrpSpPr>
            <p:cNvPr id="7" name="그룹 6"/>
            <p:cNvGrpSpPr/>
            <p:nvPr/>
          </p:nvGrpSpPr>
          <p:grpSpPr>
            <a:xfrm>
              <a:off x="3256181" y="3068960"/>
              <a:ext cx="2467947" cy="1154562"/>
              <a:chOff x="2411760" y="3066526"/>
              <a:chExt cx="2467947" cy="1154562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3295531" y="3068960"/>
                <a:ext cx="1584176" cy="1152128"/>
                <a:chOff x="2411760" y="3068960"/>
                <a:chExt cx="1584176" cy="1152128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3275856" y="3068960"/>
                  <a:ext cx="720080" cy="1152128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</a:rPr>
                    <a:t>1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2411760" y="3068960"/>
                  <a:ext cx="720080" cy="1152128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</a:rPr>
                    <a:t>2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8" name="직사각형 17"/>
              <p:cNvSpPr/>
              <p:nvPr/>
            </p:nvSpPr>
            <p:spPr>
              <a:xfrm>
                <a:off x="2411760" y="3066526"/>
                <a:ext cx="720080" cy="115212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2356384" y="3071394"/>
              <a:ext cx="720080" cy="11521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139952" y="1772816"/>
            <a:ext cx="720080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B8FA7003-211A-4160-A6FD-6F4A47E6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04220977-BA71-41D1-88A5-DE53D7393C81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FIFO(First In First Out)</a:t>
            </a:r>
            <a:endParaRPr lang="ko-KR" altLang="en-US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7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40333E-6 C -0.04218 0.00278 -0.08298 0.00185 -0.12552 -4.40333E-6 C -0.14236 -0.00485 -0.15954 -0.01017 -0.17656 -0.01341 C -0.1875 -0.01549 -0.19843 -0.01595 -0.2092 -0.01896 C -0.22951 -0.01803 -0.24583 -0.01549 -0.26527 -0.01225 C -0.27274 -0.00878 -0.26927 -0.01017 -0.27552 -0.00809 C -0.28107 -0.00231 -0.28819 -0.00092 -0.29496 0.00139 C -0.30347 0.0044 -0.3118 0.0074 -0.32048 0.00972 C -0.32604 0.01319 -0.33073 0.01642 -0.3368 0.01781 C -0.34288 0.02336 -0.34982 0.02706 -0.35503 0.034 C -0.35642 0.03932 -0.35902 0.04163 -0.36128 0.04626 C -0.36441 0.05273 -0.36736 0.05921 -0.37048 0.06545 C -0.37118 0.06823 -0.37326 0.07054 -0.37343 0.07355 C -0.37395 0.08835 -0.37343 0.11032 -0.36632 0.12373 C -0.36284 0.13784 -0.35364 0.14131 -0.34496 0.14709 C -0.34114 0.14963 -0.33732 0.15125 -0.33368 0.15403 C -0.33159 0.15565 -0.32986 0.15796 -0.3276 0.15935 C -0.31632 0.16605 -0.30191 0.16929 -0.28975 0.1716 C -0.26996 0.18086 -0.24652 0.17762 -0.22656 0.17831 C -0.21875 0.18086 -0.175 0.18664 -0.16736 0.18664 " pathEditMode="relative" rAng="0" ptsTypes="ffffffffffffffffffff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8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246</Words>
  <Application>Microsoft Office PowerPoint</Application>
  <PresentationFormat>화면 슬라이드 쇼(4:3)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a하늬바람L</vt:lpstr>
      <vt:lpstr>맑은 고딕</vt:lpstr>
      <vt:lpstr>Arial</vt:lpstr>
      <vt:lpstr>Calibri</vt:lpstr>
      <vt:lpstr>Calibri Light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FIFO(First In First Out)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solji Ma</dc:creator>
  <cp:lastModifiedBy>임승재</cp:lastModifiedBy>
  <cp:revision>17</cp:revision>
  <dcterms:created xsi:type="dcterms:W3CDTF">2016-01-16T17:00:05Z</dcterms:created>
  <dcterms:modified xsi:type="dcterms:W3CDTF">2021-08-07T19:32:15Z</dcterms:modified>
</cp:coreProperties>
</file>