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9" r:id="rId4"/>
    <p:sldId id="262" r:id="rId5"/>
    <p:sldId id="275" r:id="rId6"/>
    <p:sldId id="258" r:id="rId7"/>
    <p:sldId id="263" r:id="rId8"/>
    <p:sldId id="259" r:id="rId9"/>
    <p:sldId id="268" r:id="rId10"/>
    <p:sldId id="290" r:id="rId11"/>
    <p:sldId id="273" r:id="rId12"/>
    <p:sldId id="291" r:id="rId13"/>
    <p:sldId id="272" r:id="rId14"/>
    <p:sldId id="292" r:id="rId15"/>
    <p:sldId id="260" r:id="rId16"/>
    <p:sldId id="274" r:id="rId17"/>
    <p:sldId id="299" r:id="rId18"/>
    <p:sldId id="293" r:id="rId19"/>
    <p:sldId id="279" r:id="rId20"/>
    <p:sldId id="294" r:id="rId21"/>
    <p:sldId id="270" r:id="rId22"/>
    <p:sldId id="281" r:id="rId23"/>
    <p:sldId id="280" r:id="rId24"/>
    <p:sldId id="282" r:id="rId25"/>
    <p:sldId id="283" r:id="rId26"/>
    <p:sldId id="296" r:id="rId27"/>
    <p:sldId id="297" r:id="rId28"/>
    <p:sldId id="295" r:id="rId29"/>
    <p:sldId id="285" r:id="rId30"/>
    <p:sldId id="298" r:id="rId31"/>
    <p:sldId id="276" r:id="rId32"/>
    <p:sldId id="26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C3B9A6"/>
    <a:srgbClr val="EBEBEB"/>
    <a:srgbClr val="464748"/>
    <a:srgbClr val="FFFFCC"/>
    <a:srgbClr val="B5AC9C"/>
    <a:srgbClr val="F8F8F8"/>
    <a:srgbClr val="FFFF00"/>
    <a:srgbClr val="A0958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856" autoAdjust="0"/>
  </p:normalViewPr>
  <p:slideViewPr>
    <p:cSldViewPr snapToGrid="0">
      <p:cViewPr varScale="1">
        <p:scale>
          <a:sx n="33" d="100"/>
          <a:sy n="33" d="100"/>
        </p:scale>
        <p:origin x="4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B0B7B-84FB-40FB-8D0C-F9B45BEB0B1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4AD99-0D42-4FE3-8F0F-B87F05737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81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MICE </a:t>
            </a:r>
            <a:r>
              <a:rPr lang="ko-KR" altLang="en-US" dirty="0"/>
              <a:t>패키지는 </a:t>
            </a:r>
            <a:r>
              <a:rPr lang="en-US" altLang="ko-KR" dirty="0"/>
              <a:t>MI(</a:t>
            </a:r>
            <a:r>
              <a:rPr lang="en-US" altLang="ko-KR" dirty="0" err="1"/>
              <a:t>multipe</a:t>
            </a:r>
            <a:r>
              <a:rPr lang="en-US" altLang="ko-KR" dirty="0"/>
              <a:t> imputation) </a:t>
            </a:r>
            <a:r>
              <a:rPr lang="ko-KR" altLang="en-US" dirty="0"/>
              <a:t>방식으로 미싱 데이터를 </a:t>
            </a:r>
            <a:r>
              <a:rPr lang="ko-KR" altLang="en-US" dirty="0" err="1"/>
              <a:t>채워넣는</a:t>
            </a:r>
            <a:r>
              <a:rPr lang="ko-KR" altLang="en-US" dirty="0"/>
              <a:t> 방식이다</a:t>
            </a:r>
            <a:r>
              <a:rPr lang="en-US" altLang="ko-KR" dirty="0"/>
              <a:t>. Monte Carlo </a:t>
            </a:r>
            <a:r>
              <a:rPr lang="ko-KR" altLang="en-US" dirty="0"/>
              <a:t>방법을 통해 채워놓은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complete dataset</a:t>
            </a:r>
            <a:r>
              <a:rPr lang="ko-KR" altLang="en-US" dirty="0"/>
              <a:t>을 만들고 그 결과를 합쳐 최종 결과물을 내놓는다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5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16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67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82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19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앞에서 </a:t>
            </a:r>
            <a:r>
              <a:rPr lang="en-US" altLang="ko-KR" sz="1200" dirty="0"/>
              <a:t>Correlation </a:t>
            </a:r>
            <a:r>
              <a:rPr lang="ko-KR" altLang="en-US" sz="1200" dirty="0"/>
              <a:t>높은 변수를 </a:t>
            </a:r>
            <a:r>
              <a:rPr lang="en-US" altLang="ko-KR" sz="1200" dirty="0"/>
              <a:t>0.7 </a:t>
            </a:r>
            <a:r>
              <a:rPr lang="ko-KR" altLang="en-US" sz="1200" dirty="0"/>
              <a:t>기준으로 제거를 했더니 </a:t>
            </a:r>
            <a:r>
              <a:rPr lang="en-US" altLang="ko-KR" sz="1200" dirty="0"/>
              <a:t>37</a:t>
            </a:r>
            <a:r>
              <a:rPr lang="ko-KR" altLang="en-US" sz="1200" dirty="0"/>
              <a:t>개나 제거해서 너무 많이 제거한가 아닐까 생각이 들어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corr</a:t>
            </a:r>
            <a:r>
              <a:rPr lang="ko-KR" altLang="en-US" sz="1200" dirty="0"/>
              <a:t>가 높은 변수들 몇가지를 </a:t>
            </a:r>
            <a:r>
              <a:rPr lang="en-US" altLang="ko-KR" sz="1200" dirty="0" err="1"/>
              <a:t>pca</a:t>
            </a:r>
            <a:r>
              <a:rPr lang="ko-KR" altLang="en-US" sz="1200" dirty="0"/>
              <a:t>로 차원축소를 해보기로 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37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Corr</a:t>
            </a:r>
            <a:r>
              <a:rPr lang="en-US" altLang="ko-KR" dirty="0"/>
              <a:t> </a:t>
            </a:r>
            <a:r>
              <a:rPr lang="ko-KR" altLang="en-US" dirty="0"/>
              <a:t>높은 변수들 간에 하나씩 남기는 앞의 방법과 이렇게 몇가지는 </a:t>
            </a:r>
            <a:r>
              <a:rPr lang="en-US" altLang="ko-KR" dirty="0" err="1"/>
              <a:t>pca</a:t>
            </a:r>
            <a:r>
              <a:rPr lang="ko-KR" altLang="en-US" dirty="0"/>
              <a:t>로 축소하는 방법으로 해서 데이터에 다 한번씩 </a:t>
            </a:r>
            <a:r>
              <a:rPr lang="ko-KR" altLang="en-US" dirty="0" err="1"/>
              <a:t>돌려볼라생각중이다</a:t>
            </a:r>
            <a:r>
              <a:rPr lang="en-US" altLang="ko-KR" dirty="0"/>
              <a:t>~ (</a:t>
            </a:r>
            <a:r>
              <a:rPr lang="ko-KR" altLang="en-US" dirty="0"/>
              <a:t>말은 잘 정리해주세여 </a:t>
            </a:r>
            <a:r>
              <a:rPr lang="ko-KR" altLang="en-US" dirty="0" err="1"/>
              <a:t>ㅎㅎ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66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차원으로 축소 </a:t>
            </a:r>
            <a:r>
              <a:rPr lang="ko-KR" altLang="en-US" dirty="0" err="1"/>
              <a:t>괜찮아보인다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98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마지막에 만들어진 데이터를 바탕으로 </a:t>
            </a:r>
            <a:r>
              <a:rPr lang="en-US" altLang="ko-KR" dirty="0" smtClean="0"/>
              <a:t>Prototype Model(logistic regression, random forest, </a:t>
            </a:r>
            <a:r>
              <a:rPr lang="en-US" altLang="ko-KR" dirty="0" err="1" smtClean="0"/>
              <a:t>xgboost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만들어봤는데 </a:t>
            </a:r>
            <a:r>
              <a:rPr lang="en-US" altLang="ko-KR" dirty="0" err="1" smtClean="0"/>
              <a:t>Catboost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AUROC, F1 score</a:t>
            </a:r>
            <a:r>
              <a:rPr lang="ko-KR" altLang="en-US" dirty="0" smtClean="0"/>
              <a:t>가 가장 높게 나왔다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AUROC</a:t>
            </a:r>
            <a:r>
              <a:rPr lang="ko-KR" altLang="en-US" dirty="0" smtClean="0"/>
              <a:t>가 대략 </a:t>
            </a:r>
            <a:r>
              <a:rPr lang="en-US" altLang="ko-KR" dirty="0" smtClean="0"/>
              <a:t>0.69</a:t>
            </a:r>
            <a:r>
              <a:rPr lang="ko-KR" altLang="en-US" dirty="0" smtClean="0"/>
              <a:t>로 아직 만족할 수준이 아니라 좀 더 향상된 모델을 만들 예정이다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방법으로 </a:t>
            </a:r>
            <a:r>
              <a:rPr lang="en-US" altLang="ko-KR" dirty="0" smtClean="0"/>
              <a:t>PCA, FA, </a:t>
            </a:r>
            <a:r>
              <a:rPr lang="ko-KR" altLang="en-US" dirty="0" smtClean="0"/>
              <a:t>파생변수 추가 등을 계획하고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45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dataset is about bankruptcy prediction of Polish companies. 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설명써져있는건데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생소한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(?)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아는듯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모르는듯한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기업들의 다양한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financial rate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변수로 있었다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80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8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0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</a:t>
            </a:r>
            <a:r>
              <a:rPr lang="ko-KR" altLang="en-US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제거는 곧 데이터의 제거</a:t>
            </a:r>
            <a:r>
              <a:rPr lang="en-US" altLang="ko-KR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-&gt; </a:t>
            </a:r>
            <a:r>
              <a:rPr lang="ko-KR" altLang="en-US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최대한 적게 삭제</a:t>
            </a:r>
            <a:endParaRPr lang="en-US" altLang="ko-KR" sz="12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71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</a:t>
            </a:r>
            <a:r>
              <a:rPr lang="ko-KR" altLang="en-US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제거는 곧 데이터의 제거</a:t>
            </a:r>
            <a:r>
              <a:rPr lang="en-US" altLang="ko-KR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-&gt; </a:t>
            </a:r>
            <a:r>
              <a:rPr lang="ko-KR" altLang="en-US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최대한 적게 삭제</a:t>
            </a:r>
            <a:endParaRPr lang="en-US" altLang="ko-KR" sz="12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25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</a:t>
            </a:r>
            <a:r>
              <a:rPr lang="ko-KR" altLang="en-US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제거는 곧 데이터의 제거</a:t>
            </a:r>
            <a:r>
              <a:rPr lang="en-US" altLang="ko-KR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-&gt; </a:t>
            </a:r>
            <a:r>
              <a:rPr lang="ko-KR" altLang="en-US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최대한 적게 삭제</a:t>
            </a:r>
            <a:endParaRPr lang="en-US" altLang="ko-KR" sz="12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34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73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MICE </a:t>
            </a:r>
            <a:r>
              <a:rPr lang="ko-KR" altLang="en-US" dirty="0"/>
              <a:t>패키지는 </a:t>
            </a:r>
            <a:r>
              <a:rPr lang="en-US" altLang="ko-KR" dirty="0"/>
              <a:t>MI(</a:t>
            </a:r>
            <a:r>
              <a:rPr lang="en-US" altLang="ko-KR" dirty="0" err="1"/>
              <a:t>multipe</a:t>
            </a:r>
            <a:r>
              <a:rPr lang="en-US" altLang="ko-KR" dirty="0"/>
              <a:t> imputation) </a:t>
            </a:r>
            <a:r>
              <a:rPr lang="ko-KR" altLang="en-US" dirty="0"/>
              <a:t>방식으로 미싱 데이터를 </a:t>
            </a:r>
            <a:r>
              <a:rPr lang="ko-KR" altLang="en-US" dirty="0" err="1"/>
              <a:t>채워넣는</a:t>
            </a:r>
            <a:r>
              <a:rPr lang="ko-KR" altLang="en-US" dirty="0"/>
              <a:t> 방식이다</a:t>
            </a:r>
            <a:r>
              <a:rPr lang="en-US" altLang="ko-KR" dirty="0"/>
              <a:t>. Monte Carlo </a:t>
            </a:r>
            <a:r>
              <a:rPr lang="ko-KR" altLang="en-US" dirty="0"/>
              <a:t>방법을 통해 채워놓은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complete dataset</a:t>
            </a:r>
            <a:r>
              <a:rPr lang="ko-KR" altLang="en-US" dirty="0"/>
              <a:t>을 만들고 그 결과를 합쳐 최종 결과물을 내놓는다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5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5B764D-E79E-4631-8002-0B6B3025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CEEFD14-837D-4AAE-9F5A-36D96C6BC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6466BEF-B830-49B3-BC56-38901AFC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6521DF5-E5B1-4FF6-8A79-E1CDF5A1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F13DC66-2D5F-4916-BAF2-87A74670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3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360912-F129-4810-9377-64990A79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36FA065-DA72-47B5-A53C-22D3DB0A2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9B445C0-7101-46FC-9B23-6B463B63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5A78CC6-BE53-423B-B850-07B484E2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28ACC70-6B14-4315-9649-5F79486F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4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F88601F-7A3A-4EB2-9D4F-1F0DFC1CE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84097C8-9606-4232-A9DA-389696C9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F487CF-0996-4D06-85E8-56761F44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EDA448-5134-4049-AD61-33178F3E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3529A50-D0AB-446A-AF4E-C2BA8D54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2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A770579-597A-40E0-9056-DE2A3864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154B3BB-5C1B-4774-8CE0-B93FAFB7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31755D8-BD86-41CE-94CC-C58F57B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3875015-A823-4D2A-A13F-E74C24EF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B6C5F6A-449A-4742-8F6D-D5D3CED5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9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5C11F1-8968-431B-936D-3CB45F28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DCC0F92-50A3-466E-BED4-8C0E56A45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BB9A98A-299E-41B4-A712-D74EB340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C630BD-4629-4119-A259-58EF5274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CCED4CA-149F-413C-859C-03ACD2D0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8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D99D46-E602-4DA0-8AA7-34BAD81B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34BCD66-CB30-4956-AD8D-E670B82F2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727F7D0-8EE2-4F78-825D-CFFB3DFE3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1351E3E-50AC-49E8-85A3-21363678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536B777-DFC5-42E7-BCBF-FD903C94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969C0CD-D4E6-4F91-ADBC-2AA48978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6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045E2B-93BD-4D0D-8314-8BA9634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89784A1-E6BA-48B2-A91B-22B6F53E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F7E5301-44B4-4463-B7A8-73DD9FBEA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36D6346-91F7-439D-97C7-7466C6A56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6FEFD6C-B67F-4126-B2B2-16B9CB5DB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0C3F878B-EA91-4E33-AE12-2762524A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39BEBEEB-7AA2-4244-B522-4B28E1DC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43B08BE-EBC3-4E0E-BC7F-338D5DE7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1E5F3A7-D128-45DE-8BFF-A2B7F54B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77911A2-F622-4C16-A7D5-E1DD06B9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491BDA9-2011-47D0-B3C2-30F3CFCB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88F8539-B895-4355-9E1F-5C4C00F9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A175C55-3AE5-42EC-96D9-63190ABD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7BFD54B-B357-4349-8315-513AC912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1EEB8C4-A532-48C1-AB97-ED16F10E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19DA3E6-2A6A-4492-B7FD-5245725E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E61D404-3937-409D-984A-49A95089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B3588FC-001D-4302-9B95-2928AE267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9455F8B-7E15-4FB7-AD1C-126AD0FD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0D143C2-54AB-4F63-8BDB-F2A22A8F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568180-6BD0-4536-A89D-F9C8D66B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1F2BE5E-6E97-44DE-B66C-697CE2EE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B65D510-382A-4C88-BC01-14FD5EC8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DD90711-8FEA-4327-9D9A-57CE385E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C986216-56EB-4168-8E10-57D6F948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90C8D4E-A4F9-444F-9BD0-C89767B2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C5106BB-CA83-4487-8102-77769FA2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250ED0F-6D50-409D-9B53-B0C193A0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D5E5090-3387-4FE0-8CE6-67BE968F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35C0500-103C-488F-B01E-2FE81E913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AE90A51-438E-4AB6-948D-D540B1B22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2A53E64-8098-47AF-B3DB-7AAE69B70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Polish+companies+bankruptcy+dat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isticsglobe.com/predictive-mean-matching-imputation-method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13757" y="1613535"/>
            <a:ext cx="8164487" cy="942975"/>
            <a:chOff x="2013757" y="1476375"/>
            <a:chExt cx="8164487" cy="942975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97070B46-48AA-4B48-9D5C-5E08123A4421}"/>
                </a:ext>
              </a:extLst>
            </p:cNvPr>
            <p:cNvSpPr txBox="1"/>
            <p:nvPr/>
          </p:nvSpPr>
          <p:spPr>
            <a:xfrm>
              <a:off x="2013757" y="1694503"/>
              <a:ext cx="816448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>
                  <a:solidFill>
                    <a:srgbClr val="C3B9A6"/>
                  </a:solidFill>
                  <a:latin typeface="KoPub돋움체 Bold" panose="00000800000000000000" pitchFamily="2" charset="-127"/>
                  <a:ea typeface="KoPub돋움체 Light" panose="00000300000000000000" pitchFamily="2" charset="-127"/>
                </a:rPr>
                <a:t>Classification</a:t>
              </a:r>
              <a:endParaRPr lang="en-US" altLang="ko-KR" sz="3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33091F15-36E2-44E0-BCF7-1030B4432C2E}"/>
                </a:ext>
              </a:extLst>
            </p:cNvPr>
            <p:cNvGrpSpPr/>
            <p:nvPr/>
          </p:nvGrpSpPr>
          <p:grpSpPr>
            <a:xfrm>
              <a:off x="2843784" y="1476375"/>
              <a:ext cx="6711695" cy="942975"/>
              <a:chOff x="5448300" y="2638425"/>
              <a:chExt cx="3857625" cy="942975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="" xmlns:a16="http://schemas.microsoft.com/office/drawing/2014/main" id="{EAF8A31D-88BE-4BFE-9AB7-DDF48C740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2886075"/>
                <a:ext cx="3857625" cy="0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="" xmlns:a16="http://schemas.microsoft.com/office/drawing/2014/main" id="{391CF251-26EB-4F0E-94F9-D38BBEAFE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3429000"/>
                <a:ext cx="3857625" cy="0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="" xmlns:a16="http://schemas.microsoft.com/office/drawing/2014/main" id="{2E509401-9FFB-4247-B832-8E10841100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1650" y="2728752"/>
                <a:ext cx="0" cy="833551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="" xmlns:a16="http://schemas.microsoft.com/office/drawing/2014/main" id="{0A686302-5A25-486A-9330-39C7A42F6F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9700" y="2638425"/>
                <a:ext cx="0" cy="942975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AD9C0D8B-FB2B-4D67-ABEF-6211FCA164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2550" y="2638425"/>
                <a:ext cx="0" cy="942975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67C59271-70CE-4F02-AD0C-61CE8B7A9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3476578"/>
                <a:ext cx="3857625" cy="0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D7C5980A-3E76-4CCD-95DD-59CD22695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2834027"/>
                <a:ext cx="3857625" cy="0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="" xmlns:a16="http://schemas.microsoft.com/office/drawing/2014/main" id="{472C8920-95F1-4485-B85E-B48A212E43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4025" y="2638425"/>
                <a:ext cx="0" cy="942975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4"/>
          <p:cNvGrpSpPr/>
          <p:nvPr/>
        </p:nvGrpSpPr>
        <p:grpSpPr>
          <a:xfrm>
            <a:off x="2843784" y="4921013"/>
            <a:ext cx="6574536" cy="446515"/>
            <a:chOff x="2843784" y="4619261"/>
            <a:chExt cx="6574536" cy="446515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E7BA6A3E-F216-430F-BA34-E96BDF5C12AA}"/>
                </a:ext>
              </a:extLst>
            </p:cNvPr>
            <p:cNvSpPr txBox="1"/>
            <p:nvPr/>
          </p:nvSpPr>
          <p:spPr>
            <a:xfrm>
              <a:off x="3277783" y="4619261"/>
              <a:ext cx="5619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  <a:r>
                <a:rPr lang="ko-KR" altLang="en-US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</a:t>
              </a:r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김민회 </a:t>
              </a:r>
              <a:r>
                <a:rPr lang="ko-KR" altLang="en-US" dirty="0" err="1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남승지</a:t>
              </a:r>
              <a:r>
                <a:rPr lang="ko-KR" altLang="en-US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신예진 오태환 조민주 </a:t>
              </a:r>
              <a:r>
                <a:rPr lang="ko-KR" altLang="en-US" dirty="0" err="1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주일찬</a:t>
              </a:r>
              <a:endPara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2843784" y="5065776"/>
              <a:ext cx="65745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7070B46-48AA-4B48-9D5C-5E08123A4421}"/>
              </a:ext>
            </a:extLst>
          </p:cNvPr>
          <p:cNvSpPr txBox="1"/>
          <p:nvPr/>
        </p:nvSpPr>
        <p:spPr>
          <a:xfrm>
            <a:off x="2048807" y="2955164"/>
            <a:ext cx="813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600" dirty="0" err="1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재무상태표와</a:t>
            </a:r>
            <a:r>
              <a:rPr lang="ko-KR" altLang="en-US" sz="4000" b="1" spc="600" dirty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b="1" spc="600" dirty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000" b="1" spc="600" dirty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 후 파산 여부</a:t>
            </a:r>
          </a:p>
        </p:txBody>
      </p:sp>
    </p:spTree>
    <p:extLst>
      <p:ext uri="{BB962C8B-B14F-4D97-AF65-F5344CB8AC3E}">
        <p14:creationId xmlns:p14="http://schemas.microsoft.com/office/powerpoint/2010/main" val="212490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E561D4F-0B8C-4181-85EB-1CC59AAC7135}"/>
              </a:ext>
            </a:extLst>
          </p:cNvPr>
          <p:cNvSpPr txBox="1"/>
          <p:nvPr/>
        </p:nvSpPr>
        <p:spPr>
          <a:xfrm>
            <a:off x="720287" y="1786758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2813D87-3582-45E6-B767-45E730E926BD}"/>
              </a:ext>
            </a:extLst>
          </p:cNvPr>
          <p:cNvSpPr txBox="1"/>
          <p:nvPr/>
        </p:nvSpPr>
        <p:spPr>
          <a:xfrm>
            <a:off x="720287" y="3325640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  <a:endParaRPr lang="en-US" altLang="ko-KR" sz="36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AEF821F-866B-46B0-94C9-148657AB0881}"/>
              </a:ext>
            </a:extLst>
          </p:cNvPr>
          <p:cNvSpPr txBox="1"/>
          <p:nvPr/>
        </p:nvSpPr>
        <p:spPr>
          <a:xfrm>
            <a:off x="1258177" y="4060577"/>
            <a:ext cx="51671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Correlation (0.70) 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높은 변수들 제거</a:t>
            </a:r>
            <a:endParaRPr lang="en-US" altLang="ko-KR" sz="2400" dirty="0">
              <a:solidFill>
                <a:srgbClr val="C3B9A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solidFill>
                  <a:srgbClr val="FFFFC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Outlier </a:t>
            </a:r>
            <a:r>
              <a:rPr lang="ko-KR" altLang="en-US" sz="2400" b="1" dirty="0">
                <a:solidFill>
                  <a:srgbClr val="FFFFC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관측치 제거</a:t>
            </a:r>
            <a:endParaRPr lang="en-US" altLang="ko-KR" sz="2400" b="1" dirty="0">
              <a:solidFill>
                <a:srgbClr val="FFFFCC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NA Imputation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Skew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된 변수 </a:t>
            </a: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transformation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Scaling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403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E6F014F-21DA-46DA-A199-3CE546A2CDFF}"/>
              </a:ext>
            </a:extLst>
          </p:cNvPr>
          <p:cNvSpPr txBox="1"/>
          <p:nvPr/>
        </p:nvSpPr>
        <p:spPr>
          <a:xfrm>
            <a:off x="-417772" y="278101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Outlier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801195" y="665992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Outlier 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6684425" y="3454345"/>
            <a:ext cx="4548505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공통적인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 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조사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 개 이상의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Attr 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가지는 회사 총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i="1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(R</a:t>
            </a:r>
            <a:r>
              <a:rPr lang="ko-KR" altLang="en-US" sz="1500" i="1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표기</a:t>
            </a:r>
            <a:r>
              <a:rPr lang="en-US" altLang="ko-KR" sz="1500" i="1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146391"/>
              </p:ext>
            </p:extLst>
          </p:nvPr>
        </p:nvGraphicFramePr>
        <p:xfrm>
          <a:off x="905427" y="2123090"/>
          <a:ext cx="5389942" cy="4331682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776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139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1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회사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Attr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6818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sv-SE" altLang="ko-KR" sz="1500" dirty="0"/>
                        <a:t>'Attr17', 'Attr18', 'Attr29', 'Attr42', 'Attr46', 'Attr47'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1594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sv-SE" altLang="ko-KR" sz="1500" dirty="0"/>
                        <a:t>'Attr21', 'Attr42', 'Attr61', 'Attr63', 'Attr64'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2100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'Attr17', 'Attr19', 'Attr26', 'Attr46'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4680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'Attr17', 'Attr26', 'Attr46', 'Attr63'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4995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'Attr18', 'Attr29', 'Attr60', 'Attr63'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2556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'Attr19', 'Attr42', 'Attr60'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4120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'Attr5', 'Attr45', 'Attr60'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5305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'Attr19', 'Attr21', 'Attr45'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5936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'Attr10', 'Attr19', 'Attr42'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5811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'Attr19', 'Attr26', 'Attr42'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4183112" y="1142071"/>
            <a:ext cx="4235668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 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기준</a:t>
            </a: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변수에서 가장 작은</a:t>
            </a: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큰 값 </a:t>
            </a: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endParaRPr lang="en-US" altLang="ko-KR" sz="17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9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E6F014F-21DA-46DA-A199-3CE546A2CDFF}"/>
              </a:ext>
            </a:extLst>
          </p:cNvPr>
          <p:cNvSpPr txBox="1"/>
          <p:nvPr/>
        </p:nvSpPr>
        <p:spPr>
          <a:xfrm>
            <a:off x="-417772" y="278101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Outlier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9" y="1954529"/>
            <a:ext cx="5260702" cy="317758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654" y="1954530"/>
            <a:ext cx="5219375" cy="3177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2615217" y="5132112"/>
            <a:ext cx="992535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 전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8788369" y="5132112"/>
            <a:ext cx="992535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 후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5931295"/>
            <a:ext cx="8940800" cy="53288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v-SE" altLang="ko-KR" sz="1700" dirty="0">
                <a:solidFill>
                  <a:srgbClr val="464748"/>
                </a:solidFill>
              </a:rPr>
              <a:t>Attr5 : [999], Attr6 : [3134], Attr15 : [3528], Attr19 : [2556], Attr26 : [2655], Attr41 : [6425], Attr42 [2556], Attr45 [6233], Attr54 [4942], Attr55 [4612], Attr57 [1935], Attr59 [2064]</a:t>
            </a:r>
            <a:endParaRPr lang="en-US" altLang="ko-KR" sz="1700" dirty="0">
              <a:solidFill>
                <a:srgbClr val="46474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801195" y="665992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Outlier 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801195" y="1102890"/>
            <a:ext cx="498834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Plot</a:t>
            </a:r>
            <a:r>
              <a:rPr lang="ko-KR" altLang="en-US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통해 눈에 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띄</a:t>
            </a:r>
            <a:r>
              <a:rPr lang="ko-KR" altLang="en-US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 </a:t>
            </a:r>
            <a:r>
              <a:rPr lang="ko-KR" altLang="en-US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</a:t>
            </a:r>
            <a:endParaRPr lang="en-US" altLang="ko-KR" sz="17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53157AD0-E9A4-4254-B59C-9DB8A26C6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9" y="1937986"/>
            <a:ext cx="5260702" cy="321066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3891608" y="1954529"/>
            <a:ext cx="405417" cy="368300"/>
          </a:xfrm>
          <a:prstGeom prst="ellipse">
            <a:avLst/>
          </a:prstGeom>
          <a:solidFill>
            <a:srgbClr val="FFFF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AFBABE2-E8F4-4EFE-8199-C2C148395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571" y="1954529"/>
            <a:ext cx="5238458" cy="32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0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E6F014F-21DA-46DA-A199-3CE546A2CDFF}"/>
              </a:ext>
            </a:extLst>
          </p:cNvPr>
          <p:cNvSpPr txBox="1"/>
          <p:nvPr/>
        </p:nvSpPr>
        <p:spPr>
          <a:xfrm>
            <a:off x="-417772" y="278101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Outlier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9" y="1954529"/>
            <a:ext cx="5260702" cy="317758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654" y="1954530"/>
            <a:ext cx="5219375" cy="3177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2615217" y="5132112"/>
            <a:ext cx="992535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 전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8788369" y="5132112"/>
            <a:ext cx="992535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 후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5931295"/>
            <a:ext cx="8940800" cy="53288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v-SE" altLang="ko-KR" sz="1700" dirty="0">
                <a:solidFill>
                  <a:srgbClr val="464748"/>
                </a:solidFill>
              </a:rPr>
              <a:t>Attr5 : [999], Attr6 : [3134], Attr15 : [3528], Attr19 : [2556], Attr26 : [2655], Attr41 : [6425], Attr42 [2556], Attr45 [6233], Attr54 [4942], Attr55 [4612], Attr57 [1935], Attr59 [2064]</a:t>
            </a:r>
            <a:endParaRPr lang="en-US" altLang="ko-KR" sz="1700" dirty="0">
              <a:solidFill>
                <a:srgbClr val="464748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209800" y="4459013"/>
            <a:ext cx="405417" cy="368300"/>
          </a:xfrm>
          <a:prstGeom prst="ellipse">
            <a:avLst/>
          </a:prstGeom>
          <a:solidFill>
            <a:srgbClr val="FFFF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801195" y="665992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Outlier 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801195" y="1102890"/>
            <a:ext cx="498834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Plot</a:t>
            </a:r>
            <a:r>
              <a:rPr lang="ko-KR" altLang="en-US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통해 눈에 </a:t>
            </a:r>
            <a:r>
              <a:rPr lang="ko-KR" altLang="en-US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띄는 </a:t>
            </a:r>
            <a:r>
              <a:rPr lang="en-US" altLang="ko-KR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 </a:t>
            </a:r>
            <a:r>
              <a:rPr lang="ko-KR" altLang="en-US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</a:t>
            </a:r>
            <a:endParaRPr lang="en-US" altLang="ko-KR" sz="17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74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E561D4F-0B8C-4181-85EB-1CC59AAC7135}"/>
              </a:ext>
            </a:extLst>
          </p:cNvPr>
          <p:cNvSpPr txBox="1"/>
          <p:nvPr/>
        </p:nvSpPr>
        <p:spPr>
          <a:xfrm>
            <a:off x="720287" y="1786758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2813D87-3582-45E6-B767-45E730E926BD}"/>
              </a:ext>
            </a:extLst>
          </p:cNvPr>
          <p:cNvSpPr txBox="1"/>
          <p:nvPr/>
        </p:nvSpPr>
        <p:spPr>
          <a:xfrm>
            <a:off x="720287" y="3325640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  <a:endParaRPr lang="en-US" altLang="ko-KR" sz="36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AEF821F-866B-46B0-94C9-148657AB0881}"/>
              </a:ext>
            </a:extLst>
          </p:cNvPr>
          <p:cNvSpPr txBox="1"/>
          <p:nvPr/>
        </p:nvSpPr>
        <p:spPr>
          <a:xfrm>
            <a:off x="1258177" y="4060577"/>
            <a:ext cx="51671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Correlation (0.70) 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높은 변수들 제거</a:t>
            </a:r>
            <a:endParaRPr lang="en-US" altLang="ko-KR" sz="2400" dirty="0">
              <a:solidFill>
                <a:srgbClr val="C3B9A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Outlier 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관측치 제거</a:t>
            </a:r>
            <a:endParaRPr lang="en-US" altLang="ko-KR" sz="2400" dirty="0">
              <a:solidFill>
                <a:srgbClr val="C3B9A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solidFill>
                  <a:srgbClr val="FFFFC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NA Imputation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Skew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된 변수 </a:t>
            </a: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transformation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Scaling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604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E6F014F-21DA-46DA-A199-3CE546A2CDFF}"/>
              </a:ext>
            </a:extLst>
          </p:cNvPr>
          <p:cNvSpPr txBox="1"/>
          <p:nvPr/>
        </p:nvSpPr>
        <p:spPr>
          <a:xfrm>
            <a:off x="129310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 Imputation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69974" y="1477127"/>
            <a:ext cx="6348726" cy="7793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1700" dirty="0">
              <a:solidFill>
                <a:srgbClr val="464748"/>
              </a:solidFill>
            </a:endParaRPr>
          </a:p>
          <a:p>
            <a:pPr algn="just"/>
            <a:r>
              <a:rPr lang="en-US" altLang="ko-KR" sz="1500" dirty="0">
                <a:solidFill>
                  <a:srgbClr val="464748"/>
                </a:solidFill>
              </a:rPr>
              <a:t>Attr 33: 28    Attr 32: 72      Attr 24: 149    Attr 28: 162    Attr 60: 420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</a:rPr>
              <a:t>Attr 47: 57    Attr 21: 112    Attr 53: 162    Attr 64: 162    Attr 27: 462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</a:rPr>
              <a:t>Attr 52: 60    Attr 41: 142    Attr 54: 162    Attr 45: 418    Attr 37: 3100</a:t>
            </a:r>
          </a:p>
          <a:p>
            <a:pPr algn="just"/>
            <a:endParaRPr lang="en-US" altLang="ko-KR" sz="1700" dirty="0">
              <a:solidFill>
                <a:srgbClr val="464748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-899229" y="1413627"/>
            <a:ext cx="4988349" cy="84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NA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자료의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50%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가까운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X37 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8623300" y="2094944"/>
            <a:ext cx="12573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977393" y="2913500"/>
            <a:ext cx="4293834" cy="3574552"/>
            <a:chOff x="3844334" y="2349500"/>
            <a:chExt cx="4188416" cy="3073400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13" t="-1" r="53192" b="-268"/>
            <a:stretch/>
          </p:blipFill>
          <p:spPr>
            <a:xfrm>
              <a:off x="3844334" y="2349500"/>
              <a:ext cx="645116" cy="307340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94" t="-1" r="-833" b="-268"/>
            <a:stretch/>
          </p:blipFill>
          <p:spPr>
            <a:xfrm>
              <a:off x="4540250" y="2349500"/>
              <a:ext cx="3492500" cy="30734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7429499" y="2638209"/>
            <a:ext cx="4516147" cy="3977741"/>
            <a:chOff x="8185066" y="2130165"/>
            <a:chExt cx="4449707" cy="3413385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42" t="-7200" r="52948" b="180"/>
            <a:stretch/>
          </p:blipFill>
          <p:spPr>
            <a:xfrm>
              <a:off x="8185066" y="2130165"/>
              <a:ext cx="709641" cy="3292735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32" t="-1310" r="-257" b="-3948"/>
            <a:stretch/>
          </p:blipFill>
          <p:spPr>
            <a:xfrm>
              <a:off x="8945507" y="2305050"/>
              <a:ext cx="3689266" cy="3238500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243772" y="3719568"/>
            <a:ext cx="239754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NA Imputation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 mice package</a:t>
            </a:r>
          </a:p>
          <a:p>
            <a:pPr algn="ctr">
              <a:lnSpc>
                <a:spcPct val="150000"/>
              </a:lnSpc>
            </a:pPr>
            <a:r>
              <a:rPr lang="en-US" altLang="ko-KR" sz="1700" spc="-150" dirty="0" err="1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pmm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(predictive mean matching)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77393" y="3551722"/>
            <a:ext cx="661353" cy="336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697058" y="3560192"/>
            <a:ext cx="2119542" cy="336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478636" y="3551126"/>
            <a:ext cx="688397" cy="336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478635" y="4213680"/>
            <a:ext cx="688397" cy="336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469109" y="4876234"/>
            <a:ext cx="688397" cy="61651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469109" y="6138468"/>
            <a:ext cx="688397" cy="336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419853" y="3518702"/>
            <a:ext cx="714528" cy="3368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201294" y="3527172"/>
            <a:ext cx="2327006" cy="3368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1165569" y="3518106"/>
            <a:ext cx="744325" cy="3368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1180809" y="4876234"/>
            <a:ext cx="729085" cy="6609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1165569" y="6217920"/>
            <a:ext cx="744326" cy="2574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1165569" y="4180660"/>
            <a:ext cx="744325" cy="3368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801195" y="665992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결측치 제거 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 </a:t>
            </a:r>
            <a:r>
              <a:rPr lang="ko-KR" altLang="en-US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채우기</a:t>
            </a:r>
            <a:endParaRPr lang="ko-KR" altLang="en-US" sz="20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66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E6F014F-21DA-46DA-A199-3CE546A2CDFF}"/>
              </a:ext>
            </a:extLst>
          </p:cNvPr>
          <p:cNvSpPr txBox="1"/>
          <p:nvPr/>
        </p:nvSpPr>
        <p:spPr>
          <a:xfrm>
            <a:off x="129310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 Imputation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176585" y="1284593"/>
            <a:ext cx="576661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 mice package: </a:t>
            </a:r>
            <a:r>
              <a:rPr lang="en-US" altLang="ko-KR" sz="1700" dirty="0" err="1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pmm</a:t>
            </a: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(predictive mean matching)</a:t>
            </a:r>
            <a:endParaRPr lang="ko-KR" altLang="en-US" sz="17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7" y="2192108"/>
            <a:ext cx="4410075" cy="36480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47184" y="5890437"/>
            <a:ext cx="5592566" cy="284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https://statisticsglobe.com/predictive-mean-matching-imputation-method/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78330" y="2192107"/>
            <a:ext cx="5480909" cy="364807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64748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47184" y="2277206"/>
            <a:ext cx="534319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400"/>
              </a:lnSpc>
            </a:pPr>
            <a:r>
              <a:rPr lang="en-US" altLang="ko-KR" sz="1550" b="1" dirty="0">
                <a:solidFill>
                  <a:srgbClr val="464748"/>
                </a:solidFill>
              </a:rPr>
              <a:t>Bayesian Linear Regression</a:t>
            </a:r>
          </a:p>
          <a:p>
            <a:pPr>
              <a:lnSpc>
                <a:spcPts val="2400"/>
              </a:lnSpc>
            </a:pPr>
            <a:r>
              <a:rPr kumimoji="0" lang="en-US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Open Sans"/>
              </a:rPr>
              <a:t>1. </a:t>
            </a:r>
            <a:r>
              <a:rPr lang="it-IT" altLang="ko-KR" sz="1550" dirty="0">
                <a:solidFill>
                  <a:srgbClr val="464748"/>
                </a:solidFill>
              </a:rPr>
              <a:t>Estimate a linear regression </a:t>
            </a:r>
            <a:r>
              <a:rPr lang="it-IT" altLang="ko-KR" sz="1550" dirty="0" smtClean="0">
                <a:solidFill>
                  <a:srgbClr val="464748"/>
                </a:solidFill>
              </a:rPr>
              <a:t>model</a:t>
            </a:r>
            <a:endParaRPr kumimoji="0" lang="en-US" altLang="ko-KR" sz="1550" b="0" i="0" u="none" strike="noStrike" cap="none" normalizeH="0" baseline="0" dirty="0" smtClean="0">
              <a:ln>
                <a:noFill/>
              </a:ln>
              <a:solidFill>
                <a:srgbClr val="464748"/>
              </a:solidFill>
              <a:effectLst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Open Sans"/>
              </a:rPr>
              <a:t>2. </a:t>
            </a:r>
            <a:r>
              <a:rPr kumimoji="0" lang="ko-KR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Open Sans"/>
              </a:rPr>
              <a:t>Draw randomly from </a:t>
            </a:r>
            <a:r>
              <a:rPr kumimoji="0" lang="en-US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Open Sans"/>
              </a:rPr>
              <a:t>the posterior predictive distribution </a:t>
            </a:r>
          </a:p>
          <a:p>
            <a:pPr marL="0" marR="0" lvl="0" indent="0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50" dirty="0">
                <a:solidFill>
                  <a:srgbClr val="464748"/>
                </a:solidFill>
                <a:ea typeface="Open Sans"/>
              </a:rPr>
              <a:t> </a:t>
            </a:r>
            <a:r>
              <a:rPr lang="en-US" altLang="ko-KR" sz="1550" dirty="0" smtClean="0">
                <a:solidFill>
                  <a:srgbClr val="464748"/>
                </a:solidFill>
                <a:ea typeface="Open Sans"/>
              </a:rPr>
              <a:t>   </a:t>
            </a:r>
            <a:r>
              <a:rPr kumimoji="0" lang="ko-KR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Open Sans"/>
              </a:rPr>
              <a:t>of </a:t>
            </a:r>
            <a:r>
              <a:rPr kumimoji="0" lang="ko-KR" altLang="ko-KR" sz="1550" b="0" i="1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MathJax_Math"/>
              </a:rPr>
              <a:t>β</a:t>
            </a:r>
            <a:r>
              <a:rPr kumimoji="0" lang="ko-KR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MathJax_Main"/>
              </a:rPr>
              <a:t>^</a:t>
            </a:r>
            <a:r>
              <a:rPr kumimoji="0" lang="ko-KR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Open Sans"/>
              </a:rPr>
              <a:t> and produce a new set of coefficients </a:t>
            </a:r>
            <a:r>
              <a:rPr kumimoji="0" lang="ko-KR" altLang="ko-KR" sz="1550" b="0" i="1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MathJax_Math"/>
              </a:rPr>
              <a:t>β</a:t>
            </a:r>
            <a:r>
              <a:rPr kumimoji="0" lang="ko-KR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MathJax_Main"/>
              </a:rPr>
              <a:t>∗</a:t>
            </a:r>
            <a:endParaRPr kumimoji="0" lang="en-US" altLang="ko-KR" sz="1550" b="0" i="0" u="none" strike="noStrike" cap="none" normalizeH="0" baseline="0" dirty="0" smtClean="0">
              <a:ln>
                <a:noFill/>
              </a:ln>
              <a:solidFill>
                <a:srgbClr val="464748"/>
              </a:solidFill>
              <a:effectLst/>
              <a:ea typeface="MathJax_Main"/>
            </a:endParaRPr>
          </a:p>
          <a:p>
            <a:pPr latinLnBrk="0">
              <a:lnSpc>
                <a:spcPts val="2400"/>
              </a:lnSpc>
            </a:pPr>
            <a:r>
              <a:rPr kumimoji="0" lang="en-US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</a:rPr>
              <a:t>3. 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Calculate predicted values for </a:t>
            </a:r>
            <a:r>
              <a:rPr lang="ko-KR" altLang="ko-KR" sz="1550" b="1" dirty="0">
                <a:solidFill>
                  <a:srgbClr val="464748"/>
                </a:solidFill>
                <a:ea typeface="&amp;quot"/>
              </a:rPr>
              <a:t>observed and missing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 </a:t>
            </a:r>
            <a:r>
              <a:rPr lang="ko-KR" altLang="ko-KR" sz="1550" i="1" dirty="0" smtClean="0">
                <a:solidFill>
                  <a:srgbClr val="464748"/>
                </a:solidFill>
                <a:ea typeface="MathJax_Math"/>
              </a:rPr>
              <a:t>Y</a:t>
            </a:r>
            <a:endParaRPr lang="en-US" altLang="ko-KR" sz="1550" i="1" dirty="0" smtClean="0">
              <a:solidFill>
                <a:srgbClr val="464748"/>
              </a:solidFill>
              <a:ea typeface="MathJax_Math"/>
            </a:endParaRPr>
          </a:p>
          <a:p>
            <a:pPr latinLnBrk="0">
              <a:lnSpc>
                <a:spcPts val="2400"/>
              </a:lnSpc>
            </a:pPr>
            <a:r>
              <a:rPr lang="en-US" altLang="ko-KR" sz="1550" dirty="0" smtClean="0">
                <a:solidFill>
                  <a:srgbClr val="464748"/>
                </a:solidFill>
              </a:rPr>
              <a:t>4</a:t>
            </a:r>
            <a:r>
              <a:rPr lang="en-US" altLang="ko-KR" sz="1550" i="1" dirty="0" smtClean="0">
                <a:solidFill>
                  <a:srgbClr val="464748"/>
                </a:solidFill>
              </a:rPr>
              <a:t>. 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For each case where </a:t>
            </a:r>
            <a:r>
              <a:rPr lang="ko-KR" altLang="ko-KR" sz="1550" i="1" dirty="0">
                <a:solidFill>
                  <a:srgbClr val="464748"/>
                </a:solidFill>
                <a:ea typeface="MathJax_Math"/>
              </a:rPr>
              <a:t>Y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 is missing, find the closest </a:t>
            </a:r>
            <a:endParaRPr lang="en-US" altLang="ko-KR" sz="1550" dirty="0" smtClean="0">
              <a:solidFill>
                <a:srgbClr val="464748"/>
              </a:solidFill>
              <a:ea typeface="Open Sans"/>
            </a:endParaRPr>
          </a:p>
          <a:p>
            <a:pPr latinLnBrk="0">
              <a:lnSpc>
                <a:spcPts val="2400"/>
              </a:lnSpc>
            </a:pPr>
            <a:r>
              <a:rPr lang="en-US" altLang="ko-KR" sz="1550" dirty="0">
                <a:solidFill>
                  <a:srgbClr val="464748"/>
                </a:solidFill>
                <a:ea typeface="Open Sans"/>
              </a:rPr>
              <a:t> </a:t>
            </a:r>
            <a:r>
              <a:rPr lang="en-US" altLang="ko-KR" sz="1550" dirty="0" smtClean="0">
                <a:solidFill>
                  <a:srgbClr val="464748"/>
                </a:solidFill>
                <a:ea typeface="Open Sans"/>
              </a:rPr>
              <a:t>   </a:t>
            </a:r>
            <a:r>
              <a:rPr lang="ko-KR" altLang="ko-KR" sz="1550" dirty="0" smtClean="0">
                <a:solidFill>
                  <a:srgbClr val="464748"/>
                </a:solidFill>
                <a:ea typeface="Open Sans"/>
              </a:rPr>
              <a:t>predicted 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values among cases where </a:t>
            </a:r>
            <a:r>
              <a:rPr lang="ko-KR" altLang="ko-KR" sz="1550" i="1" dirty="0">
                <a:solidFill>
                  <a:srgbClr val="464748"/>
                </a:solidFill>
                <a:ea typeface="MathJax_Math"/>
              </a:rPr>
              <a:t>Y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 is observed</a:t>
            </a:r>
            <a:r>
              <a:rPr lang="ko-KR" altLang="ko-KR" sz="1550" dirty="0" smtClean="0">
                <a:solidFill>
                  <a:srgbClr val="464748"/>
                </a:solidFill>
                <a:ea typeface="Open Sans"/>
              </a:rPr>
              <a:t>.</a:t>
            </a:r>
            <a:endParaRPr lang="en-US" altLang="ko-KR" sz="1550" dirty="0" smtClean="0">
              <a:solidFill>
                <a:srgbClr val="464748"/>
              </a:solidFill>
            </a:endParaRPr>
          </a:p>
          <a:p>
            <a:pPr latinLnBrk="0">
              <a:lnSpc>
                <a:spcPts val="2400"/>
              </a:lnSpc>
            </a:pPr>
            <a:r>
              <a:rPr lang="en-US" altLang="ko-KR" sz="1550" dirty="0" smtClean="0">
                <a:solidFill>
                  <a:srgbClr val="464748"/>
                </a:solidFill>
                <a:ea typeface="Open Sans"/>
              </a:rPr>
              <a:t>5. 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Draw randomly one of these three close cases and </a:t>
            </a:r>
            <a:endParaRPr lang="en-US" altLang="ko-KR" sz="1550" dirty="0" smtClean="0">
              <a:solidFill>
                <a:srgbClr val="464748"/>
              </a:solidFill>
              <a:ea typeface="Open Sans"/>
            </a:endParaRPr>
          </a:p>
          <a:p>
            <a:pPr latinLnBrk="0">
              <a:lnSpc>
                <a:spcPts val="2400"/>
              </a:lnSpc>
            </a:pPr>
            <a:r>
              <a:rPr lang="en-US" altLang="ko-KR" sz="1550" dirty="0">
                <a:solidFill>
                  <a:srgbClr val="464748"/>
                </a:solidFill>
                <a:ea typeface="Open Sans"/>
              </a:rPr>
              <a:t> </a:t>
            </a:r>
            <a:r>
              <a:rPr lang="en-US" altLang="ko-KR" sz="1550" dirty="0" smtClean="0">
                <a:solidFill>
                  <a:srgbClr val="464748"/>
                </a:solidFill>
                <a:ea typeface="Open Sans"/>
              </a:rPr>
              <a:t>   </a:t>
            </a:r>
            <a:r>
              <a:rPr lang="ko-KR" altLang="ko-KR" sz="1550" dirty="0" smtClean="0">
                <a:solidFill>
                  <a:srgbClr val="464748"/>
                </a:solidFill>
                <a:ea typeface="Open Sans"/>
              </a:rPr>
              <a:t>impute 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the missing value </a:t>
            </a:r>
            <a:r>
              <a:rPr lang="ko-KR" altLang="ko-KR" sz="1550" i="1" dirty="0">
                <a:solidFill>
                  <a:srgbClr val="464748"/>
                </a:solidFill>
                <a:ea typeface="MathJax_Math"/>
              </a:rPr>
              <a:t>Yi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 with the observed value of </a:t>
            </a:r>
            <a:endParaRPr lang="en-US" altLang="ko-KR" sz="1550" dirty="0">
              <a:solidFill>
                <a:srgbClr val="464748"/>
              </a:solidFill>
              <a:ea typeface="Open Sans"/>
            </a:endParaRPr>
          </a:p>
          <a:p>
            <a:pPr latinLnBrk="0">
              <a:lnSpc>
                <a:spcPts val="2400"/>
              </a:lnSpc>
            </a:pPr>
            <a:r>
              <a:rPr lang="en-US" altLang="ko-KR" sz="1550" dirty="0" smtClean="0">
                <a:solidFill>
                  <a:srgbClr val="464748"/>
                </a:solidFill>
                <a:ea typeface="Open Sans"/>
              </a:rPr>
              <a:t>    </a:t>
            </a:r>
            <a:r>
              <a:rPr lang="ko-KR" altLang="ko-KR" sz="1550" dirty="0" smtClean="0">
                <a:solidFill>
                  <a:srgbClr val="464748"/>
                </a:solidFill>
                <a:ea typeface="Open Sans"/>
              </a:rPr>
              <a:t>this 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close </a:t>
            </a:r>
            <a:r>
              <a:rPr lang="ko-KR" altLang="ko-KR" sz="1550" dirty="0" smtClean="0">
                <a:solidFill>
                  <a:srgbClr val="464748"/>
                </a:solidFill>
                <a:ea typeface="Open Sans"/>
              </a:rPr>
              <a:t>case</a:t>
            </a:r>
            <a:r>
              <a:rPr lang="en-US" altLang="ko-KR" sz="1550" dirty="0" smtClean="0">
                <a:solidFill>
                  <a:srgbClr val="464748"/>
                </a:solidFill>
                <a:ea typeface="Open Sans"/>
              </a:rPr>
              <a:t>.</a:t>
            </a:r>
          </a:p>
          <a:p>
            <a:pPr latinLnBrk="0">
              <a:lnSpc>
                <a:spcPts val="2400"/>
              </a:lnSpc>
            </a:pPr>
            <a:r>
              <a:rPr lang="en-US" altLang="ko-KR" sz="1550" dirty="0" smtClean="0">
                <a:solidFill>
                  <a:srgbClr val="464748"/>
                </a:solidFill>
                <a:ea typeface="Open Sans"/>
              </a:rPr>
              <a:t>6. S</a:t>
            </a:r>
            <a:r>
              <a:rPr lang="en-US" altLang="ko-KR" sz="1550" dirty="0" smtClean="0">
                <a:solidFill>
                  <a:srgbClr val="464748"/>
                </a:solidFill>
              </a:rPr>
              <a:t>teps </a:t>
            </a:r>
            <a:r>
              <a:rPr lang="en-US" altLang="ko-KR" sz="1550" dirty="0">
                <a:solidFill>
                  <a:srgbClr val="464748"/>
                </a:solidFill>
              </a:rPr>
              <a:t>1-5 are repeated several times.</a:t>
            </a:r>
            <a:endParaRPr lang="en-US" altLang="ko-KR" sz="1550" dirty="0" smtClean="0">
              <a:solidFill>
                <a:srgbClr val="464748"/>
              </a:solidFill>
              <a:ea typeface="Open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801195" y="665992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결측치 제거 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 </a:t>
            </a:r>
            <a:r>
              <a:rPr lang="ko-KR" altLang="en-US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채우기</a:t>
            </a:r>
            <a:endParaRPr lang="ko-KR" altLang="en-US" sz="20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1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E6F014F-21DA-46DA-A199-3CE546A2CDFF}"/>
              </a:ext>
            </a:extLst>
          </p:cNvPr>
          <p:cNvSpPr txBox="1"/>
          <p:nvPr/>
        </p:nvSpPr>
        <p:spPr>
          <a:xfrm>
            <a:off x="129310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 Imputation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418959" y="1284593"/>
            <a:ext cx="57666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Imputation 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후 </a:t>
            </a: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correlation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갑자기 높아진 </a:t>
            </a:r>
            <a:r>
              <a:rPr lang="ko-KR" altLang="en-US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항목들</a:t>
            </a:r>
            <a:endParaRPr lang="en-US" altLang="ko-KR" sz="1700" dirty="0" smtClean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중 </a:t>
            </a: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0.9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</a:t>
            </a:r>
            <a:r>
              <a:rPr lang="en-US" altLang="ko-KR" sz="1700" dirty="0" err="1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corr</a:t>
            </a: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높아진 </a:t>
            </a:r>
            <a:r>
              <a:rPr lang="ko-KR" altLang="en-US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</a:t>
            </a:r>
            <a:r>
              <a:rPr lang="en-US" altLang="ko-KR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</a:t>
            </a:r>
            <a:endParaRPr lang="ko-KR" altLang="en-US" sz="17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801195" y="665992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결측치 제거 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 </a:t>
            </a:r>
            <a:r>
              <a:rPr lang="ko-KR" altLang="en-US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채우기</a:t>
            </a:r>
            <a:endParaRPr lang="ko-KR" altLang="en-US" sz="20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7252" y="2935861"/>
            <a:ext cx="2116285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17&amp;46: </a:t>
            </a:r>
            <a:r>
              <a:rPr lang="ko-KR" altLang="en-US" dirty="0" smtClean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0.8149136</a:t>
            </a:r>
            <a:endParaRPr lang="en-US" altLang="ko-KR" dirty="0" smtClean="0">
              <a:solidFill>
                <a:srgbClr val="52525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54&amp;64</a:t>
            </a:r>
            <a:r>
              <a:rPr lang="ko-KR" altLang="en-US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dirty="0" smtClean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0.7010404</a:t>
            </a:r>
            <a:endParaRPr lang="en-US" altLang="ko-KR" dirty="0" smtClean="0">
              <a:solidFill>
                <a:srgbClr val="52525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9&amp;63</a:t>
            </a:r>
            <a:r>
              <a:rPr lang="ko-KR" altLang="en-US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0.9309192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5077252" y="4032173"/>
            <a:ext cx="190744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E561D4F-0B8C-4181-85EB-1CC59AAC7135}"/>
              </a:ext>
            </a:extLst>
          </p:cNvPr>
          <p:cNvSpPr txBox="1"/>
          <p:nvPr/>
        </p:nvSpPr>
        <p:spPr>
          <a:xfrm>
            <a:off x="720287" y="1786758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2813D87-3582-45E6-B767-45E730E926BD}"/>
              </a:ext>
            </a:extLst>
          </p:cNvPr>
          <p:cNvSpPr txBox="1"/>
          <p:nvPr/>
        </p:nvSpPr>
        <p:spPr>
          <a:xfrm>
            <a:off x="720287" y="3325640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  <a:endParaRPr lang="en-US" altLang="ko-KR" sz="36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AEF821F-866B-46B0-94C9-148657AB0881}"/>
              </a:ext>
            </a:extLst>
          </p:cNvPr>
          <p:cNvSpPr txBox="1"/>
          <p:nvPr/>
        </p:nvSpPr>
        <p:spPr>
          <a:xfrm>
            <a:off x="1258177" y="4060577"/>
            <a:ext cx="51671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Correlation (0.70) 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높은 변수들 제거</a:t>
            </a:r>
            <a:endParaRPr lang="en-US" altLang="ko-KR" sz="2400" dirty="0">
              <a:solidFill>
                <a:srgbClr val="C3B9A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Outlier 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관측치 제거</a:t>
            </a:r>
            <a:endParaRPr lang="en-US" altLang="ko-KR" sz="2400" dirty="0">
              <a:solidFill>
                <a:srgbClr val="C3B9A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NA Imputation</a:t>
            </a:r>
          </a:p>
          <a:p>
            <a:pPr marL="457200" indent="-457200">
              <a:buAutoNum type="arabicPeriod"/>
            </a:pPr>
            <a:r>
              <a:rPr lang="en-US" altLang="ko-KR" sz="2400" b="1" dirty="0">
                <a:solidFill>
                  <a:srgbClr val="FFFFC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Skew</a:t>
            </a:r>
            <a:r>
              <a:rPr lang="ko-KR" altLang="en-US" sz="2400" b="1" dirty="0">
                <a:solidFill>
                  <a:srgbClr val="FFFFC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된 변수 </a:t>
            </a:r>
            <a:r>
              <a:rPr lang="en-US" altLang="ko-KR" sz="2400" b="1" dirty="0">
                <a:solidFill>
                  <a:srgbClr val="FFFFC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transformation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Scaling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4437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E6F014F-21DA-46DA-A199-3CE546A2CDFF}"/>
              </a:ext>
            </a:extLst>
          </p:cNvPr>
          <p:cNvSpPr txBox="1"/>
          <p:nvPr/>
        </p:nvSpPr>
        <p:spPr>
          <a:xfrm>
            <a:off x="191095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skewed </a:t>
            </a:r>
            <a:r>
              <a:rPr lang="ko-KR" altLang="en-US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자료처리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754948" y="1104403"/>
            <a:ext cx="498834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64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항목 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그래프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Skewed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to the right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37C617B-D167-43DB-B100-D8CD2C83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09" y="2566172"/>
            <a:ext cx="5102679" cy="32651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8ABC89E-2A42-4C4F-9581-53C3242B0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930" y="2566172"/>
            <a:ext cx="5102679" cy="3269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801195" y="665992"/>
            <a:ext cx="4988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Log transformation</a:t>
            </a:r>
            <a:endParaRPr lang="ko-KR" altLang="en-US" sz="2200" b="1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844238" y="6000116"/>
            <a:ext cx="4988349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변환 전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6660260" y="6000116"/>
            <a:ext cx="4988349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변환 후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653042" y="1803711"/>
            <a:ext cx="4988349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   X19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17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9907A79-AD3E-4AC1-93AC-62B0F89C3F32}"/>
              </a:ext>
            </a:extLst>
          </p:cNvPr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656C03-300E-4C7C-A45E-A1C40BF79B9B}"/>
              </a:ext>
            </a:extLst>
          </p:cNvPr>
          <p:cNvSpPr txBox="1"/>
          <p:nvPr/>
        </p:nvSpPr>
        <p:spPr>
          <a:xfrm>
            <a:off x="916391" y="3514708"/>
            <a:ext cx="281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927D80A-51B0-481C-9188-D6D1705195BA}"/>
              </a:ext>
            </a:extLst>
          </p:cNvPr>
          <p:cNvSpPr txBox="1"/>
          <p:nvPr/>
        </p:nvSpPr>
        <p:spPr>
          <a:xfrm>
            <a:off x="1191620" y="1814599"/>
            <a:ext cx="22649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solidFill>
                  <a:srgbClr val="46474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endParaRPr lang="ko-KR" altLang="en-US" sz="11500" dirty="0">
              <a:solidFill>
                <a:srgbClr val="46474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6E1F5F5-BFEC-4C35-B7BF-3927F25AC311}"/>
              </a:ext>
            </a:extLst>
          </p:cNvPr>
          <p:cNvSpPr txBox="1"/>
          <p:nvPr/>
        </p:nvSpPr>
        <p:spPr>
          <a:xfrm>
            <a:off x="5201922" y="472942"/>
            <a:ext cx="261420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u="sng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</a:t>
            </a:r>
            <a:r>
              <a:rPr lang="en-US" altLang="ko-KR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서론</a:t>
            </a:r>
            <a:endParaRPr lang="en-US" altLang="ko-KR" sz="2000" b="1" u="sng" dirty="0" smtClean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조원소개</a:t>
            </a:r>
            <a:endParaRPr lang="en-US" altLang="ko-KR" sz="15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도입 </a:t>
            </a:r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3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b="1" u="sng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en-US" altLang="ko-KR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Preprocessing</a:t>
            </a:r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설명 변수 </a:t>
            </a:r>
            <a:r>
              <a:rPr lang="ko-KR" altLang="en-US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선택</a:t>
            </a:r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en-US" altLang="ko-KR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NA 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Imputation</a:t>
            </a:r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en-US" altLang="ko-KR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Skewed </a:t>
            </a:r>
            <a:r>
              <a:rPr lang="ko-KR" altLang="en-US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자료 </a:t>
            </a:r>
            <a:r>
              <a:rPr lang="ko-KR" altLang="en-US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처리</a:t>
            </a:r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Scaling</a:t>
            </a:r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en-US" altLang="ko-KR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</a:t>
            </a:r>
          </a:p>
          <a:p>
            <a:endParaRPr lang="ko-KR" altLang="en-US" sz="28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348366" y="398188"/>
            <a:ext cx="0" cy="567847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6E1F5F5-BFEC-4C35-B7BF-3927F25AC311}"/>
              </a:ext>
            </a:extLst>
          </p:cNvPr>
          <p:cNvSpPr txBox="1"/>
          <p:nvPr/>
        </p:nvSpPr>
        <p:spPr>
          <a:xfrm>
            <a:off x="8880602" y="472942"/>
            <a:ext cx="29855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u="sng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en-US" altLang="ko-KR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Feature Extraction</a:t>
            </a:r>
            <a:endParaRPr lang="en-US" altLang="ko-KR" sz="2000" b="1" u="sng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3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</a:p>
          <a:p>
            <a:endParaRPr lang="en-US" altLang="ko-KR" sz="3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b="1" u="sng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en-US" altLang="ko-KR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Visualization</a:t>
            </a:r>
          </a:p>
          <a:p>
            <a:endParaRPr lang="en-US" altLang="ko-KR" sz="2000" b="1" u="sng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000" b="1" u="sng" dirty="0" smtClean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000" b="1" u="sng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Next Step: Modeling</a:t>
            </a:r>
            <a:endParaRPr lang="ko-KR" altLang="en-US" sz="28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7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E561D4F-0B8C-4181-85EB-1CC59AAC7135}"/>
              </a:ext>
            </a:extLst>
          </p:cNvPr>
          <p:cNvSpPr txBox="1"/>
          <p:nvPr/>
        </p:nvSpPr>
        <p:spPr>
          <a:xfrm>
            <a:off x="720287" y="1786758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2813D87-3582-45E6-B767-45E730E926BD}"/>
              </a:ext>
            </a:extLst>
          </p:cNvPr>
          <p:cNvSpPr txBox="1"/>
          <p:nvPr/>
        </p:nvSpPr>
        <p:spPr>
          <a:xfrm>
            <a:off x="720287" y="3325640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  <a:endParaRPr lang="en-US" altLang="ko-KR" sz="36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AEF821F-866B-46B0-94C9-148657AB0881}"/>
              </a:ext>
            </a:extLst>
          </p:cNvPr>
          <p:cNvSpPr txBox="1"/>
          <p:nvPr/>
        </p:nvSpPr>
        <p:spPr>
          <a:xfrm>
            <a:off x="1258177" y="4060577"/>
            <a:ext cx="51671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Correlation (0.70) 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높은 변수들 제거</a:t>
            </a:r>
            <a:endParaRPr lang="en-US" altLang="ko-KR" sz="2400" dirty="0">
              <a:solidFill>
                <a:srgbClr val="C3B9A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Outlier 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관측치 제거</a:t>
            </a:r>
            <a:endParaRPr lang="en-US" altLang="ko-KR" sz="2400" dirty="0">
              <a:solidFill>
                <a:srgbClr val="C3B9A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NA Imputation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Skew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된 변수 </a:t>
            </a: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transformation</a:t>
            </a:r>
          </a:p>
          <a:p>
            <a:pPr marL="457200" indent="-457200">
              <a:buAutoNum type="arabicPeriod"/>
            </a:pPr>
            <a:r>
              <a:rPr lang="en-US" altLang="ko-KR" sz="2400" b="1" dirty="0">
                <a:solidFill>
                  <a:srgbClr val="FFFFC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Scaling</a:t>
            </a:r>
            <a:r>
              <a:rPr lang="ko-KR" altLang="en-US" sz="2400" b="1" dirty="0">
                <a:solidFill>
                  <a:srgbClr val="FFFFC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1049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E6F014F-21DA-46DA-A199-3CE546A2CDFF}"/>
              </a:ext>
            </a:extLst>
          </p:cNvPr>
          <p:cNvSpPr txBox="1"/>
          <p:nvPr/>
        </p:nvSpPr>
        <p:spPr>
          <a:xfrm>
            <a:off x="-426743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Scaling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801195" y="1555394"/>
            <a:ext cx="4988349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모든 </a:t>
            </a: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사이에 위치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539" y="2663665"/>
            <a:ext cx="3241561" cy="7394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-1" r="-1203" b="58021"/>
          <a:stretch/>
        </p:blipFill>
        <p:spPr>
          <a:xfrm>
            <a:off x="1844498" y="3483008"/>
            <a:ext cx="4208712" cy="2400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801195" y="665992"/>
            <a:ext cx="4988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MinMaxScaler</a:t>
            </a:r>
            <a:r>
              <a:rPr lang="en-US" altLang="ko-KR" sz="2200" b="1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200" b="1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이용</a:t>
            </a:r>
            <a:endParaRPr lang="ko-KR" altLang="en-US" sz="2200" b="1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-1" t="41876" r="-1203" b="-1874"/>
          <a:stretch/>
        </p:blipFill>
        <p:spPr>
          <a:xfrm>
            <a:off x="6870583" y="2663665"/>
            <a:ext cx="4104230" cy="334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D4EC3DF-AE86-431C-8015-AC1056308DCA}"/>
              </a:ext>
            </a:extLst>
          </p:cNvPr>
          <p:cNvSpPr txBox="1"/>
          <p:nvPr/>
        </p:nvSpPr>
        <p:spPr>
          <a:xfrm>
            <a:off x="1195552" y="4694331"/>
            <a:ext cx="425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  <a:endParaRPr lang="en-US" altLang="ko-KR" sz="3600" dirty="0">
              <a:solidFill>
                <a:srgbClr val="C3B9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3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+ 6. </a:t>
            </a:r>
            <a:r>
              <a:rPr lang="en-US" altLang="ko-KR" sz="3600" dirty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PCA </a:t>
            </a:r>
            <a:r>
              <a:rPr lang="ko-KR" altLang="en-US" sz="3600" dirty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시도</a:t>
            </a:r>
            <a:r>
              <a:rPr lang="en-US" altLang="ko-KR" sz="3600" dirty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600" dirty="0">
              <a:solidFill>
                <a:srgbClr val="C3B9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561D4F-0B8C-4181-85EB-1CC59AAC7135}"/>
              </a:ext>
            </a:extLst>
          </p:cNvPr>
          <p:cNvSpPr txBox="1"/>
          <p:nvPr/>
        </p:nvSpPr>
        <p:spPr>
          <a:xfrm>
            <a:off x="688756" y="3079784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138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CCFE2B-5C1A-40B4-BB56-FF21D12F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15" y="903889"/>
            <a:ext cx="4217278" cy="3063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변수 </a:t>
            </a:r>
            <a: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37</a:t>
            </a:r>
            <a:r>
              <a:rPr lang="ko-KR" altLang="en-US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 제거</a:t>
            </a:r>
            <a: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→ </a:t>
            </a:r>
            <a:r>
              <a:rPr lang="ko-KR" altLang="en-US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변수들 </a:t>
            </a:r>
            <a:r>
              <a:rPr lang="ko-KR" altLang="en-US" sz="24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간 </a:t>
            </a:r>
            <a: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correlation</a:t>
            </a:r>
            <a:r>
              <a:rPr lang="ko-KR" altLang="en-US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</a:t>
            </a:r>
            <a:r>
              <a:rPr lang="en-US" altLang="ko-KR" sz="24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24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 PCA</a:t>
            </a:r>
            <a:r>
              <a:rPr lang="ko-KR" altLang="en-US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차원축소로</a:t>
            </a:r>
            <a: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 sz="24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</a:t>
            </a:r>
            <a:r>
              <a:rPr lang="ko-KR" altLang="en-US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처리할 </a:t>
            </a:r>
            <a:r>
              <a:rPr lang="ko-KR" altLang="en-US" sz="24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 있지 않을까</a:t>
            </a:r>
            <a:r>
              <a:rPr lang="en-US" altLang="ko-KR" sz="24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24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7C251C7-DE2B-4C29-99BC-3D7AB238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59" y="4053796"/>
            <a:ext cx="3978878" cy="2449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→ </a:t>
            </a:r>
            <a:r>
              <a:rPr lang="en-US" altLang="ko-KR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PCA </a:t>
            </a:r>
            <a:r>
              <a:rPr lang="ko-KR" altLang="en-US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차원축소는 변수해석에</a:t>
            </a:r>
            <a:endParaRPr lang="en-US" altLang="ko-KR" sz="2000" dirty="0" smtClean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</a:t>
            </a:r>
            <a:r>
              <a:rPr lang="ko-KR" altLang="en-US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어려움이 </a:t>
            </a:r>
            <a:r>
              <a:rPr lang="ko-KR" altLang="en-US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있지만</a:t>
            </a:r>
            <a:r>
              <a:rPr lang="en-US" altLang="ko-KR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같은 </a:t>
            </a:r>
            <a:r>
              <a:rPr lang="ko-KR" altLang="en-US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의미의 </a:t>
            </a:r>
            <a:endParaRPr lang="en-US" altLang="ko-KR" sz="2000" dirty="0" smtClean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</a:t>
            </a:r>
            <a:r>
              <a:rPr lang="ko-KR" altLang="en-US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변수들을 </a:t>
            </a:r>
            <a:r>
              <a:rPr lang="en-US" altLang="ko-KR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차원으로 </a:t>
            </a:r>
            <a:r>
              <a:rPr lang="ko-KR" altLang="en-US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축소하면</a:t>
            </a:r>
            <a:endParaRPr lang="en-US" altLang="ko-KR" sz="2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해석이 </a:t>
            </a:r>
            <a:r>
              <a:rPr lang="ko-KR" altLang="en-US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가능할 것 같다</a:t>
            </a:r>
            <a:r>
              <a:rPr lang="en-US" altLang="ko-KR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0A013E6-7B4A-4289-9D81-2B24E7CCD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82" y="1282261"/>
            <a:ext cx="4979033" cy="497437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15101" y="734612"/>
            <a:ext cx="3485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1, 7, 11, 14, 22, 35, </a:t>
            </a:r>
            <a:r>
              <a:rPr lang="en-US" altLang="ko-KR" sz="16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48 </a:t>
            </a:r>
            <a:r>
              <a:rPr lang="ko-KR" altLang="en-US" sz="16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변수의 </a:t>
            </a:r>
            <a:r>
              <a:rPr lang="en-US" altLang="ko-KR" sz="16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correlation plot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6F014F-21DA-46DA-A199-3CE546A2CDFF}"/>
              </a:ext>
            </a:extLst>
          </p:cNvPr>
          <p:cNvSpPr txBox="1"/>
          <p:nvPr/>
        </p:nvSpPr>
        <p:spPr>
          <a:xfrm>
            <a:off x="-426743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PCA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779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48907" y="935421"/>
            <a:ext cx="7409793" cy="4056993"/>
            <a:chOff x="2448909" y="409903"/>
            <a:chExt cx="7409793" cy="4628874"/>
          </a:xfrm>
        </p:grpSpPr>
        <p:sp>
          <p:nvSpPr>
            <p:cNvPr id="2" name="직사각형 1"/>
            <p:cNvSpPr/>
            <p:nvPr/>
          </p:nvSpPr>
          <p:spPr>
            <a:xfrm>
              <a:off x="2448909" y="409903"/>
              <a:ext cx="7409793" cy="4628874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B8A1DB17-F7D4-437D-95B7-75506654C10D}"/>
                </a:ext>
              </a:extLst>
            </p:cNvPr>
            <p:cNvSpPr txBox="1"/>
            <p:nvPr/>
          </p:nvSpPr>
          <p:spPr>
            <a:xfrm>
              <a:off x="2606249" y="409903"/>
              <a:ext cx="6825936" cy="451694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X19 </a:t>
              </a: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gross profit / sales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X23 net profit / sales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X30 </a:t>
              </a: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(total liabilities - cash) / sales</a:t>
              </a:r>
              <a:endParaRPr lang="ko-KR" altLang="ko-KR" sz="1600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X31 (gross profit + interest) / sales</a:t>
              </a:r>
              <a:endParaRPr lang="ko-KR" altLang="ko-KR" sz="1600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X39 profit on sales / sales </a:t>
              </a:r>
              <a:endParaRPr lang="ko-KR" altLang="ko-KR" sz="1600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latinLnBrk="0"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X43 rotation receivables + inventory turnover in days</a:t>
              </a:r>
              <a:endParaRPr lang="ko-KR" altLang="ko-KR" sz="1600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X44 (receivables * 365) / sales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X49 EBITDA (profit on operating activities - depreciation) / sales</a:t>
              </a:r>
              <a:endParaRPr lang="ko-KR" altLang="ko-KR" sz="1600" strike="sngStrike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X56 (sales -cost of products sold) / sales</a:t>
              </a:r>
              <a:endParaRPr lang="ko-KR" altLang="ko-KR" sz="1600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X58 total costs /total sales</a:t>
              </a:r>
              <a:endParaRPr lang="ko-KR" altLang="ko-KR" sz="1600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X62 (short-term liabilities *365) / sales</a:t>
              </a:r>
              <a:endParaRPr lang="ko-KR" altLang="ko-KR" sz="1600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DA5987-2A25-48A7-AE2A-4B49C7BF6BF8}"/>
              </a:ext>
            </a:extLst>
          </p:cNvPr>
          <p:cNvSpPr txBox="1"/>
          <p:nvPr/>
        </p:nvSpPr>
        <p:spPr>
          <a:xfrm>
            <a:off x="2116631" y="5309529"/>
            <a:ext cx="811638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변수들의 의미를 </a:t>
            </a:r>
            <a:r>
              <a:rPr lang="ko-KR" altLang="en-US" dirty="0" smtClean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봤을 때</a:t>
            </a:r>
            <a:r>
              <a:rPr lang="en-US" altLang="ko-KR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거의 기업의 </a:t>
            </a:r>
            <a:r>
              <a:rPr lang="ko-KR" altLang="en-US" b="1" dirty="0" err="1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현금유동성</a:t>
            </a:r>
            <a:r>
              <a:rPr lang="ko-KR" altLang="en-US" dirty="0" err="1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</a:t>
            </a:r>
            <a:r>
              <a:rPr lang="ko-KR" altLang="en-US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관련이 있는 변수였다</a:t>
            </a:r>
            <a:r>
              <a:rPr lang="en-US" altLang="ko-KR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현금 유동성을 </a:t>
            </a:r>
            <a:r>
              <a:rPr lang="ko-KR" altLang="en-US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설명하는 새로운 </a:t>
            </a:r>
            <a:r>
              <a:rPr lang="en-US" altLang="ko-KR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PCA </a:t>
            </a:r>
            <a:r>
              <a:rPr lang="ko-KR" altLang="en-US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변수생성</a:t>
            </a:r>
            <a:r>
              <a:rPr lang="en-US" altLang="ko-KR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  <a:endParaRPr lang="ko-KR" altLang="en-US" dirty="0">
              <a:solidFill>
                <a:srgbClr val="52525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6F014F-21DA-46DA-A199-3CE546A2CDFF}"/>
              </a:ext>
            </a:extLst>
          </p:cNvPr>
          <p:cNvSpPr txBox="1"/>
          <p:nvPr/>
        </p:nvSpPr>
        <p:spPr>
          <a:xfrm>
            <a:off x="-426743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PCA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804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223BD07-4BB3-4A31-9B12-325908D86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0" y="3384905"/>
            <a:ext cx="10870163" cy="3080237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701314"/>
              </p:ext>
            </p:extLst>
          </p:nvPr>
        </p:nvGraphicFramePr>
        <p:xfrm>
          <a:off x="987972" y="1102467"/>
          <a:ext cx="10258097" cy="1808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9899"/>
                <a:gridCol w="1288198"/>
              </a:tblGrid>
              <a:tr h="602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rgbClr val="46474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Attr2, Attr3, Attr10, Attr25, Attr38, Attr51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46474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PCA1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rgbClr val="46474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Attr1, Attr7, Attr11, Attr14, Attr22, Attr35, Attr48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46474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PCA2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96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1800" dirty="0" smtClean="0">
                          <a:solidFill>
                            <a:srgbClr val="46474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Attr19, Attr23, Attr30, Attr31, Attr39, Attr43, Attr44, Attr49, Attr56, Attr58, Attr62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46474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PCA3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E6F014F-21DA-46DA-A199-3CE546A2CDFF}"/>
              </a:ext>
            </a:extLst>
          </p:cNvPr>
          <p:cNvSpPr txBox="1"/>
          <p:nvPr/>
        </p:nvSpPr>
        <p:spPr>
          <a:xfrm>
            <a:off x="-426743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PCA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878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D4EC3DF-AE86-431C-8015-AC1056308DCA}"/>
              </a:ext>
            </a:extLst>
          </p:cNvPr>
          <p:cNvSpPr txBox="1"/>
          <p:nvPr/>
        </p:nvSpPr>
        <p:spPr>
          <a:xfrm>
            <a:off x="1195552" y="4694331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Feature Extraction</a:t>
            </a:r>
            <a:endParaRPr lang="ko-KR" altLang="en-US" sz="3600" dirty="0">
              <a:solidFill>
                <a:srgbClr val="C3B9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561D4F-0B8C-4181-85EB-1CC59AAC7135}"/>
              </a:ext>
            </a:extLst>
          </p:cNvPr>
          <p:cNvSpPr txBox="1"/>
          <p:nvPr/>
        </p:nvSpPr>
        <p:spPr>
          <a:xfrm>
            <a:off x="688756" y="3079784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1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D4EC3DF-AE86-431C-8015-AC1056308DCA}"/>
              </a:ext>
            </a:extLst>
          </p:cNvPr>
          <p:cNvSpPr txBox="1"/>
          <p:nvPr/>
        </p:nvSpPr>
        <p:spPr>
          <a:xfrm>
            <a:off x="1195552" y="4694331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Visualization</a:t>
            </a:r>
            <a:endParaRPr lang="ko-KR" altLang="en-US" sz="3600" dirty="0">
              <a:solidFill>
                <a:srgbClr val="C3B9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561D4F-0B8C-4181-85EB-1CC59AAC7135}"/>
              </a:ext>
            </a:extLst>
          </p:cNvPr>
          <p:cNvSpPr txBox="1"/>
          <p:nvPr/>
        </p:nvSpPr>
        <p:spPr>
          <a:xfrm>
            <a:off x="688756" y="3079784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028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0CD62723-089E-438E-A6FF-227C02E788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05" y="879405"/>
            <a:ext cx="5099187" cy="50991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CFD54C6-5C70-49D5-9226-209172BCE7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17" y="879404"/>
            <a:ext cx="5099187" cy="50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9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C8B78089-9F39-40B1-9586-958A943B5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18" y="879406"/>
            <a:ext cx="5099187" cy="509918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05" y="879406"/>
            <a:ext cx="5099187" cy="50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4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D4EC3DF-AE86-431C-8015-AC1056308DCA}"/>
              </a:ext>
            </a:extLst>
          </p:cNvPr>
          <p:cNvSpPr txBox="1"/>
          <p:nvPr/>
        </p:nvSpPr>
        <p:spPr>
          <a:xfrm>
            <a:off x="1195552" y="4694331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조원소개</a:t>
            </a:r>
            <a:endParaRPr lang="ko-KR" altLang="en-US" sz="36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E561D4F-0B8C-4181-85EB-1CC59AAC7135}"/>
              </a:ext>
            </a:extLst>
          </p:cNvPr>
          <p:cNvSpPr txBox="1"/>
          <p:nvPr/>
        </p:nvSpPr>
        <p:spPr>
          <a:xfrm>
            <a:off x="688756" y="3079784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867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D4EC3DF-AE86-431C-8015-AC1056308DCA}"/>
              </a:ext>
            </a:extLst>
          </p:cNvPr>
          <p:cNvSpPr txBox="1"/>
          <p:nvPr/>
        </p:nvSpPr>
        <p:spPr>
          <a:xfrm>
            <a:off x="1195552" y="4694331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Modeling</a:t>
            </a:r>
            <a:endParaRPr lang="ko-KR" altLang="en-US" sz="3600" dirty="0">
              <a:solidFill>
                <a:srgbClr val="C3B9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561D4F-0B8C-4181-85EB-1CC59AAC7135}"/>
              </a:ext>
            </a:extLst>
          </p:cNvPr>
          <p:cNvSpPr txBox="1"/>
          <p:nvPr/>
        </p:nvSpPr>
        <p:spPr>
          <a:xfrm>
            <a:off x="688756" y="3079784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929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842DBA3-E051-4D1B-9835-9F77357E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3B94D6F-6900-47D9-96BB-DAF5D815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500" dirty="0">
                <a:solidFill>
                  <a:srgbClr val="52525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https://archive.ics.uci.edu/ml/datasets/Polish+companies+bankruptcy+data</a:t>
            </a:r>
            <a:endParaRPr lang="en-US" altLang="ko-KR" sz="1500" dirty="0">
              <a:solidFill>
                <a:srgbClr val="525252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500" dirty="0" err="1">
                <a:solidFill>
                  <a:srgbClr val="52525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Naimputation</a:t>
            </a:r>
            <a:r>
              <a:rPr lang="en-US" altLang="ko-KR" sz="1500" dirty="0">
                <a:solidFill>
                  <a:srgbClr val="52525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: https://statisticsglobe.com/predictive-mean-matching-imputation-method/</a:t>
            </a:r>
            <a:r>
              <a:rPr lang="en-US" altLang="ko-KR" sz="1500" dirty="0">
                <a:solidFill>
                  <a:srgbClr val="52525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62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BA6A3E-F216-430F-BA34-E96BDF5C12AA}"/>
              </a:ext>
            </a:extLst>
          </p:cNvPr>
          <p:cNvSpPr txBox="1"/>
          <p:nvPr/>
        </p:nvSpPr>
        <p:spPr>
          <a:xfrm>
            <a:off x="3561248" y="3633579"/>
            <a:ext cx="506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</a:t>
            </a:r>
            <a:endParaRPr lang="ko-KR" altLang="en-US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4A9FCF8-2E6D-4663-A04E-3ABEF394D325}"/>
              </a:ext>
            </a:extLst>
          </p:cNvPr>
          <p:cNvSpPr txBox="1"/>
          <p:nvPr/>
        </p:nvSpPr>
        <p:spPr>
          <a:xfrm>
            <a:off x="4665198" y="6587550"/>
            <a:ext cx="2861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50E3BE8-F9BE-44CC-893E-334C66F4098E}"/>
              </a:ext>
            </a:extLst>
          </p:cNvPr>
          <p:cNvSpPr txBox="1"/>
          <p:nvPr/>
        </p:nvSpPr>
        <p:spPr>
          <a:xfrm>
            <a:off x="2013757" y="2691199"/>
            <a:ext cx="816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C3B9A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SLUG’S</a:t>
            </a:r>
            <a:r>
              <a:rPr lang="en-US" altLang="ko-KR" sz="54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TEMPLATE</a:t>
            </a:r>
            <a:endParaRPr lang="ko-KR" altLang="en-US" sz="54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29C0B6A-85EF-4D1C-9440-DFFE71CB338A}"/>
              </a:ext>
            </a:extLst>
          </p:cNvPr>
          <p:cNvGrpSpPr/>
          <p:nvPr/>
        </p:nvGrpSpPr>
        <p:grpSpPr>
          <a:xfrm>
            <a:off x="5514975" y="2619375"/>
            <a:ext cx="3857625" cy="942975"/>
            <a:chOff x="5448300" y="2638425"/>
            <a:chExt cx="3857625" cy="942975"/>
          </a:xfrm>
        </p:grpSpPr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118C826F-7C1B-421F-AF77-0D44D993C675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2886075"/>
              <a:ext cx="3857625" cy="0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F1EFC5B8-3283-4B3D-8118-F178A5CB9255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429000"/>
              <a:ext cx="3857625" cy="0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0E99A6F4-C225-4534-9C5F-6F993F560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1650" y="2728752"/>
              <a:ext cx="0" cy="833551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6BE236E4-C381-45E4-B46C-589AFA4DA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2638425"/>
              <a:ext cx="0" cy="942975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F56221AE-FC44-4E83-BC51-7ECC6C1D7E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2550" y="2638425"/>
              <a:ext cx="0" cy="942975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AB90F604-AD88-48F5-A280-C3AE3285F3F2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476578"/>
              <a:ext cx="3857625" cy="0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B0F5623D-17E5-4A2B-BFB9-80B0F32C98CC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2834027"/>
              <a:ext cx="3857625" cy="0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5655296C-D09B-4FD0-AE8F-43AA79077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025" y="2638425"/>
              <a:ext cx="0" cy="942975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502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D4EC3DF-AE86-431C-8015-AC1056308DCA}"/>
              </a:ext>
            </a:extLst>
          </p:cNvPr>
          <p:cNvSpPr txBox="1"/>
          <p:nvPr/>
        </p:nvSpPr>
        <p:spPr>
          <a:xfrm>
            <a:off x="1195552" y="4694331"/>
            <a:ext cx="425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도입</a:t>
            </a:r>
            <a:endParaRPr lang="en-US" altLang="ko-KR" sz="3600" dirty="0">
              <a:solidFill>
                <a:srgbClr val="C3B9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36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E561D4F-0B8C-4181-85EB-1CC59AAC7135}"/>
              </a:ext>
            </a:extLst>
          </p:cNvPr>
          <p:cNvSpPr txBox="1"/>
          <p:nvPr/>
        </p:nvSpPr>
        <p:spPr>
          <a:xfrm>
            <a:off x="688756" y="3079784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90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E3C45F-BAD6-4737-9A38-65EEAA07E5F2}"/>
              </a:ext>
            </a:extLst>
          </p:cNvPr>
          <p:cNvSpPr txBox="1"/>
          <p:nvPr/>
        </p:nvSpPr>
        <p:spPr>
          <a:xfrm>
            <a:off x="825133" y="2087233"/>
            <a:ext cx="209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net profit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69DBCCD-9E32-4801-BD6A-F19EBD432C24}"/>
              </a:ext>
            </a:extLst>
          </p:cNvPr>
          <p:cNvSpPr txBox="1"/>
          <p:nvPr/>
        </p:nvSpPr>
        <p:spPr>
          <a:xfrm>
            <a:off x="3034940" y="2829456"/>
            <a:ext cx="1637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sales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C8BF078-6261-4615-B49F-2B697E2BCED3}"/>
              </a:ext>
            </a:extLst>
          </p:cNvPr>
          <p:cNvSpPr txBox="1"/>
          <p:nvPr/>
        </p:nvSpPr>
        <p:spPr>
          <a:xfrm>
            <a:off x="1784168" y="4876593"/>
            <a:ext cx="2821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Total liabilities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47D313F-5BDB-4E99-9B7D-E98EF072D3AF}"/>
              </a:ext>
            </a:extLst>
          </p:cNvPr>
          <p:cNvSpPr txBox="1"/>
          <p:nvPr/>
        </p:nvSpPr>
        <p:spPr>
          <a:xfrm>
            <a:off x="5443945" y="555629"/>
            <a:ext cx="2277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Total assets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AE5A30F-5F55-4A56-A367-005B47511ABA}"/>
              </a:ext>
            </a:extLst>
          </p:cNvPr>
          <p:cNvSpPr txBox="1"/>
          <p:nvPr/>
        </p:nvSpPr>
        <p:spPr>
          <a:xfrm>
            <a:off x="6518366" y="4254124"/>
            <a:ext cx="227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equity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EA8FA57-07BA-4E20-A805-8C6CAB9ED2E9}"/>
              </a:ext>
            </a:extLst>
          </p:cNvPr>
          <p:cNvSpPr txBox="1"/>
          <p:nvPr/>
        </p:nvSpPr>
        <p:spPr>
          <a:xfrm>
            <a:off x="6396446" y="2878291"/>
            <a:ext cx="2821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Gross profit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07A477C-0B0E-4CCF-8F0E-793DE5540ED9}"/>
              </a:ext>
            </a:extLst>
          </p:cNvPr>
          <p:cNvSpPr txBox="1"/>
          <p:nvPr/>
        </p:nvSpPr>
        <p:spPr>
          <a:xfrm>
            <a:off x="3384368" y="1800339"/>
            <a:ext cx="2442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Depreciation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F752EE3-48DD-4571-A7BB-C7A25B3F7574}"/>
              </a:ext>
            </a:extLst>
          </p:cNvPr>
          <p:cNvSpPr txBox="1"/>
          <p:nvPr/>
        </p:nvSpPr>
        <p:spPr>
          <a:xfrm>
            <a:off x="4735285" y="5279059"/>
            <a:ext cx="2442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Operating expenses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275348A-5B4E-4416-9D11-F4494AE10C06}"/>
              </a:ext>
            </a:extLst>
          </p:cNvPr>
          <p:cNvSpPr txBox="1"/>
          <p:nvPr/>
        </p:nvSpPr>
        <p:spPr>
          <a:xfrm>
            <a:off x="9218023" y="4770768"/>
            <a:ext cx="244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Current assets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D1E0C12-9934-41C6-BF8E-F03B2D790A00}"/>
              </a:ext>
            </a:extLst>
          </p:cNvPr>
          <p:cNvSpPr txBox="1"/>
          <p:nvPr/>
        </p:nvSpPr>
        <p:spPr>
          <a:xfrm>
            <a:off x="7434943" y="5377985"/>
            <a:ext cx="244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Fixed assets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4F87F3-D87C-423E-B8E5-0D243C69D525}"/>
              </a:ext>
            </a:extLst>
          </p:cNvPr>
          <p:cNvSpPr txBox="1"/>
          <p:nvPr/>
        </p:nvSpPr>
        <p:spPr>
          <a:xfrm>
            <a:off x="9424849" y="2599399"/>
            <a:ext cx="2442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Receivables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A32926-1C5E-4C2A-936D-E752603D8ED2}"/>
              </a:ext>
            </a:extLst>
          </p:cNvPr>
          <p:cNvSpPr txBox="1"/>
          <p:nvPr/>
        </p:nvSpPr>
        <p:spPr>
          <a:xfrm>
            <a:off x="3853546" y="3801310"/>
            <a:ext cx="2442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Depreciation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16CD112-2D74-454F-8112-095508EEDED9}"/>
              </a:ext>
            </a:extLst>
          </p:cNvPr>
          <p:cNvSpPr txBox="1"/>
          <p:nvPr/>
        </p:nvSpPr>
        <p:spPr>
          <a:xfrm>
            <a:off x="7824651" y="1347967"/>
            <a:ext cx="2442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inventory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966C821-6DD0-4FE6-A445-CE2138BA1918}"/>
              </a:ext>
            </a:extLst>
          </p:cNvPr>
          <p:cNvSpPr txBox="1"/>
          <p:nvPr/>
        </p:nvSpPr>
        <p:spPr>
          <a:xfrm>
            <a:off x="1557744" y="701636"/>
            <a:ext cx="163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Short-term liabilities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146DF46-3914-4928-9FA6-BCFF1DA27B12}"/>
              </a:ext>
            </a:extLst>
          </p:cNvPr>
          <p:cNvSpPr txBox="1"/>
          <p:nvPr/>
        </p:nvSpPr>
        <p:spPr>
          <a:xfrm>
            <a:off x="977533" y="3743726"/>
            <a:ext cx="163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Profit on sales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822D1A5-5C83-4ED0-A00C-88467B4B8739}"/>
              </a:ext>
            </a:extLst>
          </p:cNvPr>
          <p:cNvSpPr txBox="1"/>
          <p:nvPr/>
        </p:nvSpPr>
        <p:spPr>
          <a:xfrm>
            <a:off x="9692640" y="664363"/>
            <a:ext cx="196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Cost of products sold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9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360160" y="3878733"/>
            <a:ext cx="5191760" cy="2776067"/>
          </a:xfrm>
          <a:prstGeom prst="rect">
            <a:avLst/>
          </a:prstGeom>
          <a:solidFill>
            <a:srgbClr val="B5A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500" dirty="0">
              <a:solidFill>
                <a:srgbClr val="46474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8640" y="1219200"/>
            <a:ext cx="5354320" cy="5435600"/>
          </a:xfrm>
          <a:prstGeom prst="rect">
            <a:avLst/>
          </a:prstGeom>
          <a:solidFill>
            <a:srgbClr val="B5A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2921211" y="316482"/>
            <a:ext cx="612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</a:t>
            </a:r>
            <a:r>
              <a:rPr lang="en-US" altLang="ko-KR" sz="2000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6855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 회사의 </a:t>
            </a:r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64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 </a:t>
            </a:r>
            <a:r>
              <a:rPr lang="ko-KR" altLang="en-US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독립변수</a:t>
            </a:r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en-US" altLang="ko-KR" sz="2000" dirty="0" err="1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Attr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+ class </a:t>
            </a:r>
            <a:r>
              <a:rPr lang="en-US" altLang="ko-KR" sz="3000" b="1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]</a:t>
            </a:r>
            <a:endParaRPr lang="ko-KR" altLang="en-US" sz="3000" b="1" dirty="0">
              <a:solidFill>
                <a:srgbClr val="59595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0C11D98-C828-467E-B811-550D7ABF2E57}"/>
              </a:ext>
            </a:extLst>
          </p:cNvPr>
          <p:cNvSpPr txBox="1"/>
          <p:nvPr/>
        </p:nvSpPr>
        <p:spPr>
          <a:xfrm>
            <a:off x="404327" y="282793"/>
            <a:ext cx="1589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84" y="1687085"/>
            <a:ext cx="4693231" cy="39517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1491203" y="5904007"/>
            <a:ext cx="34705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Class: </a:t>
            </a:r>
            <a:r>
              <a:rPr lang="ko-KR" altLang="en-US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파산기업 </a:t>
            </a:r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1, </a:t>
            </a:r>
            <a:r>
              <a:rPr lang="ko-KR" altLang="en-US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정상기업 </a:t>
            </a:r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 </a:t>
            </a:r>
            <a:endParaRPr lang="ko-KR" altLang="en-US" sz="1500" dirty="0">
              <a:solidFill>
                <a:srgbClr val="46474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6845523" y="5607367"/>
            <a:ext cx="2766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6132</a:t>
            </a:r>
            <a:r>
              <a:rPr lang="ko-KR" altLang="en-US" sz="20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endParaRPr lang="en-US" altLang="ko-KR" sz="20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이걸 쓸 수 있을까</a:t>
            </a:r>
            <a:r>
              <a:rPr lang="en-US" altLang="ko-KR" sz="20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  <a:endParaRPr lang="ko-KR" altLang="en-US" sz="20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604998" y="4152936"/>
            <a:ext cx="3247278" cy="1113830"/>
            <a:chOff x="6747447" y="3789749"/>
            <a:chExt cx="3247278" cy="111383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7447" y="3789749"/>
              <a:ext cx="3226265" cy="1113830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7391400" y="4237567"/>
              <a:ext cx="656167" cy="431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338558" y="4237567"/>
              <a:ext cx="656167" cy="20743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155997" y="4033535"/>
            <a:ext cx="1097240" cy="2518836"/>
            <a:chOff x="10251480" y="3789749"/>
            <a:chExt cx="1120812" cy="268132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51480" y="3789749"/>
              <a:ext cx="1120812" cy="2681327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10251480" y="6257924"/>
              <a:ext cx="1083270" cy="213151"/>
            </a:xfrm>
            <a:prstGeom prst="rect">
              <a:avLst/>
            </a:prstGeom>
            <a:solidFill>
              <a:srgbClr val="FFFF0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360160" y="1219200"/>
            <a:ext cx="5191760" cy="2465615"/>
          </a:xfrm>
          <a:prstGeom prst="rect">
            <a:avLst/>
          </a:prstGeom>
          <a:solidFill>
            <a:srgbClr val="B5A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X1 net profit / total assets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X2 total liabilities / total assets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X3 working capital / total assets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X4 current assets / short-term liabilities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/>
            <a:endParaRPr lang="en-US" altLang="ko-KR" sz="1500" dirty="0">
              <a:solidFill>
                <a:srgbClr val="46474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X63 sales / short-term liabilities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X64 sales / fixed assets</a:t>
            </a:r>
            <a:endParaRPr lang="ko-KR" altLang="en-US" sz="1500" dirty="0">
              <a:solidFill>
                <a:srgbClr val="46474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3F7BA53-63EA-4F16-8C0B-0F8DEAC715C8}"/>
              </a:ext>
            </a:extLst>
          </p:cNvPr>
          <p:cNvSpPr txBox="1"/>
          <p:nvPr/>
        </p:nvSpPr>
        <p:spPr>
          <a:xfrm>
            <a:off x="775446" y="1219200"/>
            <a:ext cx="545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Polish companies bankruptcy Data</a:t>
            </a:r>
            <a:r>
              <a:rPr lang="en-US" altLang="ko-KR" sz="2400" b="1" dirty="0">
                <a:solidFill>
                  <a:srgbClr val="464748"/>
                </a:solidFill>
              </a:rPr>
              <a:t> </a:t>
            </a:r>
            <a:r>
              <a:rPr lang="ko-KR" altLang="en-US" sz="2400" b="1" dirty="0">
                <a:solidFill>
                  <a:srgbClr val="464748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062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E561D4F-0B8C-4181-85EB-1CC59AAC7135}"/>
              </a:ext>
            </a:extLst>
          </p:cNvPr>
          <p:cNvSpPr txBox="1"/>
          <p:nvPr/>
        </p:nvSpPr>
        <p:spPr>
          <a:xfrm>
            <a:off x="720287" y="1786758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2813D87-3582-45E6-B767-45E730E926BD}"/>
              </a:ext>
            </a:extLst>
          </p:cNvPr>
          <p:cNvSpPr txBox="1"/>
          <p:nvPr/>
        </p:nvSpPr>
        <p:spPr>
          <a:xfrm>
            <a:off x="720287" y="3325640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  <a:endParaRPr lang="en-US" altLang="ko-KR" sz="36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AEF821F-866B-46B0-94C9-148657AB0881}"/>
              </a:ext>
            </a:extLst>
          </p:cNvPr>
          <p:cNvSpPr txBox="1"/>
          <p:nvPr/>
        </p:nvSpPr>
        <p:spPr>
          <a:xfrm>
            <a:off x="1258177" y="4060577"/>
            <a:ext cx="570553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rgbClr val="FFFFCC"/>
                </a:solidFill>
              </a:rPr>
              <a:t>Correlation (0.70) </a:t>
            </a:r>
            <a:r>
              <a:rPr lang="ko-KR" altLang="en-US" sz="2400" b="1" dirty="0">
                <a:solidFill>
                  <a:srgbClr val="FFFFCC"/>
                </a:solidFill>
              </a:rPr>
              <a:t>높은 변수들 제거</a:t>
            </a:r>
            <a:endParaRPr lang="en-US" altLang="ko-KR" sz="2400" b="1" dirty="0">
              <a:solidFill>
                <a:srgbClr val="FFFFCC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Outlier 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관측치 제거</a:t>
            </a:r>
            <a:endParaRPr lang="en-US" altLang="ko-KR" sz="2400" dirty="0">
              <a:solidFill>
                <a:srgbClr val="C3B9A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NA Imputation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Skew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된 변수 </a:t>
            </a: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transformation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Scaling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694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380784" y="545544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Correlation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높은 변수 제거 </a:t>
            </a:r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기준</a:t>
            </a:r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0.7</a:t>
            </a:r>
            <a:endParaRPr lang="ko-KR" altLang="en-US" sz="20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3049"/>
              </p:ext>
            </p:extLst>
          </p:nvPr>
        </p:nvGraphicFramePr>
        <p:xfrm>
          <a:off x="1413659" y="2609208"/>
          <a:ext cx="3197650" cy="3403601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598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8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Atrr</a:t>
                      </a:r>
                      <a:r>
                        <a:rPr lang="en-US" altLang="ko-KR" b="0" dirty="0"/>
                        <a:t> 1</a:t>
                      </a:r>
                      <a:endParaRPr lang="ko-KR" alt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1 ,7, 11, 14, 22, 35</a:t>
                      </a:r>
                      <a:endParaRPr lang="ko-KR" alt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Atrr</a:t>
                      </a:r>
                      <a:r>
                        <a:rPr lang="en-US" altLang="ko-KR" dirty="0"/>
                        <a:t> 2</a:t>
                      </a:r>
                      <a:endParaRPr lang="ko-KR" altLang="en-US" dirty="0"/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</a:t>
                      </a:r>
                      <a:r>
                        <a:rPr lang="en-US" altLang="ko-KR" baseline="0" dirty="0"/>
                        <a:t> 10, 25, 38, 51</a:t>
                      </a:r>
                      <a:endParaRPr lang="ko-KR" altLang="en-US" dirty="0"/>
                    </a:p>
                  </a:txBody>
                  <a:tcPr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2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Atrr</a:t>
                      </a:r>
                      <a:r>
                        <a:rPr lang="en-US" altLang="ko-KR" baseline="0" dirty="0"/>
                        <a:t>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2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Atrr</a:t>
                      </a:r>
                      <a:r>
                        <a:rPr lang="en-US" altLang="ko-KR" dirty="0"/>
                        <a:t>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4, 40,</a:t>
                      </a:r>
                      <a:r>
                        <a:rPr lang="en-US" altLang="ko-KR" baseline="0" dirty="0"/>
                        <a:t> 46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2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2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Atrr</a:t>
                      </a:r>
                      <a:r>
                        <a:rPr lang="en-US" altLang="ko-KR" dirty="0"/>
                        <a:t> 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r>
                        <a:rPr lang="en-US" altLang="ko-KR" baseline="0" dirty="0"/>
                        <a:t>,</a:t>
                      </a:r>
                      <a:r>
                        <a:rPr lang="en-US" altLang="ko-KR" dirty="0"/>
                        <a:t> 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2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Atrr</a:t>
                      </a:r>
                      <a:r>
                        <a:rPr lang="en-US" altLang="ko-KR" dirty="0"/>
                        <a:t> 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28,</a:t>
                      </a:r>
                      <a:r>
                        <a:rPr lang="en-US" altLang="ko-KR" baseline="0" dirty="0"/>
                        <a:t> 53, 54, 64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518309" y="1608934"/>
            <a:ext cx="498834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Attr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별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Correlation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높은  다른 </a:t>
            </a:r>
            <a:r>
              <a:rPr lang="en-US" altLang="ko-KR" sz="1700" spc="-150" dirty="0" err="1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Atrr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추출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기준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0.7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871409" y="2609208"/>
            <a:ext cx="0" cy="3403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17588"/>
              </p:ext>
            </p:extLst>
          </p:nvPr>
        </p:nvGraphicFramePr>
        <p:xfrm>
          <a:off x="8086463" y="2635138"/>
          <a:ext cx="1959237" cy="33668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959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8, 17, 50</a:t>
                      </a:r>
                      <a:endParaRPr lang="ko-KR" alt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3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2, 10,</a:t>
                      </a:r>
                      <a:r>
                        <a:rPr lang="en-US" altLang="ko-KR" baseline="0" dirty="0"/>
                        <a:t> 25, 38, 51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3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1, 7, 11, 14, 22, 35, 48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3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3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32, 47, 52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3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33, 63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8089901" y="1608934"/>
            <a:ext cx="186754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추출 결과 토대로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Attr 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분류</a:t>
            </a:r>
          </a:p>
        </p:txBody>
      </p:sp>
      <p:sp>
        <p:nvSpPr>
          <p:cNvPr id="40" name="오른쪽 화살표 39"/>
          <p:cNvSpPr/>
          <p:nvPr/>
        </p:nvSpPr>
        <p:spPr>
          <a:xfrm>
            <a:off x="5753443" y="3917308"/>
            <a:ext cx="1186242" cy="787400"/>
          </a:xfrm>
          <a:prstGeom prst="rightArrow">
            <a:avLst/>
          </a:prstGeom>
          <a:solidFill>
            <a:srgbClr val="464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0C11D98-C828-467E-B811-550D7ABF2E57}"/>
              </a:ext>
            </a:extLst>
          </p:cNvPr>
          <p:cNvSpPr txBox="1"/>
          <p:nvPr/>
        </p:nvSpPr>
        <p:spPr>
          <a:xfrm>
            <a:off x="404327" y="282793"/>
            <a:ext cx="2359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설명변수 선택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71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380784" y="545544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Correlation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높은 변수 제거 </a:t>
            </a:r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기준</a:t>
            </a:r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0.7</a:t>
            </a:r>
            <a:endParaRPr lang="ko-KR" altLang="en-US" sz="20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319205" y="6050638"/>
            <a:ext cx="4231973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X32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X47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X52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X47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7703468" y="1543456"/>
            <a:ext cx="498834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Correlation </a:t>
            </a:r>
            <a:r>
              <a:rPr lang="ko-KR" altLang="en-US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바탕으로</a:t>
            </a:r>
            <a:endParaRPr lang="en-US" altLang="ko-KR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그룹에서 대표 항목 </a:t>
            </a:r>
            <a:r>
              <a:rPr lang="ko-KR" altLang="en-US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선정</a:t>
            </a:r>
            <a:endParaRPr lang="en-US" altLang="ko-KR" spc="-150" dirty="0" smtClean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 </a:t>
            </a:r>
            <a:r>
              <a:rPr lang="en-US" altLang="ko-KR" b="1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37</a:t>
            </a:r>
            <a:r>
              <a:rPr lang="ko-KR" altLang="en-US" b="1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변수 제거</a:t>
            </a:r>
            <a:endParaRPr lang="ko-KR" altLang="en-US" b="1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735" y="2141484"/>
            <a:ext cx="3593696" cy="36878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4426078" y="6050638"/>
            <a:ext cx="498834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X4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X40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X46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X50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X46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67139" y="2875646"/>
            <a:ext cx="1861005" cy="254002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4748"/>
                </a:solidFill>
              </a:rPr>
              <a:t>X1, X5, X6, X9, X10, X15, X17, X18, X19, X20, X21, X26, X27, X29, X41, X42, X45, X46, X47, X54, X55, X57, X59, X60, X61, X63, X64</a:t>
            </a:r>
            <a:endParaRPr lang="ko-KR" altLang="en-US" dirty="0">
              <a:solidFill>
                <a:srgbClr val="464748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DF700FE-08E5-45FD-BC54-1195FB690AAD}"/>
              </a:ext>
            </a:extLst>
          </p:cNvPr>
          <p:cNvSpPr txBox="1"/>
          <p:nvPr/>
        </p:nvSpPr>
        <p:spPr>
          <a:xfrm>
            <a:off x="2191986" y="1306853"/>
            <a:ext cx="4988349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0C11D98-C828-467E-B811-550D7ABF2E57}"/>
              </a:ext>
            </a:extLst>
          </p:cNvPr>
          <p:cNvSpPr txBox="1"/>
          <p:nvPr/>
        </p:nvSpPr>
        <p:spPr>
          <a:xfrm>
            <a:off x="404327" y="282793"/>
            <a:ext cx="2359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설명변수 선택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62" y="2148199"/>
            <a:ext cx="3766116" cy="368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7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1489</Words>
  <Application>Microsoft Office PowerPoint</Application>
  <PresentationFormat>와이드스크린</PresentationFormat>
  <Paragraphs>290</Paragraphs>
  <Slides>32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&amp;quot</vt:lpstr>
      <vt:lpstr>KoPubWorld돋움체 Bold</vt:lpstr>
      <vt:lpstr>KoPubWorld돋움체 Light</vt:lpstr>
      <vt:lpstr>KoPubWorld돋움체 Medium</vt:lpstr>
      <vt:lpstr>KoPub돋움체 Bold</vt:lpstr>
      <vt:lpstr>KoPub돋움체 Light</vt:lpstr>
      <vt:lpstr>MathJax_Main</vt:lpstr>
      <vt:lpstr>MathJax_Math</vt:lpstr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 변수 37개 제거    → 변수들 간 correlation을        PCA 차원축소로        처리할 수 있지 않을까?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Shin Yejin</cp:lastModifiedBy>
  <cp:revision>56</cp:revision>
  <dcterms:created xsi:type="dcterms:W3CDTF">2019-03-22T05:00:27Z</dcterms:created>
  <dcterms:modified xsi:type="dcterms:W3CDTF">2020-05-26T12:46:55Z</dcterms:modified>
</cp:coreProperties>
</file>