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88" y="632"/>
      </p:cViewPr>
      <p:guideLst>
        <p:guide orient="horz" pos="215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Relationship Id="rId3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6815" y="2767280"/>
            <a:ext cx="9158225" cy="697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bg1"/>
                </a:solidFill>
              </a:rPr>
              <a:t>블록체인을 이용한 해외송금 시스템 구축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40056" y="5978239"/>
            <a:ext cx="1739590" cy="363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bg1"/>
                </a:solidFill>
              </a:rPr>
              <a:t>2024.03.29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26212" y="6255238"/>
            <a:ext cx="2153435" cy="36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bg1"/>
                </a:solidFill>
              </a:rPr>
              <a:t>22</a:t>
            </a:r>
            <a:r>
              <a:rPr lang="ko-KR" altLang="en-US">
                <a:solidFill>
                  <a:schemeClr val="bg1"/>
                </a:solidFill>
              </a:rPr>
              <a:t>조 발표자 박승진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542268" y="5066643"/>
            <a:ext cx="10996448" cy="9393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Global State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996950" y="212090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9944537" y="2127469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3238500" y="2154073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5445126" y="214334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7644086" y="211444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4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새로운 해외송금의 과정</a:t>
            </a:r>
            <a:endParaRPr lang="ko-KR" altLang="en-US" sz="2400" b="1" spc="-300"/>
          </a:p>
        </p:txBody>
      </p:sp>
      <p:cxnSp>
        <p:nvCxnSpPr>
          <p:cNvPr id="26" name=""/>
          <p:cNvCxnSpPr>
            <a:stCxn id="8" idx="3"/>
          </p:cNvCxnSpPr>
          <p:nvPr/>
        </p:nvCxnSpPr>
        <p:spPr>
          <a:xfrm rot="5400000">
            <a:off x="1034939" y="4429127"/>
            <a:ext cx="1203433" cy="328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 txBox="1"/>
          <p:nvPr/>
        </p:nvSpPr>
        <p:spPr>
          <a:xfrm>
            <a:off x="1720941" y="4267815"/>
            <a:ext cx="8771224" cy="3594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transaction </a:t>
            </a:r>
            <a:r>
              <a:rPr lang="ko-KR" altLang="en-US"/>
              <a:t>제안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Bank B</a:t>
            </a:r>
            <a:r>
              <a:rPr lang="ko-KR" altLang="en-US"/>
              <a:t> 에 </a:t>
            </a:r>
            <a:r>
              <a:rPr lang="en-US" altLang="ko-KR"/>
              <a:t>1000$</a:t>
            </a:r>
            <a:r>
              <a:rPr lang="ko-KR" altLang="en-US"/>
              <a:t> 를 보내기 위해 </a:t>
            </a:r>
            <a:r>
              <a:rPr lang="en-US" altLang="ko-KR"/>
              <a:t>C,D,E,B</a:t>
            </a:r>
            <a:r>
              <a:rPr lang="ko-KR" altLang="en-US"/>
              <a:t> 은행의 잔고 반영 요청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542268" y="5066643"/>
            <a:ext cx="10996448" cy="9393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Global State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996950" y="212090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9944537" y="2127469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3238500" y="2154073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5445126" y="214334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7644086" y="211444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4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새로운 해외송금의 과정</a:t>
            </a:r>
            <a:endParaRPr lang="ko-KR" altLang="en-US" sz="2400" b="1" spc="-300"/>
          </a:p>
        </p:txBody>
      </p:sp>
      <p:cxnSp>
        <p:nvCxnSpPr>
          <p:cNvPr id="28" name=""/>
          <p:cNvCxnSpPr>
            <a:endCxn id="10" idx="3"/>
          </p:cNvCxnSpPr>
          <p:nvPr/>
        </p:nvCxnSpPr>
        <p:spPr>
          <a:xfrm rot="16200000" flipV="1">
            <a:off x="3289255" y="4452812"/>
            <a:ext cx="1183972" cy="27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/>
          <p:nvPr/>
        </p:nvCxnSpPr>
        <p:spPr>
          <a:xfrm rot="16200000" flipV="1">
            <a:off x="5502618" y="4468162"/>
            <a:ext cx="1183972" cy="27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rot="16200000" flipV="1">
            <a:off x="7683365" y="4457130"/>
            <a:ext cx="1183972" cy="27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 rot="16200000" flipV="1">
            <a:off x="10006368" y="4454456"/>
            <a:ext cx="1183972" cy="27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/>
          <p:cNvSpPr txBox="1"/>
          <p:nvPr/>
        </p:nvSpPr>
        <p:spPr>
          <a:xfrm>
            <a:off x="2567706" y="4220534"/>
            <a:ext cx="1267717" cy="3590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제안</a:t>
            </a:r>
            <a:r>
              <a:rPr lang="en-US" altLang="ko-KR"/>
              <a:t> </a:t>
            </a:r>
            <a:r>
              <a:rPr lang="ko-KR" altLang="en-US"/>
              <a:t>전달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542268" y="5066643"/>
            <a:ext cx="10996448" cy="9393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Global State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996950" y="212090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9944537" y="2127469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3238500" y="2154073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5445126" y="214334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7644086" y="211444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4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새로운 해외송금의 과정</a:t>
            </a:r>
            <a:endParaRPr lang="ko-KR" altLang="en-US" sz="2400" b="1" spc="-300"/>
          </a:p>
        </p:txBody>
      </p:sp>
      <p:cxnSp>
        <p:nvCxnSpPr>
          <p:cNvPr id="26" name=""/>
          <p:cNvCxnSpPr>
            <a:stCxn id="10" idx="3"/>
          </p:cNvCxnSpPr>
          <p:nvPr/>
        </p:nvCxnSpPr>
        <p:spPr>
          <a:xfrm rot="16200000" flipH="1">
            <a:off x="3278979" y="4463094"/>
            <a:ext cx="1204530" cy="278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rot="16200000" flipH="1">
            <a:off x="5495127" y="4460901"/>
            <a:ext cx="1204530" cy="278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 rot="16200000" flipH="1">
            <a:off x="7679940" y="4434656"/>
            <a:ext cx="1204530" cy="278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/>
          <p:nvPr/>
        </p:nvCxnSpPr>
        <p:spPr>
          <a:xfrm rot="16200000" flipH="1">
            <a:off x="9989238" y="4448362"/>
            <a:ext cx="1204530" cy="278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 txBox="1"/>
          <p:nvPr/>
        </p:nvSpPr>
        <p:spPr>
          <a:xfrm>
            <a:off x="3922793" y="1663996"/>
            <a:ext cx="5153093" cy="3629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전자서명과 함께 제안에 대해 컨펌 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542268" y="5066643"/>
            <a:ext cx="11106087" cy="9393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Global State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996950" y="212090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9944537" y="2127469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3238500" y="2154073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5445126" y="214334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7644086" y="211444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4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새로운 해외송금의 과정</a:t>
            </a:r>
            <a:endParaRPr lang="ko-KR" altLang="en-US" sz="2400" b="1" spc="-300"/>
          </a:p>
        </p:txBody>
      </p:sp>
      <p:sp>
        <p:nvSpPr>
          <p:cNvPr id="33" name=""/>
          <p:cNvSpPr txBox="1"/>
          <p:nvPr/>
        </p:nvSpPr>
        <p:spPr>
          <a:xfrm>
            <a:off x="2224327" y="4292416"/>
            <a:ext cx="3645539" cy="3634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전체 </a:t>
            </a:r>
            <a:r>
              <a:rPr lang="en-US" altLang="ko-KR"/>
              <a:t>state(</a:t>
            </a:r>
            <a:r>
              <a:rPr lang="ko-KR" altLang="en-US"/>
              <a:t>잔고</a:t>
            </a:r>
            <a:r>
              <a:rPr lang="en-US" altLang="ko-KR"/>
              <a:t>)</a:t>
            </a:r>
            <a:r>
              <a:rPr lang="ko-KR" altLang="en-US"/>
              <a:t> 반영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170" y="3044279"/>
            <a:ext cx="1988635" cy="754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</a:rPr>
              <a:t>Part</a:t>
            </a:r>
            <a:r>
              <a:rPr lang="ko-KR" altLang="en-US" sz="4400" b="1">
                <a:solidFill>
                  <a:schemeClr val="bg1"/>
                </a:solidFill>
              </a:rPr>
              <a:t> </a:t>
            </a:r>
            <a:r>
              <a:rPr lang="en-US" altLang="ko-KR" sz="4400" b="1">
                <a:solidFill>
                  <a:schemeClr val="bg1"/>
                </a:solidFill>
              </a:rPr>
              <a:t>2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805" y="3044278"/>
            <a:ext cx="4638908" cy="7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chemeClr val="bg1"/>
                </a:solidFill>
              </a:rPr>
              <a:t>구현 방법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3730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구현 방법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7789" y="1525465"/>
            <a:ext cx="4282952" cy="3807068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19540" y="2181176"/>
            <a:ext cx="8172460" cy="2495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3730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구현 방법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graphicFrame>
        <p:nvGraphicFramePr>
          <p:cNvPr id="241" name=""/>
          <p:cNvGraphicFramePr>
            <a:graphicFrameLocks noGrp="1"/>
          </p:cNvGraphicFramePr>
          <p:nvPr/>
        </p:nvGraphicFramePr>
        <p:xfrm>
          <a:off x="2171212" y="1546143"/>
          <a:ext cx="8193941" cy="41698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31313"/>
                <a:gridCol w="2731313"/>
                <a:gridCol w="2731313"/>
              </a:tblGrid>
              <a:tr h="104247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허가형 블록체인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비허가형 블록체인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04247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종류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hyperledger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비트코인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이더리움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04247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자유로운 참여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104247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관리 주체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관리하는 주체가 존재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주체가 없다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3730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구현 방법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pic>
        <p:nvPicPr>
          <p:cNvPr id="2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2680" y="2209800"/>
            <a:ext cx="2438400" cy="2438400"/>
          </a:xfrm>
          <a:prstGeom prst="rect">
            <a:avLst/>
          </a:prstGeom>
        </p:spPr>
      </p:pic>
      <p:sp>
        <p:nvSpPr>
          <p:cNvPr id="245" name=""/>
          <p:cNvSpPr/>
          <p:nvPr/>
        </p:nvSpPr>
        <p:spPr>
          <a:xfrm>
            <a:off x="8223004" y="2337288"/>
            <a:ext cx="2982056" cy="2183423"/>
          </a:xfrm>
          <a:prstGeom prst="rect">
            <a:avLst/>
          </a:prstGeom>
          <a:solidFill>
            <a:schemeClr val="lt1"/>
          </a:solidFill>
          <a:ln w="635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end-user(bank) application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HyperLedger SDK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2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06890" y="2649414"/>
            <a:ext cx="1559170" cy="1559170"/>
          </a:xfrm>
          <a:prstGeom prst="rect">
            <a:avLst/>
          </a:prstGeom>
        </p:spPr>
      </p:pic>
      <p:sp>
        <p:nvSpPr>
          <p:cNvPr id="248" name=""/>
          <p:cNvSpPr txBox="1"/>
          <p:nvPr/>
        </p:nvSpPr>
        <p:spPr>
          <a:xfrm>
            <a:off x="4974248" y="4469423"/>
            <a:ext cx="2205404" cy="42452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200"/>
              <a:t>스마트 계약</a:t>
            </a:r>
            <a:endParaRPr lang="ko-KR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170" y="3044279"/>
            <a:ext cx="1988635" cy="754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</a:rPr>
              <a:t>Part</a:t>
            </a:r>
            <a:r>
              <a:rPr lang="ko-KR" altLang="en-US" sz="4400" b="1">
                <a:solidFill>
                  <a:schemeClr val="bg1"/>
                </a:solidFill>
              </a:rPr>
              <a:t> </a:t>
            </a:r>
            <a:r>
              <a:rPr lang="en-US" altLang="ko-KR" sz="4400" b="1">
                <a:solidFill>
                  <a:schemeClr val="bg1"/>
                </a:solidFill>
              </a:rPr>
              <a:t>3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805" y="3044278"/>
            <a:ext cx="4638908" cy="7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chemeClr val="bg1"/>
                </a:solidFill>
              </a:rPr>
              <a:t>일정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24779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제목을 입력하세요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3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490538" y="1334166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갈매기형 수장 5"/>
          <p:cNvSpPr/>
          <p:nvPr/>
        </p:nvSpPr>
        <p:spPr>
          <a:xfrm>
            <a:off x="7743824" y="2993720"/>
            <a:ext cx="3933825" cy="139986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갈매기형 수장 4"/>
          <p:cNvSpPr/>
          <p:nvPr/>
        </p:nvSpPr>
        <p:spPr>
          <a:xfrm>
            <a:off x="4129087" y="2993720"/>
            <a:ext cx="3933825" cy="1399868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오각형 3"/>
          <p:cNvSpPr/>
          <p:nvPr/>
        </p:nvSpPr>
        <p:spPr>
          <a:xfrm>
            <a:off x="514350" y="2993720"/>
            <a:ext cx="3933825" cy="1399868"/>
          </a:xfrm>
          <a:prstGeom prst="homePlate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왼쪽 중괄호 38"/>
          <p:cNvSpPr/>
          <p:nvPr/>
        </p:nvSpPr>
        <p:spPr>
          <a:xfrm rot="16200000">
            <a:off x="5520931" y="32374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왼쪽 중괄호 39"/>
          <p:cNvSpPr/>
          <p:nvPr/>
        </p:nvSpPr>
        <p:spPr>
          <a:xfrm rot="5400000" flipV="1">
            <a:off x="1930006" y="108321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왼쪽 중괄호 40"/>
          <p:cNvSpPr/>
          <p:nvPr/>
        </p:nvSpPr>
        <p:spPr>
          <a:xfrm rot="5400000" flipV="1">
            <a:off x="9159480" y="107920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99210" y="2054650"/>
            <a:ext cx="1621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개발 기간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주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500110" y="2054650"/>
            <a:ext cx="16211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개발 기간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주</a:t>
            </a: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880610" y="5049499"/>
            <a:ext cx="1621154" cy="358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개발 기간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주</a:t>
            </a: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08039" y="3429000"/>
            <a:ext cx="3322354" cy="4457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블록체인 네트워크 구축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94007" y="3441137"/>
            <a:ext cx="24364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</a:rPr>
              <a:t>스마트 계약 개발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57052" y="3429000"/>
            <a:ext cx="3705847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</a:rPr>
              <a:t>은행 어플리케이션 개발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32435" y="385528"/>
            <a:ext cx="744855" cy="450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0" spc="-150">
                <a:solidFill>
                  <a:schemeClr val="bg1"/>
                </a:solidFill>
              </a:rPr>
              <a:t>목차</a:t>
            </a:r>
            <a:endParaRPr lang="ko-KR" altLang="en-US" sz="2400" b="0" spc="-15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2585" y="1871175"/>
            <a:ext cx="358757" cy="451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400" b="1"/>
              <a:t>1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2725708" y="1871175"/>
            <a:ext cx="1832957" cy="451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300"/>
              <a:t>주제 선정 배경</a:t>
            </a:r>
            <a:endParaRPr lang="ko-KR" altLang="en-US" sz="2400" b="0" spc="-300"/>
          </a:p>
        </p:txBody>
      </p:sp>
      <p:sp>
        <p:nvSpPr>
          <p:cNvPr id="9" name="TextBox 8"/>
          <p:cNvSpPr txBox="1"/>
          <p:nvPr/>
        </p:nvSpPr>
        <p:spPr>
          <a:xfrm>
            <a:off x="1632585" y="3042050"/>
            <a:ext cx="358757" cy="451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400" b="1"/>
              <a:t>2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2725708" y="3042050"/>
            <a:ext cx="1270982" cy="451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300"/>
              <a:t>구현 방법</a:t>
            </a:r>
            <a:endParaRPr lang="ko-KR" altLang="en-US" sz="2400" b="0" spc="-300"/>
          </a:p>
        </p:txBody>
      </p:sp>
      <p:sp>
        <p:nvSpPr>
          <p:cNvPr id="11" name="TextBox 10"/>
          <p:cNvSpPr txBox="1"/>
          <p:nvPr/>
        </p:nvSpPr>
        <p:spPr>
          <a:xfrm>
            <a:off x="1632585" y="4212925"/>
            <a:ext cx="35875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400" b="1"/>
              <a:t>3</a:t>
            </a:r>
            <a:endParaRPr lang="ko-KR" altLang="en-US" sz="2400" b="1"/>
          </a:p>
        </p:txBody>
      </p:sp>
      <p:sp>
        <p:nvSpPr>
          <p:cNvPr id="12" name="TextBox 11"/>
          <p:cNvSpPr txBox="1"/>
          <p:nvPr/>
        </p:nvSpPr>
        <p:spPr>
          <a:xfrm>
            <a:off x="2725708" y="4212925"/>
            <a:ext cx="127098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300"/>
              <a:t>진행 일정</a:t>
            </a:r>
            <a:endParaRPr lang="ko-KR" altLang="en-US" sz="2400" b="0" spc="-300"/>
          </a:p>
        </p:txBody>
      </p:sp>
      <p:sp>
        <p:nvSpPr>
          <p:cNvPr id="19" name="TextBox 18"/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a table of contents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170" y="3044279"/>
            <a:ext cx="1988635" cy="754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</a:rPr>
              <a:t>Part</a:t>
            </a:r>
            <a:r>
              <a:rPr lang="ko-KR" altLang="en-US" sz="4400" b="1">
                <a:solidFill>
                  <a:schemeClr val="bg1"/>
                </a:solidFill>
              </a:rPr>
              <a:t> </a:t>
            </a:r>
            <a:r>
              <a:rPr lang="en-US" altLang="ko-KR" sz="4400" b="1">
                <a:solidFill>
                  <a:schemeClr val="bg1"/>
                </a:solidFill>
              </a:rPr>
              <a:t>1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7805" y="3044278"/>
            <a:ext cx="4638908" cy="7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chemeClr val="bg1"/>
                </a:solidFill>
              </a:rPr>
              <a:t>주제 선정 배경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기존 해외송금의 과정</a:t>
            </a:r>
            <a:endParaRPr lang="ko-KR" altLang="en-US" sz="2400" b="1" spc="-3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95600" y="1905001"/>
            <a:ext cx="6400800" cy="42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기존 해외송금의 과정</a:t>
            </a:r>
            <a:endParaRPr lang="ko-KR" altLang="en-US" sz="2400" b="1" spc="-300"/>
          </a:p>
        </p:txBody>
      </p:sp>
      <p:sp>
        <p:nvSpPr>
          <p:cNvPr id="13" name=""/>
          <p:cNvSpPr/>
          <p:nvPr/>
        </p:nvSpPr>
        <p:spPr>
          <a:xfrm>
            <a:off x="156210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2990850" y="3075516"/>
          <a:ext cx="2673348" cy="110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36674"/>
                <a:gridCol w="133667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잔고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819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Bank B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1,000,000$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5" name=""/>
          <p:cNvSpPr/>
          <p:nvPr/>
        </p:nvSpPr>
        <p:spPr>
          <a:xfrm>
            <a:off x="6826249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8254999" y="3075517"/>
          <a:ext cx="2673348" cy="110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36674"/>
                <a:gridCol w="133667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잔고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819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Bank A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6,000,000$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기존 해외송금의 과정</a:t>
            </a:r>
            <a:endParaRPr lang="ko-KR" altLang="en-US" sz="2400" b="1" spc="-300"/>
          </a:p>
        </p:txBody>
      </p:sp>
      <p:sp>
        <p:nvSpPr>
          <p:cNvPr id="13" name=""/>
          <p:cNvSpPr/>
          <p:nvPr/>
        </p:nvSpPr>
        <p:spPr>
          <a:xfrm>
            <a:off x="93980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987425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3181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387975" y="39243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7626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698500" y="5584824"/>
            <a:ext cx="2089150" cy="642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point-to-point communication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8703879" y="5544207"/>
            <a:ext cx="3231930" cy="3593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cxnSp>
        <p:nvCxnSpPr>
          <p:cNvPr id="28" name=""/>
          <p:cNvCxnSpPr>
            <a:endCxn id="17" idx="2"/>
          </p:cNvCxnSpPr>
          <p:nvPr/>
        </p:nvCxnSpPr>
        <p:spPr>
          <a:xfrm>
            <a:off x="2203769" y="3456412"/>
            <a:ext cx="977581" cy="826663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기존 해외송금의 과정</a:t>
            </a:r>
            <a:endParaRPr lang="ko-KR" altLang="en-US" sz="2400" b="1" spc="-300"/>
          </a:p>
        </p:txBody>
      </p:sp>
      <p:sp>
        <p:nvSpPr>
          <p:cNvPr id="13" name=""/>
          <p:cNvSpPr/>
          <p:nvPr/>
        </p:nvSpPr>
        <p:spPr>
          <a:xfrm>
            <a:off x="93980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987425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3181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387975" y="39243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7626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698500" y="5584824"/>
            <a:ext cx="2089150" cy="642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point-to-point communication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8703879" y="5544207"/>
            <a:ext cx="3231930" cy="3593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cxnSp>
        <p:nvCxnSpPr>
          <p:cNvPr id="28" name=""/>
          <p:cNvCxnSpPr>
            <a:stCxn id="17" idx="4"/>
            <a:endCxn id="18" idx="2"/>
          </p:cNvCxnSpPr>
          <p:nvPr/>
        </p:nvCxnSpPr>
        <p:spPr>
          <a:xfrm>
            <a:off x="4464047" y="4283076"/>
            <a:ext cx="923928" cy="495299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기존 해외송금의 과정</a:t>
            </a:r>
            <a:endParaRPr lang="ko-KR" altLang="en-US" sz="2400" b="1" spc="-300"/>
          </a:p>
        </p:txBody>
      </p:sp>
      <p:sp>
        <p:nvSpPr>
          <p:cNvPr id="13" name=""/>
          <p:cNvSpPr/>
          <p:nvPr/>
        </p:nvSpPr>
        <p:spPr>
          <a:xfrm>
            <a:off x="93980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987425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3181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387975" y="39243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7626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698500" y="5584824"/>
            <a:ext cx="2089150" cy="642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point-to-point communication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8703879" y="5544207"/>
            <a:ext cx="3231930" cy="3593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cxnSp>
        <p:nvCxnSpPr>
          <p:cNvPr id="28" name=""/>
          <p:cNvCxnSpPr>
            <a:stCxn id="18" idx="4"/>
            <a:endCxn id="19" idx="2"/>
          </p:cNvCxnSpPr>
          <p:nvPr/>
        </p:nvCxnSpPr>
        <p:spPr>
          <a:xfrm flipV="1">
            <a:off x="6670671" y="4283075"/>
            <a:ext cx="955679" cy="4952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기존 해외송금의 과정</a:t>
            </a:r>
            <a:endParaRPr lang="ko-KR" altLang="en-US" sz="2400" b="1" spc="-300"/>
          </a:p>
        </p:txBody>
      </p:sp>
      <p:sp>
        <p:nvSpPr>
          <p:cNvPr id="13" name=""/>
          <p:cNvSpPr/>
          <p:nvPr/>
        </p:nvSpPr>
        <p:spPr>
          <a:xfrm>
            <a:off x="93980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987425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3181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387975" y="39243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7626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698500" y="5584824"/>
            <a:ext cx="2089150" cy="642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point-to-point communication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8703879" y="5544207"/>
            <a:ext cx="3231930" cy="3593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cxnSp>
        <p:nvCxnSpPr>
          <p:cNvPr id="28" name=""/>
          <p:cNvCxnSpPr>
            <a:stCxn id="19" idx="4"/>
            <a:endCxn id="15" idx="2"/>
          </p:cNvCxnSpPr>
          <p:nvPr/>
        </p:nvCxnSpPr>
        <p:spPr>
          <a:xfrm flipV="1">
            <a:off x="8909030" y="3429000"/>
            <a:ext cx="965220" cy="854075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778</ep:Words>
  <ep:PresentationFormat>와이드스크린</ep:PresentationFormat>
  <ep:Paragraphs>223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2022-05-10T00:06:31.000</dcterms:created>
  <dc:creator>Yu Saebyeol</dc:creator>
  <cp:lastModifiedBy>aad33</cp:lastModifiedBy>
  <dcterms:modified xsi:type="dcterms:W3CDTF">2024-03-28T09:23:26.522</dcterms:modified>
  <cp:revision>77</cp:revision>
  <dc:title>PowerPoint 프레젠테이션</dc:title>
  <cp:version>1000.0000.01</cp:version>
</cp:coreProperties>
</file>