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383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988" y="632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presProps" Target="presProps.xml"  /><Relationship Id="rId24" Type="http://schemas.openxmlformats.org/officeDocument/2006/relationships/viewProps" Target="viewProps.xml"  /><Relationship Id="rId25" Type="http://schemas.openxmlformats.org/officeDocument/2006/relationships/theme" Target="theme/theme1.xml"  /><Relationship Id="rId26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DBE4C-6AB6-4BA2-57FC-DAA548B1B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BD71E1-485B-5A3F-6BFD-901DD9975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4F3470-ED75-1FCE-400A-CE4FD15A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DB440-E2F2-A3AD-EAE3-8D2CAC361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AD203-252F-3B44-826A-D97DA073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529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584F8-4D17-47BF-D4CC-8888B16AD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109540-7630-B9D2-59C0-B8FAB9B02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5FBB7B-3747-2429-2914-FA4A66E43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591B34-194E-5CD2-3780-134C04FE5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A79E2D-9A11-7D77-45A7-3ABFFCF68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83C160-2ED1-7E77-5607-F4D21832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83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57D39-EE8C-8E9A-B4A8-6FAC292DD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8CC399-EA96-04FA-9607-A3EB8F981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C4135-1F23-6958-4EAF-69B463F24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D826D-9F31-BE1A-50B0-4789C77C0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71AA0A-E658-C628-177F-C5854C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01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9FB527-B31C-BAA1-6530-3485395A9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33E080-4B0B-2411-780B-ABCB9D6AE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77F8BB-E7F2-2856-C0AD-FD9836A6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A0D645-8DBA-26F1-14BA-A3FBA0A9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7500E0-7D34-6A87-39BF-A960B573E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273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635A8-239B-AF02-1BD0-F11A92F8F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8CEC23-52EB-9C6D-1837-F5CB942E8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33D75-5DA6-1B48-E245-8E3857A64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05C966-478A-EB11-4FCD-A00BF979E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2E2233-5BE8-DE57-FE65-B8D2D6E3C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40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C84C5-5CE2-2708-C895-634D7E17A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01B3B8-18F1-8FF8-0468-798D2572F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F6B78E-90C5-518E-37C9-F7A5E334A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A64458-618B-26A3-68FF-4E112BF12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CEB34-0AF1-4011-9376-0E8AF163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74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B325C-C04C-CED1-CA15-507D6632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14FBF-5C46-0405-1125-2A926B3F0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F5BC3C-CD15-2944-A191-E13B9C0C0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167CC-9991-E8C9-84DA-190F0C44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A0C366-6D15-B0CF-CB9D-BDDF1E9F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DE4103-0B93-E186-CE02-1ED164D8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04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76AD1-979E-402F-E9F1-5A3ECDBE9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8870D1-2DAE-DC06-4FA8-0D3B61D58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EDA8C3-91DD-F2D3-0E49-598CEB497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7E78C7-595E-BE56-4D77-81FC14219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68ABE3-4069-9FF3-C6F8-3EA08D234A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2955B4-8C2B-C888-4268-ADE80685B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AB6CE3-0E3C-A1A1-AA0E-03E96E6F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FEB185-C8CA-042E-E1B7-4B98AB77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64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D0620-B5AB-83D3-52D3-2F409BD9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C68FB4-81E1-E60C-DC76-08990800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0E8393-4389-0536-FFF8-C97A36FC3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DF9DD9-583A-C280-CC96-5F83BEA0D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15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E1F8B1-FE97-EBDD-586C-427AC770AA0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A14D8B-51E1-F074-3EA5-355980A3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BE1A9C-5DA1-0E03-470E-5084EB48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206011-375F-0349-6281-DF92B571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35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E1F8B1-FE97-EBDD-586C-427AC770AA0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A14D8B-51E1-F074-3EA5-355980A3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BE1A9C-5DA1-0E03-470E-5084EB48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206011-375F-0349-6281-DF92B571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15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DFC04-71E8-CE79-C70A-969F15B4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6D804F-014B-F5DB-06B1-6931CC231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1CB576-98E5-D082-9FDA-7188A503A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1AEBDA-89D8-E4DD-252A-2C2B7EA7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FC1B2A-0F3A-CCC3-CFF4-0667D0195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8FA124-8081-9889-3E89-EAF00E8C7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6917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57034A-7644-C986-9AB7-1881E867E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A744D4-17D8-0666-66EC-9368DD65F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44947-220B-A9D8-71B8-AE97F4F31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F6A0F-3B97-4D8F-957A-977AD0ADBB8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7D3C01-4B9B-3D7B-D06B-9E317A8DEF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122AF7-5B72-5003-E0B6-54EF57E06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75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5.png"  /><Relationship Id="rId3" Type="http://schemas.openxmlformats.org/officeDocument/2006/relationships/image" Target="../media/image15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5.png"  /><Relationship Id="rId3" Type="http://schemas.openxmlformats.org/officeDocument/2006/relationships/image" Target="../media/image15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Relationship Id="rId6" Type="http://schemas.openxmlformats.org/officeDocument/2006/relationships/image" Target="../media/image15.png"  /><Relationship Id="rId7" Type="http://schemas.openxmlformats.org/officeDocument/2006/relationships/image" Target="../media/image15.png"  /><Relationship Id="rId8" Type="http://schemas.openxmlformats.org/officeDocument/2006/relationships/image" Target="../media/image15.png"  /><Relationship Id="rId9" Type="http://schemas.openxmlformats.org/officeDocument/2006/relationships/image" Target="../media/image16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0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Relationship Id="rId3" Type="http://schemas.openxmlformats.org/officeDocument/2006/relationships/image" Target="../media/image3.jpe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2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5.png"  /><Relationship Id="rId5" Type="http://schemas.openxmlformats.org/officeDocument/2006/relationships/image" Target="../media/image7.png"  /><Relationship Id="rId6" Type="http://schemas.openxmlformats.org/officeDocument/2006/relationships/image" Target="../media/image8.png"  /><Relationship Id="rId7" Type="http://schemas.openxmlformats.org/officeDocument/2006/relationships/image" Target="../media/image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5.png"  /><Relationship Id="rId5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5.png"  /><Relationship Id="rId5" Type="http://schemas.openxmlformats.org/officeDocument/2006/relationships/image" Target="../media/image7.png"  /><Relationship Id="rId6" Type="http://schemas.openxmlformats.org/officeDocument/2006/relationships/image" Target="../media/image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5.png"  /><Relationship Id="rId5" Type="http://schemas.openxmlformats.org/officeDocument/2006/relationships/image" Target="../media/image7.png"  /><Relationship Id="rId6" Type="http://schemas.openxmlformats.org/officeDocument/2006/relationships/image" Target="../media/image5.png"  /><Relationship Id="rId7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5.png"  /><Relationship Id="rId11" Type="http://schemas.openxmlformats.org/officeDocument/2006/relationships/image" Target="../media/image5.png"  /><Relationship Id="rId12" Type="http://schemas.openxmlformats.org/officeDocument/2006/relationships/image" Target="../media/image10.png"  /><Relationship Id="rId2" Type="http://schemas.openxmlformats.org/officeDocument/2006/relationships/image" Target="../media/image5.png"  /><Relationship Id="rId3" Type="http://schemas.openxmlformats.org/officeDocument/2006/relationships/image" Target="../media/image5.png"  /><Relationship Id="rId4" Type="http://schemas.openxmlformats.org/officeDocument/2006/relationships/image" Target="../media/image5.png"  /><Relationship Id="rId5" Type="http://schemas.openxmlformats.org/officeDocument/2006/relationships/image" Target="../media/image5.png"  /><Relationship Id="rId6" Type="http://schemas.openxmlformats.org/officeDocument/2006/relationships/image" Target="../media/image5.png"  /><Relationship Id="rId7" Type="http://schemas.openxmlformats.org/officeDocument/2006/relationships/image" Target="../media/image5.png"  /><Relationship Id="rId8" Type="http://schemas.openxmlformats.org/officeDocument/2006/relationships/image" Target="../media/image5.png"  /><Relationship Id="rId9" Type="http://schemas.openxmlformats.org/officeDocument/2006/relationships/image" Target="../media/image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1.jpeg"  /><Relationship Id="rId3" Type="http://schemas.openxmlformats.org/officeDocument/2006/relationships/image" Target="../media/image12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86815" y="2767280"/>
            <a:ext cx="9158225" cy="6979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 b="1">
                <a:solidFill>
                  <a:schemeClr val="bg1"/>
                </a:solidFill>
              </a:rPr>
              <a:t>블록체인을 이용한 해외송금 시스템 구축</a:t>
            </a:r>
            <a:endParaRPr lang="ko-KR" altLang="en-US" sz="4000" b="1">
              <a:solidFill>
                <a:schemeClr val="bg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686816" y="2464420"/>
            <a:ext cx="11505184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340056" y="5978239"/>
            <a:ext cx="1739590" cy="363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>
                <a:solidFill>
                  <a:schemeClr val="bg1"/>
                </a:solidFill>
              </a:rPr>
              <a:t>2024.03.29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926212" y="6255238"/>
            <a:ext cx="2153435" cy="362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>
                <a:solidFill>
                  <a:schemeClr val="bg1"/>
                </a:solidFill>
              </a:rPr>
              <a:t>22</a:t>
            </a:r>
            <a:r>
              <a:rPr lang="ko-KR" altLang="en-US">
                <a:solidFill>
                  <a:schemeClr val="bg1"/>
                </a:solidFill>
              </a:rPr>
              <a:t>조 발표자 박승진</a:t>
            </a:r>
            <a:endParaRPr lang="ko-K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9170" y="3044279"/>
            <a:ext cx="1988635" cy="754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400" b="1">
                <a:solidFill>
                  <a:schemeClr val="bg1"/>
                </a:solidFill>
              </a:rPr>
              <a:t>Part</a:t>
            </a:r>
            <a:r>
              <a:rPr lang="ko-KR" altLang="en-US" sz="4400" b="1">
                <a:solidFill>
                  <a:schemeClr val="bg1"/>
                </a:solidFill>
              </a:rPr>
              <a:t> </a:t>
            </a:r>
            <a:r>
              <a:rPr lang="en-US" altLang="ko-KR" sz="4400" b="1">
                <a:solidFill>
                  <a:schemeClr val="bg1"/>
                </a:solidFill>
              </a:rPr>
              <a:t>2</a:t>
            </a:r>
            <a:endParaRPr lang="ko-KR" altLang="en-US" sz="4400" b="1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87805" y="3044278"/>
            <a:ext cx="4638908" cy="7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400" b="1">
                <a:solidFill>
                  <a:schemeClr val="bg1"/>
                </a:solidFill>
              </a:rPr>
              <a:t>개발 방법론</a:t>
            </a:r>
            <a:endParaRPr lang="ko-KR" altLang="en-US" sz="4400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95535" y="6586181"/>
            <a:ext cx="2186526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ⓒSaebyeol Yu.</a:t>
            </a:r>
            <a:r>
              <a:rPr lang="ko-KR" altLang="en-US" sz="9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Saebyeol’s</a:t>
            </a:r>
            <a:r>
              <a:rPr lang="ko-KR" altLang="en-US" sz="9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PowerPoint</a:t>
            </a:r>
            <a:endParaRPr lang="ko-KR" altLang="en-US" sz="90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18718" y="335362"/>
            <a:ext cx="325904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개발 방법론</a:t>
            </a:r>
            <a:r>
              <a:rPr lang="en-US" altLang="ko-KR" sz="2400" b="1" spc="-150">
                <a:solidFill>
                  <a:schemeClr val="tx1">
                    <a:lumMod val="75000"/>
                  </a:schemeClr>
                </a:solidFill>
              </a:rPr>
              <a:t>:</a:t>
            </a: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 폭포수 모델</a:t>
            </a:r>
            <a:endParaRPr lang="ko-KR" altLang="en-US" sz="2400" b="1" spc="-15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8197" y="375058"/>
            <a:ext cx="78258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 spc="-150">
                <a:solidFill>
                  <a:schemeClr val="bg1"/>
                </a:solidFill>
              </a:rPr>
              <a:t>Part</a:t>
            </a:r>
            <a:r>
              <a:rPr lang="ko-KR" altLang="en-US" sz="2000" b="1" spc="-150">
                <a:solidFill>
                  <a:schemeClr val="bg1"/>
                </a:solidFill>
              </a:rPr>
              <a:t> </a:t>
            </a:r>
            <a:r>
              <a:rPr lang="en-US" altLang="ko-KR" sz="2000" b="1" spc="-150">
                <a:solidFill>
                  <a:schemeClr val="bg1"/>
                </a:solidFill>
              </a:rPr>
              <a:t>2</a:t>
            </a:r>
            <a:endParaRPr lang="ko-KR" altLang="en-US" sz="2000" b="1" spc="-150">
              <a:solidFill>
                <a:schemeClr val="bg1"/>
              </a:solidFill>
            </a:endParaRPr>
          </a:p>
        </p:txBody>
      </p:sp>
      <p:pic>
        <p:nvPicPr>
          <p:cNvPr id="2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55418" y="1690687"/>
            <a:ext cx="5881163" cy="3476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18717" y="335362"/>
            <a:ext cx="604034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개발 방법론</a:t>
            </a:r>
            <a:r>
              <a:rPr lang="en-US" altLang="ko-KR" sz="2400" b="1" spc="-150">
                <a:solidFill>
                  <a:schemeClr val="tx1">
                    <a:lumMod val="75000"/>
                  </a:schemeClr>
                </a:solidFill>
              </a:rPr>
              <a:t>: </a:t>
            </a: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요구사항 분석 </a:t>
            </a:r>
            <a:r>
              <a:rPr lang="en-US" altLang="ko-KR" sz="2400" b="1" spc="-150">
                <a:solidFill>
                  <a:schemeClr val="tx1">
                    <a:lumMod val="75000"/>
                  </a:schemeClr>
                </a:solidFill>
              </a:rPr>
              <a:t>-</a:t>
            </a: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 블록체인 네트워크</a:t>
            </a:r>
            <a:endParaRPr lang="ko-KR" altLang="en-US" sz="2400" b="1" spc="-15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8197" y="375058"/>
            <a:ext cx="78258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 spc="-150">
                <a:solidFill>
                  <a:schemeClr val="bg1"/>
                </a:solidFill>
              </a:rPr>
              <a:t>Part</a:t>
            </a:r>
            <a:r>
              <a:rPr lang="ko-KR" altLang="en-US" sz="2000" b="1" spc="-150">
                <a:solidFill>
                  <a:schemeClr val="bg1"/>
                </a:solidFill>
              </a:rPr>
              <a:t> </a:t>
            </a:r>
            <a:r>
              <a:rPr lang="en-US" altLang="ko-KR" sz="2000" b="1" spc="-150">
                <a:solidFill>
                  <a:schemeClr val="bg1"/>
                </a:solidFill>
              </a:rPr>
              <a:t>2</a:t>
            </a:r>
            <a:endParaRPr lang="ko-KR" altLang="en-US" sz="2000" b="1" spc="-150">
              <a:solidFill>
                <a:schemeClr val="bg1"/>
              </a:solidFill>
            </a:endParaRPr>
          </a:p>
        </p:txBody>
      </p:sp>
      <p:sp>
        <p:nvSpPr>
          <p:cNvPr id="38" name=""/>
          <p:cNvSpPr txBox="1"/>
          <p:nvPr/>
        </p:nvSpPr>
        <p:spPr>
          <a:xfrm>
            <a:off x="1138237" y="5795618"/>
            <a:ext cx="9915525" cy="64137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현실 세계에서는 네트워크에서 활동할 수 있도록 증명서를 발급해 줄 수 있어야함</a:t>
            </a:r>
            <a:r>
              <a:rPr lang="en-US" altLang="ko-KR"/>
              <a:t>.</a:t>
            </a:r>
            <a:endParaRPr lang="en-US" altLang="ko-KR"/>
          </a:p>
          <a:p>
            <a:pPr algn="ctr">
              <a:defRPr/>
            </a:pPr>
            <a:r>
              <a:rPr lang="ko-KR" altLang="en-US"/>
              <a:t>인증기관</a:t>
            </a:r>
            <a:r>
              <a:rPr lang="en-US" altLang="ko-KR"/>
              <a:t>(CA)</a:t>
            </a:r>
            <a:r>
              <a:rPr lang="ko-KR" altLang="en-US"/>
              <a:t>는 기본적으로 주어지는 </a:t>
            </a:r>
            <a:r>
              <a:rPr lang="en-US" altLang="ko-KR"/>
              <a:t>fabric-CA</a:t>
            </a:r>
            <a:r>
              <a:rPr lang="ko-KR" altLang="en-US"/>
              <a:t> 를 이용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  <p:cxnSp>
        <p:nvCxnSpPr>
          <p:cNvPr id="45" name=""/>
          <p:cNvCxnSpPr/>
          <p:nvPr/>
        </p:nvCxnSpPr>
        <p:spPr>
          <a:xfrm rot="10800000">
            <a:off x="4012961" y="3806227"/>
            <a:ext cx="4032547" cy="0"/>
          </a:xfrm>
          <a:prstGeom prst="straightConnector1">
            <a:avLst/>
          </a:prstGeom>
          <a:ln w="381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18485" y="2658598"/>
            <a:ext cx="2295258" cy="2295258"/>
          </a:xfrm>
          <a:prstGeom prst="rect">
            <a:avLst/>
          </a:prstGeom>
        </p:spPr>
      </p:pic>
      <p:pic>
        <p:nvPicPr>
          <p:cNvPr id="4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464608" y="2551775"/>
            <a:ext cx="2508905" cy="2508905"/>
          </a:xfrm>
          <a:prstGeom prst="rect">
            <a:avLst/>
          </a:prstGeom>
        </p:spPr>
      </p:pic>
      <p:pic>
        <p:nvPicPr>
          <p:cNvPr id="4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513638" y="3090339"/>
            <a:ext cx="1431776" cy="1431776"/>
          </a:xfrm>
          <a:prstGeom prst="rect">
            <a:avLst/>
          </a:prstGeom>
          <a:solidFill>
            <a:schemeClr val="lt1"/>
          </a:solidFill>
        </p:spPr>
      </p:pic>
      <p:sp>
        <p:nvSpPr>
          <p:cNvPr id="46" name=""/>
          <p:cNvSpPr txBox="1"/>
          <p:nvPr/>
        </p:nvSpPr>
        <p:spPr>
          <a:xfrm>
            <a:off x="8832397" y="5084086"/>
            <a:ext cx="1829554" cy="36278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인증기관</a:t>
            </a:r>
            <a:endParaRPr lang="ko-KR" altLang="en-US"/>
          </a:p>
        </p:txBody>
      </p:sp>
      <p:sp>
        <p:nvSpPr>
          <p:cNvPr id="47" name=""/>
          <p:cNvSpPr txBox="1"/>
          <p:nvPr/>
        </p:nvSpPr>
        <p:spPr>
          <a:xfrm>
            <a:off x="5621245" y="4527676"/>
            <a:ext cx="1216559" cy="36674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증명서</a:t>
            </a:r>
            <a:endParaRPr lang="ko-KR" altLang="en-US"/>
          </a:p>
        </p:txBody>
      </p:sp>
      <p:sp>
        <p:nvSpPr>
          <p:cNvPr id="48" name=""/>
          <p:cNvSpPr txBox="1"/>
          <p:nvPr/>
        </p:nvSpPr>
        <p:spPr>
          <a:xfrm>
            <a:off x="1756170" y="5010146"/>
            <a:ext cx="1216559" cy="366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은행</a:t>
            </a:r>
            <a:endParaRPr lang="ko-KR" altLang="en-US"/>
          </a:p>
        </p:txBody>
      </p:sp>
      <p:cxnSp>
        <p:nvCxnSpPr>
          <p:cNvPr id="49" name=""/>
          <p:cNvCxnSpPr/>
          <p:nvPr/>
        </p:nvCxnSpPr>
        <p:spPr>
          <a:xfrm rot="5400000" flipH="1" flipV="1">
            <a:off x="5989182" y="-1071290"/>
            <a:ext cx="106813" cy="7352944"/>
          </a:xfrm>
          <a:prstGeom prst="bentConnector3">
            <a:avLst>
              <a:gd name="adj1" fmla="val 459571"/>
            </a:avLst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"/>
          <p:cNvSpPr txBox="1"/>
          <p:nvPr/>
        </p:nvSpPr>
        <p:spPr>
          <a:xfrm>
            <a:off x="5163858" y="1717328"/>
            <a:ext cx="2131335" cy="367213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인증서 발급 요청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18717" y="335362"/>
            <a:ext cx="604034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개발 방법론</a:t>
            </a:r>
            <a:r>
              <a:rPr lang="en-US" altLang="ko-KR" sz="2400" b="1" spc="-150">
                <a:solidFill>
                  <a:schemeClr val="tx1">
                    <a:lumMod val="75000"/>
                  </a:schemeClr>
                </a:solidFill>
              </a:rPr>
              <a:t>: </a:t>
            </a: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요구사항 분석 </a:t>
            </a:r>
            <a:r>
              <a:rPr lang="en-US" altLang="ko-KR" sz="2400" b="1" spc="-150">
                <a:solidFill>
                  <a:schemeClr val="tx1">
                    <a:lumMod val="75000"/>
                  </a:schemeClr>
                </a:solidFill>
              </a:rPr>
              <a:t>-</a:t>
            </a: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 블록체인 네트워크</a:t>
            </a:r>
            <a:endParaRPr lang="ko-KR" altLang="en-US" sz="2400" b="1" spc="-15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8197" y="375058"/>
            <a:ext cx="78258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 spc="-150">
                <a:solidFill>
                  <a:schemeClr val="bg1"/>
                </a:solidFill>
              </a:rPr>
              <a:t>Part</a:t>
            </a:r>
            <a:r>
              <a:rPr lang="ko-KR" altLang="en-US" sz="2000" b="1" spc="-150">
                <a:solidFill>
                  <a:schemeClr val="bg1"/>
                </a:solidFill>
              </a:rPr>
              <a:t> </a:t>
            </a:r>
            <a:r>
              <a:rPr lang="en-US" altLang="ko-KR" sz="2000" b="1" spc="-150">
                <a:solidFill>
                  <a:schemeClr val="bg1"/>
                </a:solidFill>
              </a:rPr>
              <a:t>2</a:t>
            </a:r>
            <a:endParaRPr lang="ko-KR" altLang="en-US" sz="2000" b="1" spc="-150">
              <a:solidFill>
                <a:schemeClr val="bg1"/>
              </a:solidFill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1176243" y="5418877"/>
            <a:ext cx="9648825" cy="642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은행들이 각자가 속한 국가에 따라 적절히 조직화 해주어야함</a:t>
            </a:r>
            <a:r>
              <a:rPr lang="en-US" altLang="ko-KR"/>
              <a:t>.</a:t>
            </a:r>
            <a:endParaRPr lang="en-US" altLang="ko-KR"/>
          </a:p>
          <a:p>
            <a:pPr algn="ctr">
              <a:defRPr/>
            </a:pPr>
            <a:r>
              <a:rPr lang="en-US" altLang="ko-KR"/>
              <a:t>organization </a:t>
            </a:r>
            <a:r>
              <a:rPr lang="ko-KR" altLang="en-US"/>
              <a:t>이라는 단위로 국가별로 조직을 분리</a:t>
            </a:r>
            <a:endParaRPr lang="ko-KR" altLang="en-US"/>
          </a:p>
        </p:txBody>
      </p:sp>
      <p:pic>
        <p:nvPicPr>
          <p:cNvPr id="4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20381" y="2889651"/>
            <a:ext cx="1078698" cy="1078698"/>
          </a:xfrm>
          <a:prstGeom prst="rect">
            <a:avLst/>
          </a:prstGeom>
        </p:spPr>
      </p:pic>
      <p:pic>
        <p:nvPicPr>
          <p:cNvPr id="4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88707" y="2889650"/>
            <a:ext cx="1078698" cy="1078698"/>
          </a:xfrm>
          <a:prstGeom prst="rect">
            <a:avLst/>
          </a:prstGeom>
        </p:spPr>
      </p:pic>
      <p:pic>
        <p:nvPicPr>
          <p:cNvPr id="4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266801" y="2889650"/>
            <a:ext cx="1078698" cy="1078698"/>
          </a:xfrm>
          <a:prstGeom prst="rect">
            <a:avLst/>
          </a:prstGeom>
        </p:spPr>
      </p:pic>
      <p:sp>
        <p:nvSpPr>
          <p:cNvPr id="46" name=""/>
          <p:cNvSpPr/>
          <p:nvPr/>
        </p:nvSpPr>
        <p:spPr>
          <a:xfrm>
            <a:off x="805380" y="1292948"/>
            <a:ext cx="10590667" cy="3593094"/>
          </a:xfrm>
          <a:prstGeom prst="rect">
            <a:avLst/>
          </a:prstGeom>
          <a:noFill/>
          <a:ln w="254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7" name=""/>
          <p:cNvSpPr txBox="1"/>
          <p:nvPr/>
        </p:nvSpPr>
        <p:spPr>
          <a:xfrm>
            <a:off x="880826" y="1387255"/>
            <a:ext cx="2536857" cy="36779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Organization:</a:t>
            </a:r>
            <a:r>
              <a:rPr lang="ko-KR" altLang="en-US"/>
              <a:t> </a:t>
            </a:r>
            <a:r>
              <a:rPr lang="en-US" altLang="ko-KR"/>
              <a:t>Korea</a:t>
            </a:r>
            <a:endParaRPr lang="en-US" altLang="ko-KR"/>
          </a:p>
        </p:txBody>
      </p:sp>
      <p:pic>
        <p:nvPicPr>
          <p:cNvPr id="4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870129" y="2721527"/>
            <a:ext cx="1414945" cy="14149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18717" y="335362"/>
            <a:ext cx="604034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개발 방법론</a:t>
            </a:r>
            <a:r>
              <a:rPr lang="en-US" altLang="ko-KR" sz="2400" b="1" spc="-150">
                <a:solidFill>
                  <a:schemeClr val="tx1">
                    <a:lumMod val="75000"/>
                  </a:schemeClr>
                </a:solidFill>
              </a:rPr>
              <a:t>: </a:t>
            </a: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요구사항 분석 </a:t>
            </a:r>
            <a:r>
              <a:rPr lang="en-US" altLang="ko-KR" sz="2400" b="1" spc="-150">
                <a:solidFill>
                  <a:schemeClr val="tx1">
                    <a:lumMod val="75000"/>
                  </a:schemeClr>
                </a:solidFill>
              </a:rPr>
              <a:t>-</a:t>
            </a: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 블록체인 네트워크</a:t>
            </a:r>
            <a:endParaRPr lang="ko-KR" altLang="en-US" sz="2400" b="1" spc="-15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8197" y="375058"/>
            <a:ext cx="78258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 spc="-150">
                <a:solidFill>
                  <a:schemeClr val="bg1"/>
                </a:solidFill>
              </a:rPr>
              <a:t>Part</a:t>
            </a:r>
            <a:r>
              <a:rPr lang="ko-KR" altLang="en-US" sz="2000" b="1" spc="-150">
                <a:solidFill>
                  <a:schemeClr val="bg1"/>
                </a:solidFill>
              </a:rPr>
              <a:t> </a:t>
            </a:r>
            <a:r>
              <a:rPr lang="en-US" altLang="ko-KR" sz="2000" b="1" spc="-150">
                <a:solidFill>
                  <a:schemeClr val="bg1"/>
                </a:solidFill>
              </a:rPr>
              <a:t>2</a:t>
            </a:r>
            <a:endParaRPr lang="ko-KR" altLang="en-US" sz="2000" b="1" spc="-150">
              <a:solidFill>
                <a:schemeClr val="bg1"/>
              </a:solidFill>
            </a:endParaRPr>
          </a:p>
        </p:txBody>
      </p:sp>
      <p:grpSp>
        <p:nvGrpSpPr>
          <p:cNvPr id="49" name=""/>
          <p:cNvGrpSpPr/>
          <p:nvPr/>
        </p:nvGrpSpPr>
        <p:grpSpPr>
          <a:xfrm rot="0">
            <a:off x="805380" y="1292948"/>
            <a:ext cx="6893836" cy="2310521"/>
            <a:chOff x="805380" y="1292948"/>
            <a:chExt cx="10590667" cy="3593094"/>
          </a:xfrm>
        </p:grpSpPr>
        <p:pic>
          <p:nvPicPr>
            <p:cNvPr id="42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6520381" y="2889651"/>
              <a:ext cx="1078698" cy="1078698"/>
            </a:xfrm>
            <a:prstGeom prst="rect">
              <a:avLst/>
            </a:prstGeom>
          </p:spPr>
        </p:pic>
        <p:pic>
          <p:nvPicPr>
            <p:cNvPr id="44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388707" y="2889650"/>
              <a:ext cx="1078698" cy="1078698"/>
            </a:xfrm>
            <a:prstGeom prst="rect">
              <a:avLst/>
            </a:prstGeom>
          </p:spPr>
        </p:pic>
        <p:pic>
          <p:nvPicPr>
            <p:cNvPr id="45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2266801" y="2889650"/>
              <a:ext cx="1078698" cy="1078698"/>
            </a:xfrm>
            <a:prstGeom prst="rect">
              <a:avLst/>
            </a:prstGeom>
          </p:spPr>
        </p:pic>
        <p:sp>
          <p:nvSpPr>
            <p:cNvPr id="46" name=""/>
            <p:cNvSpPr/>
            <p:nvPr/>
          </p:nvSpPr>
          <p:spPr>
            <a:xfrm>
              <a:off x="805380" y="1292948"/>
              <a:ext cx="10590667" cy="3593094"/>
            </a:xfrm>
            <a:prstGeom prst="rect">
              <a:avLst/>
            </a:prstGeom>
            <a:noFill/>
            <a:ln w="25400">
              <a:solidFill>
                <a:schemeClr val="accent1">
                  <a:shade val="2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7" name=""/>
            <p:cNvSpPr txBox="1"/>
            <p:nvPr/>
          </p:nvSpPr>
          <p:spPr>
            <a:xfrm>
              <a:off x="880825" y="1387254"/>
              <a:ext cx="4956339" cy="55828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en-US" altLang="ko-KR"/>
                <a:t>Organization:</a:t>
              </a:r>
              <a:r>
                <a:rPr lang="ko-KR" altLang="en-US"/>
                <a:t> </a:t>
              </a:r>
              <a:r>
                <a:rPr lang="en-US" altLang="ko-KR"/>
                <a:t>Korea</a:t>
              </a:r>
              <a:endParaRPr lang="en-US" altLang="ko-KR"/>
            </a:p>
          </p:txBody>
        </p:sp>
        <p:pic>
          <p:nvPicPr>
            <p:cNvPr id="48" name="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870129" y="2721527"/>
              <a:ext cx="1414945" cy="1414945"/>
            </a:xfrm>
            <a:prstGeom prst="rect">
              <a:avLst/>
            </a:prstGeom>
          </p:spPr>
        </p:pic>
      </p:grpSp>
      <p:grpSp>
        <p:nvGrpSpPr>
          <p:cNvPr id="50" name=""/>
          <p:cNvGrpSpPr/>
          <p:nvPr/>
        </p:nvGrpSpPr>
        <p:grpSpPr>
          <a:xfrm rot="0">
            <a:off x="797458" y="3869036"/>
            <a:ext cx="6893836" cy="2310521"/>
            <a:chOff x="805380" y="1292948"/>
            <a:chExt cx="10590667" cy="3593094"/>
          </a:xfrm>
        </p:grpSpPr>
        <p:pic>
          <p:nvPicPr>
            <p:cNvPr id="51" name="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6520381" y="2889651"/>
              <a:ext cx="1078698" cy="1078698"/>
            </a:xfrm>
            <a:prstGeom prst="rect">
              <a:avLst/>
            </a:prstGeom>
          </p:spPr>
        </p:pic>
        <p:pic>
          <p:nvPicPr>
            <p:cNvPr id="52" name="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4388707" y="2889650"/>
              <a:ext cx="1078698" cy="1078698"/>
            </a:xfrm>
            <a:prstGeom prst="rect">
              <a:avLst/>
            </a:prstGeom>
          </p:spPr>
        </p:pic>
        <p:pic>
          <p:nvPicPr>
            <p:cNvPr id="53" name="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2266801" y="2889650"/>
              <a:ext cx="1078698" cy="1078698"/>
            </a:xfrm>
            <a:prstGeom prst="rect">
              <a:avLst/>
            </a:prstGeom>
          </p:spPr>
        </p:pic>
        <p:sp>
          <p:nvSpPr>
            <p:cNvPr id="54" name=""/>
            <p:cNvSpPr/>
            <p:nvPr/>
          </p:nvSpPr>
          <p:spPr>
            <a:xfrm>
              <a:off x="805380" y="1292948"/>
              <a:ext cx="10590667" cy="3593094"/>
            </a:xfrm>
            <a:prstGeom prst="rect">
              <a:avLst/>
            </a:prstGeom>
            <a:noFill/>
            <a:ln w="25400">
              <a:solidFill>
                <a:schemeClr val="accent1">
                  <a:shade val="2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"/>
            <p:cNvSpPr txBox="1"/>
            <p:nvPr/>
          </p:nvSpPr>
          <p:spPr>
            <a:xfrm>
              <a:off x="880826" y="1387254"/>
              <a:ext cx="5014292" cy="5663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/>
                <a:t>Organization: Japan</a:t>
              </a:r>
              <a:endParaRPr lang="en-US" altLang="ko-KR"/>
            </a:p>
          </p:txBody>
        </p:sp>
        <p:pic>
          <p:nvPicPr>
            <p:cNvPr id="56" name="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8870129" y="2721527"/>
              <a:ext cx="1414945" cy="1414945"/>
            </a:xfrm>
            <a:prstGeom prst="rect">
              <a:avLst/>
            </a:prstGeom>
          </p:spPr>
        </p:pic>
      </p:grpSp>
      <p:sp>
        <p:nvSpPr>
          <p:cNvPr id="57" name=""/>
          <p:cNvSpPr/>
          <p:nvPr/>
        </p:nvSpPr>
        <p:spPr>
          <a:xfrm>
            <a:off x="7831247" y="1283517"/>
            <a:ext cx="1065667" cy="4903960"/>
          </a:xfrm>
          <a:prstGeom prst="rect">
            <a:avLst/>
          </a:prstGeom>
          <a:noFill/>
          <a:ln w="254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Channel</a:t>
            </a:r>
            <a:endParaRPr lang="en-US" altLang="ko-KR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=  ledger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9070016" y="1283913"/>
            <a:ext cx="2813084" cy="904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채널을 적절히 분리하여 비효율적인 공간사용을 지양 해야함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18717" y="335362"/>
            <a:ext cx="493544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개발 방법론</a:t>
            </a:r>
            <a:r>
              <a:rPr lang="en-US" altLang="ko-KR" sz="2400" b="1" spc="-150">
                <a:solidFill>
                  <a:schemeClr val="tx1">
                    <a:lumMod val="75000"/>
                  </a:schemeClr>
                </a:solidFill>
              </a:rPr>
              <a:t>: </a:t>
            </a: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요구사항 분석</a:t>
            </a:r>
            <a:r>
              <a:rPr lang="en-US" altLang="ko-KR" sz="2400" b="1" spc="-150">
                <a:solidFill>
                  <a:schemeClr val="tx1">
                    <a:lumMod val="75000"/>
                  </a:schemeClr>
                </a:solidFill>
              </a:rPr>
              <a:t> - </a:t>
            </a:r>
            <a:r>
              <a:rPr lang="ko-KR" altLang="en-US" sz="2400" b="1"/>
              <a:t>체인코드</a:t>
            </a:r>
            <a:endParaRPr lang="ko-KR" altLang="en-US" sz="2400" b="1"/>
          </a:p>
        </p:txBody>
      </p:sp>
      <p:sp>
        <p:nvSpPr>
          <p:cNvPr id="6" name="TextBox 5"/>
          <p:cNvSpPr txBox="1"/>
          <p:nvPr/>
        </p:nvSpPr>
        <p:spPr>
          <a:xfrm>
            <a:off x="548197" y="375058"/>
            <a:ext cx="78258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 spc="-150">
                <a:solidFill>
                  <a:schemeClr val="bg1"/>
                </a:solidFill>
              </a:rPr>
              <a:t>Part</a:t>
            </a:r>
            <a:r>
              <a:rPr lang="ko-KR" altLang="en-US" sz="2000" b="1" spc="-150">
                <a:solidFill>
                  <a:schemeClr val="bg1"/>
                </a:solidFill>
              </a:rPr>
              <a:t> </a:t>
            </a:r>
            <a:r>
              <a:rPr lang="en-US" altLang="ko-KR" sz="2000" b="1" spc="-150">
                <a:solidFill>
                  <a:schemeClr val="bg1"/>
                </a:solidFill>
              </a:rPr>
              <a:t>2</a:t>
            </a:r>
            <a:endParaRPr lang="ko-KR" altLang="en-US" sz="2000" b="1" spc="-150">
              <a:solidFill>
                <a:schemeClr val="bg1"/>
              </a:solidFill>
            </a:endParaRPr>
          </a:p>
        </p:txBody>
      </p:sp>
      <p:pic>
        <p:nvPicPr>
          <p:cNvPr id="4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50643" y="1778062"/>
            <a:ext cx="3301874" cy="3301874"/>
          </a:xfrm>
          <a:prstGeom prst="rect">
            <a:avLst/>
          </a:prstGeom>
        </p:spPr>
      </p:pic>
      <p:pic>
        <p:nvPicPr>
          <p:cNvPr id="4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495891" y="2060983"/>
            <a:ext cx="2736034" cy="2736034"/>
          </a:xfrm>
          <a:prstGeom prst="rect">
            <a:avLst/>
          </a:prstGeom>
        </p:spPr>
      </p:pic>
      <p:sp>
        <p:nvSpPr>
          <p:cNvPr id="45" name=""/>
          <p:cNvSpPr txBox="1"/>
          <p:nvPr/>
        </p:nvSpPr>
        <p:spPr>
          <a:xfrm>
            <a:off x="1578698" y="5423592"/>
            <a:ext cx="9034604" cy="64192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블록체인은 네트워크 구축에서 끝나지 않는다</a:t>
            </a:r>
            <a:r>
              <a:rPr lang="en-US" altLang="ko-KR"/>
              <a:t>.</a:t>
            </a:r>
            <a:r>
              <a:rPr lang="ko-KR" altLang="en-US"/>
              <a:t> 원하는 목적을 이루기 플랫폼 위에서 동작할 어플리케이션을 추가해야 한다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18717" y="335362"/>
            <a:ext cx="493544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개발 방법론</a:t>
            </a:r>
            <a:r>
              <a:rPr lang="en-US" altLang="ko-KR" sz="2400" b="1" spc="-150">
                <a:solidFill>
                  <a:schemeClr val="tx1">
                    <a:lumMod val="75000"/>
                  </a:schemeClr>
                </a:solidFill>
              </a:rPr>
              <a:t>: </a:t>
            </a: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요구사항 분석</a:t>
            </a:r>
            <a:r>
              <a:rPr lang="en-US" altLang="ko-KR" sz="2400" b="1" spc="-150">
                <a:solidFill>
                  <a:schemeClr val="tx1">
                    <a:lumMod val="75000"/>
                  </a:schemeClr>
                </a:solidFill>
              </a:rPr>
              <a:t> - </a:t>
            </a:r>
            <a:r>
              <a:rPr lang="ko-KR" altLang="en-US" sz="2400" b="1"/>
              <a:t>체인코드</a:t>
            </a:r>
            <a:endParaRPr lang="ko-KR" altLang="en-US" sz="2400" b="1"/>
          </a:p>
        </p:txBody>
      </p:sp>
      <p:sp>
        <p:nvSpPr>
          <p:cNvPr id="6" name="TextBox 5"/>
          <p:cNvSpPr txBox="1"/>
          <p:nvPr/>
        </p:nvSpPr>
        <p:spPr>
          <a:xfrm>
            <a:off x="548197" y="375058"/>
            <a:ext cx="78258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 spc="-150">
                <a:solidFill>
                  <a:schemeClr val="bg1"/>
                </a:solidFill>
              </a:rPr>
              <a:t>Part</a:t>
            </a:r>
            <a:r>
              <a:rPr lang="ko-KR" altLang="en-US" sz="2000" b="1" spc="-150">
                <a:solidFill>
                  <a:schemeClr val="bg1"/>
                </a:solidFill>
              </a:rPr>
              <a:t> </a:t>
            </a:r>
            <a:r>
              <a:rPr lang="en-US" altLang="ko-KR" sz="2000" b="1" spc="-150">
                <a:solidFill>
                  <a:schemeClr val="bg1"/>
                </a:solidFill>
              </a:rPr>
              <a:t>2</a:t>
            </a:r>
            <a:endParaRPr lang="ko-KR" altLang="en-US" sz="2000" b="1" spc="-150">
              <a:solidFill>
                <a:schemeClr val="bg1"/>
              </a:solidFill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666748" y="1757361"/>
            <a:ext cx="4133852" cy="36480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b="1"/>
              <a:t>블록체인 어플리케이션</a:t>
            </a:r>
            <a:r>
              <a:rPr lang="en-US" altLang="ko-KR" b="1"/>
              <a:t>:</a:t>
            </a:r>
            <a:r>
              <a:rPr lang="ko-KR" altLang="en-US" b="1"/>
              <a:t> 체인코드</a:t>
            </a:r>
            <a:endParaRPr lang="ko-KR" altLang="en-US" b="1"/>
          </a:p>
        </p:txBody>
      </p:sp>
      <p:sp>
        <p:nvSpPr>
          <p:cNvPr id="38" name=""/>
          <p:cNvSpPr txBox="1"/>
          <p:nvPr/>
        </p:nvSpPr>
        <p:spPr>
          <a:xfrm>
            <a:off x="857249" y="2368867"/>
            <a:ext cx="8477250" cy="36480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은행들이 체인코드를 이용해서 해외송금을 제안할 수 있어야함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0" name=""/>
          <p:cNvSpPr txBox="1"/>
          <p:nvPr/>
        </p:nvSpPr>
        <p:spPr>
          <a:xfrm>
            <a:off x="876299" y="3064192"/>
            <a:ext cx="9991724" cy="36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체인코드를 통해서 제안된 트렌젝션은 해당 트렌젝션의 참여자들로 부터 승인받을 수 있어야함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1" name=""/>
          <p:cNvSpPr txBox="1"/>
          <p:nvPr/>
        </p:nvSpPr>
        <p:spPr>
          <a:xfrm>
            <a:off x="876300" y="3745230"/>
            <a:ext cx="8991600" cy="3676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트렌젝션이 모두에게 승인이 되면 </a:t>
            </a:r>
            <a:r>
              <a:rPr lang="en-US" altLang="ko-KR"/>
              <a:t>pending -&gt;</a:t>
            </a:r>
            <a:r>
              <a:rPr lang="ko-KR" altLang="en-US"/>
              <a:t> </a:t>
            </a:r>
            <a:r>
              <a:rPr lang="en-US" altLang="ko-KR"/>
              <a:t>confirm </a:t>
            </a:r>
            <a:r>
              <a:rPr lang="ko-KR" altLang="en-US"/>
              <a:t>상태로 변경되어야함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2" name=""/>
          <p:cNvSpPr txBox="1"/>
          <p:nvPr/>
        </p:nvSpPr>
        <p:spPr>
          <a:xfrm>
            <a:off x="866775" y="4497705"/>
            <a:ext cx="89916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4. </a:t>
            </a:r>
            <a:r>
              <a:rPr lang="ko-KR" altLang="en-US"/>
              <a:t>각 단계별로 </a:t>
            </a:r>
            <a:r>
              <a:rPr lang="en-US" altLang="ko-KR"/>
              <a:t>event </a:t>
            </a:r>
            <a:r>
              <a:rPr lang="ko-KR" altLang="en-US"/>
              <a:t>를 발생시켜서 은행에게 단계에 대한 알림을 줄 수 있어야함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18717" y="335362"/>
            <a:ext cx="709762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개발 방법론</a:t>
            </a:r>
            <a:r>
              <a:rPr lang="en-US" altLang="ko-KR" sz="2400" b="1" spc="-150">
                <a:solidFill>
                  <a:schemeClr val="tx1">
                    <a:lumMod val="75000"/>
                  </a:schemeClr>
                </a:solidFill>
              </a:rPr>
              <a:t>: </a:t>
            </a: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요구사항 분석</a:t>
            </a:r>
            <a:r>
              <a:rPr lang="en-US" altLang="ko-KR" sz="2400" b="1" spc="-150">
                <a:solidFill>
                  <a:schemeClr val="tx1">
                    <a:lumMod val="75000"/>
                  </a:schemeClr>
                </a:solidFill>
              </a:rPr>
              <a:t> - </a:t>
            </a:r>
            <a:r>
              <a:rPr lang="ko-KR" altLang="en-US" sz="2400" b="1"/>
              <a:t>클라이언트 어플리케이션</a:t>
            </a:r>
            <a:endParaRPr lang="ko-KR" altLang="en-US" sz="2400" b="1"/>
          </a:p>
        </p:txBody>
      </p:sp>
      <p:sp>
        <p:nvSpPr>
          <p:cNvPr id="6" name="TextBox 5"/>
          <p:cNvSpPr txBox="1"/>
          <p:nvPr/>
        </p:nvSpPr>
        <p:spPr>
          <a:xfrm>
            <a:off x="548197" y="375058"/>
            <a:ext cx="78258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 spc="-150">
                <a:solidFill>
                  <a:schemeClr val="bg1"/>
                </a:solidFill>
              </a:rPr>
              <a:t>Part</a:t>
            </a:r>
            <a:r>
              <a:rPr lang="ko-KR" altLang="en-US" sz="2000" b="1" spc="-150">
                <a:solidFill>
                  <a:schemeClr val="bg1"/>
                </a:solidFill>
              </a:rPr>
              <a:t> </a:t>
            </a:r>
            <a:r>
              <a:rPr lang="en-US" altLang="ko-KR" sz="2000" b="1" spc="-150">
                <a:solidFill>
                  <a:schemeClr val="bg1"/>
                </a:solidFill>
              </a:rPr>
              <a:t>2</a:t>
            </a:r>
            <a:endParaRPr lang="ko-KR" altLang="en-US" sz="2000" b="1" spc="-150">
              <a:solidFill>
                <a:schemeClr val="bg1"/>
              </a:solidFill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666748" y="1757361"/>
            <a:ext cx="2819402" cy="36480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b="1"/>
              <a:t>클라이언트 어플리케이션</a:t>
            </a:r>
            <a:endParaRPr lang="ko-KR" altLang="en-US" b="1"/>
          </a:p>
        </p:txBody>
      </p:sp>
      <p:sp>
        <p:nvSpPr>
          <p:cNvPr id="38" name=""/>
          <p:cNvSpPr txBox="1"/>
          <p:nvPr/>
        </p:nvSpPr>
        <p:spPr>
          <a:xfrm>
            <a:off x="866774" y="2368867"/>
            <a:ext cx="8477250" cy="36480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일반 유저와 관리자의 화면이 다르게 보이도록 한다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0" name=""/>
          <p:cNvSpPr txBox="1"/>
          <p:nvPr/>
        </p:nvSpPr>
        <p:spPr>
          <a:xfrm>
            <a:off x="866774" y="3064192"/>
            <a:ext cx="9991724" cy="36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일반 유저는 트렌젝션을 만드는데 필요한 </a:t>
            </a:r>
            <a:r>
              <a:rPr lang="en-US" altLang="ko-KR"/>
              <a:t>input</a:t>
            </a:r>
            <a:r>
              <a:rPr lang="ko-KR" altLang="en-US"/>
              <a:t> 을 제공할 수 있도록 </a:t>
            </a:r>
            <a:r>
              <a:rPr lang="en-US" altLang="ko-KR"/>
              <a:t>UI</a:t>
            </a:r>
            <a:r>
              <a:rPr lang="ko-KR" altLang="en-US"/>
              <a:t> 를 구성한다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1" name=""/>
          <p:cNvSpPr txBox="1"/>
          <p:nvPr/>
        </p:nvSpPr>
        <p:spPr>
          <a:xfrm>
            <a:off x="857250" y="3792855"/>
            <a:ext cx="8991600" cy="3676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관리자는 은행 내부에서 만들어진 트렌젝션 제안을 승인</a:t>
            </a:r>
            <a:r>
              <a:rPr lang="en-US" altLang="ko-KR"/>
              <a:t>/</a:t>
            </a:r>
            <a:r>
              <a:rPr lang="ko-KR" altLang="en-US"/>
              <a:t>거부 할 수 있어야한다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2" name=""/>
          <p:cNvSpPr txBox="1"/>
          <p:nvPr/>
        </p:nvSpPr>
        <p:spPr>
          <a:xfrm>
            <a:off x="876300" y="4478655"/>
            <a:ext cx="8991600" cy="643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4.</a:t>
            </a:r>
            <a:r>
              <a:rPr lang="ko-KR" altLang="en-US"/>
              <a:t> 관리자는 외부 은행이 제안한 트렌젝션의 중개자로 지정되었음을 이벤트로 알림받고 승인</a:t>
            </a:r>
            <a:r>
              <a:rPr lang="en-US" altLang="ko-KR"/>
              <a:t>/</a:t>
            </a:r>
            <a:r>
              <a:rPr lang="ko-KR" altLang="en-US"/>
              <a:t>거부 할 수 있어야한다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9170" y="3044279"/>
            <a:ext cx="1988635" cy="754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400" b="1">
                <a:solidFill>
                  <a:schemeClr val="bg1"/>
                </a:solidFill>
              </a:rPr>
              <a:t>Part</a:t>
            </a:r>
            <a:r>
              <a:rPr lang="ko-KR" altLang="en-US" sz="4400" b="1">
                <a:solidFill>
                  <a:schemeClr val="bg1"/>
                </a:solidFill>
              </a:rPr>
              <a:t> </a:t>
            </a:r>
            <a:r>
              <a:rPr lang="en-US" altLang="ko-KR" sz="4400" b="1">
                <a:solidFill>
                  <a:schemeClr val="bg1"/>
                </a:solidFill>
              </a:rPr>
              <a:t>3</a:t>
            </a:r>
            <a:endParaRPr lang="ko-KR" altLang="en-US" sz="4400" b="1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87805" y="3044278"/>
            <a:ext cx="4638908" cy="7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400" b="1">
                <a:solidFill>
                  <a:schemeClr val="bg1"/>
                </a:solidFill>
              </a:rPr>
              <a:t>상세 구현</a:t>
            </a:r>
            <a:endParaRPr lang="ko-KR" altLang="en-US" sz="4400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95535" y="6586181"/>
            <a:ext cx="2186526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ⓒSaebyeol Yu.</a:t>
            </a:r>
            <a:r>
              <a:rPr lang="ko-KR" altLang="en-US" sz="9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Saebyeol’s</a:t>
            </a:r>
            <a:r>
              <a:rPr lang="ko-KR" altLang="en-US" sz="9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PowerPoint</a:t>
            </a:r>
            <a:endParaRPr lang="ko-KR" altLang="en-US" sz="90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18718" y="335362"/>
            <a:ext cx="255419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상세구현</a:t>
            </a:r>
            <a:r>
              <a:rPr lang="en-US" altLang="ko-KR" sz="2400" b="1" spc="-150">
                <a:solidFill>
                  <a:schemeClr val="tx1">
                    <a:lumMod val="75000"/>
                  </a:schemeClr>
                </a:solidFill>
              </a:rPr>
              <a:t>:</a:t>
            </a: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 아키텍처</a:t>
            </a:r>
            <a:endParaRPr lang="ko-KR" altLang="en-US" sz="2400" b="1" spc="-15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735" y="375058"/>
            <a:ext cx="78295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 spc="-150">
                <a:solidFill>
                  <a:schemeClr val="bg1"/>
                </a:solidFill>
              </a:rPr>
              <a:t>Part</a:t>
            </a:r>
            <a:r>
              <a:rPr lang="ko-KR" altLang="en-US" sz="2000" b="1" spc="-150">
                <a:solidFill>
                  <a:schemeClr val="bg1"/>
                </a:solidFill>
              </a:rPr>
              <a:t> </a:t>
            </a:r>
            <a:r>
              <a:rPr lang="en-US" altLang="ko-KR" sz="2000" b="1" spc="-150">
                <a:solidFill>
                  <a:schemeClr val="bg1"/>
                </a:solidFill>
              </a:rPr>
              <a:t>3</a:t>
            </a:r>
            <a:endParaRPr lang="en-US" altLang="ko-KR" sz="2000" b="1" spc="-150">
              <a:solidFill>
                <a:schemeClr val="bg1"/>
              </a:solidFill>
            </a:endParaRPr>
          </a:p>
        </p:txBody>
      </p:sp>
      <p:pic>
        <p:nvPicPr>
          <p:cNvPr id="5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6300" y="1011951"/>
            <a:ext cx="6140649" cy="5426948"/>
          </a:xfrm>
          <a:prstGeom prst="rect">
            <a:avLst/>
          </a:prstGeom>
        </p:spPr>
      </p:pic>
      <p:sp>
        <p:nvSpPr>
          <p:cNvPr id="59" name=""/>
          <p:cNvSpPr txBox="1"/>
          <p:nvPr/>
        </p:nvSpPr>
        <p:spPr>
          <a:xfrm>
            <a:off x="6762750" y="1014411"/>
            <a:ext cx="4981576" cy="366045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아키텍처 구현도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하나의 클라우에서 블록체인 네트워크를 구축하여 본다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논리적으로 국가별로 분리</a:t>
            </a:r>
            <a:r>
              <a:rPr lang="en-US" altLang="ko-KR"/>
              <a:t>,</a:t>
            </a:r>
            <a:r>
              <a:rPr lang="ko-KR" altLang="en-US"/>
              <a:t> 분리된 조직 내부에 개별은행을 위핸 노드 배치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은행들이 이용할 블록체인 어플리케이션 배치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최종적으로 노드와 연결된 클라이언트 어플리케이션에서 트렌젝션의 발송</a:t>
            </a:r>
            <a:r>
              <a:rPr lang="en-US" altLang="ko-KR"/>
              <a:t>,</a:t>
            </a:r>
            <a:r>
              <a:rPr lang="ko-KR" altLang="en-US"/>
              <a:t> 승인을 하도록 </a:t>
            </a:r>
            <a:r>
              <a:rPr lang="en-US" altLang="ko-KR"/>
              <a:t>UI</a:t>
            </a:r>
            <a:r>
              <a:rPr lang="ko-KR" altLang="en-US"/>
              <a:t> 구성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 descr="스프링클스와 같은 작은 줄로 채워진 원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467999" y="-1413534"/>
            <a:ext cx="3988575" cy="398857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63447" y="335362"/>
            <a:ext cx="5732553" cy="5789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32435" y="385528"/>
            <a:ext cx="744855" cy="45076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b="0" spc="-150">
                <a:solidFill>
                  <a:schemeClr val="bg1"/>
                </a:solidFill>
              </a:rPr>
              <a:t>목차</a:t>
            </a:r>
            <a:endParaRPr lang="ko-KR" altLang="en-US" sz="2400" b="0" spc="-15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32585" y="1871175"/>
            <a:ext cx="358757" cy="4510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2400" b="1"/>
              <a:t>1</a:t>
            </a:r>
            <a:endParaRPr lang="ko-KR" altLang="en-US" sz="2400" b="1"/>
          </a:p>
        </p:txBody>
      </p:sp>
      <p:sp>
        <p:nvSpPr>
          <p:cNvPr id="8" name="TextBox 7"/>
          <p:cNvSpPr txBox="1"/>
          <p:nvPr/>
        </p:nvSpPr>
        <p:spPr>
          <a:xfrm>
            <a:off x="2672296" y="1871175"/>
            <a:ext cx="3423704" cy="822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0" spc="-300"/>
              <a:t>1</a:t>
            </a:r>
            <a:r>
              <a:rPr lang="ko-KR" altLang="en-US" sz="2400" b="0" spc="-300"/>
              <a:t>차 발표 요약 및 </a:t>
            </a:r>
            <a:endParaRPr lang="ko-KR" altLang="en-US" sz="2400" b="0" spc="-300"/>
          </a:p>
          <a:p>
            <a:pPr lvl="0">
              <a:defRPr/>
            </a:pPr>
            <a:r>
              <a:rPr lang="ko-KR" altLang="en-US" sz="2400" b="0" spc="-300"/>
              <a:t>프로세스 정리</a:t>
            </a:r>
            <a:endParaRPr lang="ko-KR" altLang="en-US" sz="2400" b="0" spc="-300"/>
          </a:p>
        </p:txBody>
      </p:sp>
      <p:sp>
        <p:nvSpPr>
          <p:cNvPr id="9" name="TextBox 8"/>
          <p:cNvSpPr txBox="1"/>
          <p:nvPr/>
        </p:nvSpPr>
        <p:spPr>
          <a:xfrm>
            <a:off x="1632585" y="3137300"/>
            <a:ext cx="358757" cy="451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2400" b="1"/>
              <a:t>2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2725708" y="3042050"/>
            <a:ext cx="270857" cy="451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 sz="2400" b="0" spc="-300"/>
          </a:p>
        </p:txBody>
      </p:sp>
      <p:sp>
        <p:nvSpPr>
          <p:cNvPr id="11" name="TextBox 10"/>
          <p:cNvSpPr txBox="1"/>
          <p:nvPr/>
        </p:nvSpPr>
        <p:spPr>
          <a:xfrm>
            <a:off x="1632585" y="4308175"/>
            <a:ext cx="35875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2400" b="1"/>
              <a:t>3</a:t>
            </a:r>
            <a:endParaRPr lang="ko-KR" altLang="en-US" sz="2400" b="1"/>
          </a:p>
        </p:txBody>
      </p:sp>
      <p:sp>
        <p:nvSpPr>
          <p:cNvPr id="12" name="TextBox 11"/>
          <p:cNvSpPr txBox="1"/>
          <p:nvPr/>
        </p:nvSpPr>
        <p:spPr>
          <a:xfrm>
            <a:off x="2725708" y="4308175"/>
            <a:ext cx="121383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0" spc="-300"/>
              <a:t>상세구현</a:t>
            </a:r>
            <a:endParaRPr lang="ko-KR" altLang="en-US" sz="2400" b="0" spc="-300"/>
          </a:p>
        </p:txBody>
      </p:sp>
      <p:sp>
        <p:nvSpPr>
          <p:cNvPr id="19" name="TextBox 18"/>
          <p:cNvSpPr txBox="1"/>
          <p:nvPr/>
        </p:nvSpPr>
        <p:spPr>
          <a:xfrm>
            <a:off x="1058842" y="559043"/>
            <a:ext cx="19078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chemeClr val="bg1"/>
                </a:solidFill>
              </a:rPr>
              <a:t>a table of contents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995535" y="6586181"/>
            <a:ext cx="2186526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ⓒSaebyeol Yu.</a:t>
            </a:r>
            <a:r>
              <a:rPr lang="ko-KR" altLang="en-US" sz="9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Saebyeol’s</a:t>
            </a:r>
            <a:r>
              <a:rPr lang="ko-KR" altLang="en-US" sz="9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PowerPoint</a:t>
            </a:r>
            <a:endParaRPr lang="ko-KR" altLang="en-US" sz="9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6" name="TextBox 11"/>
          <p:cNvSpPr txBox="1"/>
          <p:nvPr/>
        </p:nvSpPr>
        <p:spPr>
          <a:xfrm>
            <a:off x="2658925" y="3134232"/>
            <a:ext cx="3437073" cy="447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0" spc="-300"/>
              <a:t>개발방법론 및 요구사항 정리</a:t>
            </a:r>
            <a:endParaRPr lang="ko-KR" altLang="en-US" sz="2400" b="0" spc="-3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3"/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4"/>
          <p:cNvSpPr txBox="1"/>
          <p:nvPr/>
        </p:nvSpPr>
        <p:spPr>
          <a:xfrm>
            <a:off x="1718718" y="335362"/>
            <a:ext cx="324952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상세구현</a:t>
            </a:r>
            <a:r>
              <a:rPr lang="en-US" altLang="ko-KR" sz="2400" b="1" spc="-150">
                <a:solidFill>
                  <a:schemeClr val="tx1">
                    <a:lumMod val="75000"/>
                  </a:schemeClr>
                </a:solidFill>
              </a:rPr>
              <a:t>:</a:t>
            </a: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 체인코드 함수 </a:t>
            </a:r>
            <a:endParaRPr lang="ko-KR" altLang="en-US" sz="2400" b="1" spc="-15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" name="TextBox 5"/>
          <p:cNvSpPr txBox="1"/>
          <p:nvPr/>
        </p:nvSpPr>
        <p:spPr>
          <a:xfrm>
            <a:off x="546735" y="375058"/>
            <a:ext cx="78295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 spc="-150">
                <a:solidFill>
                  <a:schemeClr val="bg1"/>
                </a:solidFill>
              </a:rPr>
              <a:t>Part</a:t>
            </a:r>
            <a:r>
              <a:rPr lang="ko-KR" altLang="en-US" sz="2000" b="1" spc="-150">
                <a:solidFill>
                  <a:schemeClr val="bg1"/>
                </a:solidFill>
              </a:rPr>
              <a:t> </a:t>
            </a:r>
            <a:r>
              <a:rPr lang="en-US" altLang="ko-KR" sz="2000" b="1" spc="-150">
                <a:solidFill>
                  <a:schemeClr val="bg1"/>
                </a:solidFill>
              </a:rPr>
              <a:t>3</a:t>
            </a:r>
            <a:endParaRPr lang="en-US" altLang="ko-KR" sz="2000" b="1" spc="-150">
              <a:solidFill>
                <a:schemeClr val="bg1"/>
              </a:solidFill>
            </a:endParaRPr>
          </a:p>
        </p:txBody>
      </p:sp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831849" y="1574800"/>
          <a:ext cx="10328910" cy="286893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106930"/>
                <a:gridCol w="8221980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함수 이름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함수 기능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register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최초 </a:t>
                      </a:r>
                      <a:r>
                        <a:rPr lang="en-US" altLang="ko-KR"/>
                        <a:t>1</a:t>
                      </a:r>
                      <a:r>
                        <a:rPr lang="ko-KR" altLang="en-US"/>
                        <a:t>회 체인코드에 본인 은행을 등록하는 함수</a:t>
                      </a:r>
                      <a:r>
                        <a:rPr lang="en-US" altLang="ko-KR"/>
                        <a:t>.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createAgreement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다른 은행과 관계를 맺고있음을 등록하는 함수</a:t>
                      </a:r>
                      <a:r>
                        <a:rPr lang="en-US" altLang="ko-KR"/>
                        <a:t>.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lookupIntermediaries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타 은행에게 송금하기 위해 필요한 최소한의 중개 은행 목록을 제공하는 함수</a:t>
                      </a:r>
                      <a:r>
                        <a:rPr lang="en-US" altLang="ko-KR"/>
                        <a:t>.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createProposal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트렌젝션 제안을 생성하는 함수</a:t>
                      </a:r>
                      <a:r>
                        <a:rPr lang="en-US" altLang="ko-KR"/>
                        <a:t>.</a:t>
                      </a:r>
                      <a:r>
                        <a:rPr lang="ko-KR" altLang="en-US"/>
                        <a:t> 중개 은행 목록을 제공해 주어야 한다</a:t>
                      </a:r>
                      <a:r>
                        <a:rPr lang="en-US" altLang="ko-KR"/>
                        <a:t>.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approveProposal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트렌젝션 제안에 대해 승인하는 함수</a:t>
                      </a:r>
                      <a:r>
                        <a:rPr lang="en-US" altLang="ko-KR"/>
                        <a:t>.</a:t>
                      </a:r>
                      <a:r>
                        <a:rPr lang="ko-KR" altLang="en-US"/>
                        <a:t> 참여자가 아닌데 승인하려고 하면 오류발생</a:t>
                      </a:r>
                      <a:r>
                        <a:rPr lang="en-US" altLang="ko-KR"/>
                        <a:t>.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refuseProposal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트렌젝션 제안에 대해 승인을 거부</a:t>
                      </a:r>
                      <a:r>
                        <a:rPr lang="en-US" altLang="ko-KR"/>
                        <a:t>.</a:t>
                      </a:r>
                      <a:r>
                        <a:rPr lang="ko-KR" altLang="en-US"/>
                        <a:t> 거절 사유을 인자로 제공</a:t>
                      </a:r>
                      <a:r>
                        <a:rPr lang="en-US" altLang="ko-KR"/>
                        <a:t>.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F0FC4F5-EC45-29CD-6320-BBA01AE4F45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BE0B2E8-6EED-02A4-D334-A477241D0FA3}"/>
              </a:ext>
            </a:extLst>
          </p:cNvPr>
          <p:cNvSpPr/>
          <p:nvPr/>
        </p:nvSpPr>
        <p:spPr>
          <a:xfrm>
            <a:off x="3876907" y="2920581"/>
            <a:ext cx="4438186" cy="1059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41A7F5-4BA9-765E-1807-7E93A431E5EF}"/>
              </a:ext>
            </a:extLst>
          </p:cNvPr>
          <p:cNvSpPr txBox="1"/>
          <p:nvPr/>
        </p:nvSpPr>
        <p:spPr>
          <a:xfrm>
            <a:off x="4893587" y="3107472"/>
            <a:ext cx="2404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458530658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99170" y="3044279"/>
            <a:ext cx="1988635" cy="754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400" b="1">
                <a:solidFill>
                  <a:schemeClr val="bg1"/>
                </a:solidFill>
              </a:rPr>
              <a:t>Part</a:t>
            </a:r>
            <a:r>
              <a:rPr lang="ko-KR" altLang="en-US" sz="4400" b="1">
                <a:solidFill>
                  <a:schemeClr val="bg1"/>
                </a:solidFill>
              </a:rPr>
              <a:t> </a:t>
            </a:r>
            <a:r>
              <a:rPr lang="en-US" altLang="ko-KR" sz="4400" b="1">
                <a:solidFill>
                  <a:schemeClr val="bg1"/>
                </a:solidFill>
              </a:rPr>
              <a:t>1</a:t>
            </a:r>
            <a:endParaRPr lang="ko-KR" altLang="en-US" sz="4400" b="1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87805" y="3044278"/>
            <a:ext cx="4638908" cy="7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400" b="1">
                <a:solidFill>
                  <a:schemeClr val="bg1"/>
                </a:solidFill>
              </a:rPr>
              <a:t>1</a:t>
            </a:r>
            <a:r>
              <a:rPr lang="ko-KR" altLang="en-US" sz="4400" b="1">
                <a:solidFill>
                  <a:schemeClr val="bg1"/>
                </a:solidFill>
              </a:rPr>
              <a:t>차 발표 요약</a:t>
            </a:r>
            <a:endParaRPr lang="ko-KR" altLang="en-US" sz="4400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95535" y="6586181"/>
            <a:ext cx="2186526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ⓒSaebyeol Yu.</a:t>
            </a:r>
            <a:r>
              <a:rPr lang="ko-KR" altLang="en-US" sz="9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Saebyeol’s</a:t>
            </a:r>
            <a:r>
              <a:rPr lang="ko-KR" altLang="en-US" sz="9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PowerPoint</a:t>
            </a:r>
            <a:endParaRPr lang="ko-KR" altLang="en-US" sz="90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18718" y="335362"/>
            <a:ext cx="186839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 spc="-150">
                <a:solidFill>
                  <a:schemeClr val="tx1">
                    <a:lumMod val="75000"/>
                  </a:schemeClr>
                </a:solidFill>
              </a:rPr>
              <a:t>1</a:t>
            </a: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차 발표 요약</a:t>
            </a:r>
            <a:endParaRPr lang="ko-KR" altLang="en-US" sz="2400" b="1" spc="-15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735" y="375058"/>
            <a:ext cx="78295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 spc="-150">
                <a:solidFill>
                  <a:schemeClr val="bg1"/>
                </a:solidFill>
              </a:rPr>
              <a:t>Part</a:t>
            </a:r>
            <a:r>
              <a:rPr lang="ko-KR" altLang="en-US" sz="2000" b="1" spc="-150">
                <a:solidFill>
                  <a:schemeClr val="bg1"/>
                </a:solidFill>
              </a:rPr>
              <a:t> </a:t>
            </a:r>
            <a:r>
              <a:rPr lang="en-US" altLang="ko-KR" sz="2000" b="1" spc="-150">
                <a:solidFill>
                  <a:schemeClr val="bg1"/>
                </a:solidFill>
              </a:rPr>
              <a:t>1</a:t>
            </a:r>
            <a:endParaRPr lang="ko-KR" altLang="en-US" sz="2000" b="1" spc="-150">
              <a:solidFill>
                <a:schemeClr val="bg1"/>
              </a:solidFill>
            </a:endParaRPr>
          </a:p>
        </p:txBody>
      </p:sp>
      <p:grpSp>
        <p:nvGrpSpPr>
          <p:cNvPr id="24" name=""/>
          <p:cNvGrpSpPr/>
          <p:nvPr/>
        </p:nvGrpSpPr>
        <p:grpSpPr>
          <a:xfrm rot="0">
            <a:off x="1596283" y="1489104"/>
            <a:ext cx="2473295" cy="3347690"/>
            <a:chOff x="1596283" y="1489104"/>
            <a:chExt cx="2473295" cy="3347690"/>
          </a:xfrm>
        </p:grpSpPr>
        <p:grpSp>
          <p:nvGrpSpPr>
            <p:cNvPr id="17" name=""/>
            <p:cNvGrpSpPr/>
            <p:nvPr/>
          </p:nvGrpSpPr>
          <p:grpSpPr>
            <a:xfrm rot="0">
              <a:off x="1596283" y="2022597"/>
              <a:ext cx="2473294" cy="2814197"/>
              <a:chOff x="2068082" y="1836276"/>
              <a:chExt cx="2473294" cy="2814197"/>
            </a:xfrm>
          </p:grpSpPr>
          <p:pic>
            <p:nvPicPr>
              <p:cNvPr id="12" name="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2068082" y="1836276"/>
                <a:ext cx="2473295" cy="2473295"/>
              </a:xfrm>
              <a:prstGeom prst="rect">
                <a:avLst/>
              </a:prstGeom>
            </p:spPr>
          </p:pic>
          <p:sp>
            <p:nvSpPr>
              <p:cNvPr id="15" name=""/>
              <p:cNvSpPr txBox="1"/>
              <p:nvPr/>
            </p:nvSpPr>
            <p:spPr>
              <a:xfrm>
                <a:off x="2191905" y="4288030"/>
                <a:ext cx="2243272" cy="362444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p>
                <a:pPr algn="ctr">
                  <a:defRPr/>
                </a:pPr>
                <a:r>
                  <a:rPr lang="en-US" altLang="ko-KR"/>
                  <a:t>Bank A</a:t>
                </a:r>
                <a:endParaRPr lang="en-US" altLang="ko-KR"/>
              </a:p>
            </p:txBody>
          </p:sp>
        </p:grpSp>
        <p:pic>
          <p:nvPicPr>
            <p:cNvPr id="23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794118" y="1489104"/>
              <a:ext cx="719627" cy="719627"/>
            </a:xfrm>
            <a:prstGeom prst="rect">
              <a:avLst/>
            </a:prstGeom>
          </p:spPr>
        </p:pic>
      </p:grpSp>
      <p:grpSp>
        <p:nvGrpSpPr>
          <p:cNvPr id="26" name=""/>
          <p:cNvGrpSpPr/>
          <p:nvPr/>
        </p:nvGrpSpPr>
        <p:grpSpPr>
          <a:xfrm rot="0">
            <a:off x="8247047" y="1506910"/>
            <a:ext cx="2473294" cy="3329884"/>
            <a:chOff x="8247046" y="1506910"/>
            <a:chExt cx="2473294" cy="3329884"/>
          </a:xfrm>
        </p:grpSpPr>
        <p:grpSp>
          <p:nvGrpSpPr>
            <p:cNvPr id="18" name=""/>
            <p:cNvGrpSpPr/>
            <p:nvPr/>
          </p:nvGrpSpPr>
          <p:grpSpPr>
            <a:xfrm rot="0">
              <a:off x="8247046" y="2022086"/>
              <a:ext cx="2473294" cy="2814709"/>
              <a:chOff x="2068082" y="1836276"/>
              <a:chExt cx="2473294" cy="2814709"/>
            </a:xfrm>
          </p:grpSpPr>
          <p:pic>
            <p:nvPicPr>
              <p:cNvPr id="19" name="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2068082" y="1836276"/>
                <a:ext cx="2473295" cy="2473295"/>
              </a:xfrm>
              <a:prstGeom prst="rect">
                <a:avLst/>
              </a:prstGeom>
            </p:spPr>
          </p:pic>
          <p:sp>
            <p:nvSpPr>
              <p:cNvPr id="20" name=""/>
              <p:cNvSpPr txBox="1"/>
              <p:nvPr/>
            </p:nvSpPr>
            <p:spPr>
              <a:xfrm>
                <a:off x="2191905" y="4288030"/>
                <a:ext cx="2243272" cy="362955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/>
                  <a:t>Bank </a:t>
                </a:r>
                <a:r>
                  <a:rPr lang="en-US" altLang="ko-KR"/>
                  <a:t>B</a:t>
                </a:r>
                <a:endParaRPr lang="en-US" altLang="ko-KR"/>
              </a:p>
            </p:txBody>
          </p:sp>
        </p:grpSp>
        <p:pic>
          <p:nvPicPr>
            <p:cNvPr id="25" name="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9452716" y="1506910"/>
              <a:ext cx="675117" cy="675117"/>
            </a:xfrm>
            <a:prstGeom prst="rect">
              <a:avLst/>
            </a:prstGeom>
          </p:spPr>
        </p:pic>
      </p:grpSp>
      <p:grpSp>
        <p:nvGrpSpPr>
          <p:cNvPr id="30" name=""/>
          <p:cNvGrpSpPr/>
          <p:nvPr/>
        </p:nvGrpSpPr>
        <p:grpSpPr>
          <a:xfrm rot="0">
            <a:off x="1449936" y="5281301"/>
            <a:ext cx="1155818" cy="1155818"/>
            <a:chOff x="1449935" y="5281300"/>
            <a:chExt cx="1155818" cy="1155818"/>
          </a:xfrm>
        </p:grpSpPr>
        <p:pic>
          <p:nvPicPr>
            <p:cNvPr id="27" name="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449935" y="5281300"/>
              <a:ext cx="1155818" cy="1155818"/>
            </a:xfrm>
            <a:prstGeom prst="rect">
              <a:avLst/>
            </a:prstGeom>
          </p:spPr>
        </p:pic>
        <p:sp>
          <p:nvSpPr>
            <p:cNvPr id="29" name=""/>
            <p:cNvSpPr txBox="1"/>
            <p:nvPr/>
          </p:nvSpPr>
          <p:spPr>
            <a:xfrm>
              <a:off x="1547145" y="6023893"/>
              <a:ext cx="943596" cy="36547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ko-KR" altLang="en-US"/>
                <a:t>홍길동</a:t>
              </a:r>
              <a:endParaRPr lang="ko-KR" altLang="en-US"/>
            </a:p>
          </p:txBody>
        </p:sp>
      </p:grpSp>
      <p:grpSp>
        <p:nvGrpSpPr>
          <p:cNvPr id="32" name=""/>
          <p:cNvGrpSpPr/>
          <p:nvPr/>
        </p:nvGrpSpPr>
        <p:grpSpPr>
          <a:xfrm rot="0">
            <a:off x="9836565" y="5326876"/>
            <a:ext cx="1155818" cy="1155818"/>
            <a:chOff x="9836565" y="5326876"/>
            <a:chExt cx="1155818" cy="1155818"/>
          </a:xfrm>
        </p:grpSpPr>
        <p:pic>
          <p:nvPicPr>
            <p:cNvPr id="28" name="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9836565" y="5326876"/>
              <a:ext cx="1155818" cy="1155818"/>
            </a:xfrm>
            <a:prstGeom prst="rect">
              <a:avLst/>
            </a:prstGeom>
          </p:spPr>
        </p:pic>
        <p:sp>
          <p:nvSpPr>
            <p:cNvPr id="31" name=""/>
            <p:cNvSpPr txBox="1"/>
            <p:nvPr/>
          </p:nvSpPr>
          <p:spPr>
            <a:xfrm>
              <a:off x="9941608" y="6068404"/>
              <a:ext cx="943599" cy="35906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en-US" altLang="ko-KR"/>
                <a:t>James</a:t>
              </a:r>
              <a:endParaRPr lang="en-US" altLang="ko-KR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18718" y="335362"/>
            <a:ext cx="186839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 spc="-150">
                <a:solidFill>
                  <a:schemeClr val="tx1">
                    <a:lumMod val="75000"/>
                  </a:schemeClr>
                </a:solidFill>
              </a:rPr>
              <a:t>1</a:t>
            </a: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차 발표 요약</a:t>
            </a:r>
            <a:endParaRPr lang="ko-KR" altLang="en-US" sz="2400" b="1" spc="-15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735" y="375058"/>
            <a:ext cx="78295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 spc="-150">
                <a:solidFill>
                  <a:schemeClr val="bg1"/>
                </a:solidFill>
              </a:rPr>
              <a:t>Part</a:t>
            </a:r>
            <a:r>
              <a:rPr lang="ko-KR" altLang="en-US" sz="2000" b="1" spc="-150">
                <a:solidFill>
                  <a:schemeClr val="bg1"/>
                </a:solidFill>
              </a:rPr>
              <a:t> </a:t>
            </a:r>
            <a:r>
              <a:rPr lang="en-US" altLang="ko-KR" sz="2000" b="1" spc="-150">
                <a:solidFill>
                  <a:schemeClr val="bg1"/>
                </a:solidFill>
              </a:rPr>
              <a:t>1</a:t>
            </a:r>
            <a:endParaRPr lang="ko-KR" altLang="en-US" sz="2000" b="1" spc="-150">
              <a:solidFill>
                <a:schemeClr val="bg1"/>
              </a:solidFill>
            </a:endParaRPr>
          </a:p>
        </p:txBody>
      </p:sp>
      <p:grpSp>
        <p:nvGrpSpPr>
          <p:cNvPr id="24" name=""/>
          <p:cNvGrpSpPr/>
          <p:nvPr/>
        </p:nvGrpSpPr>
        <p:grpSpPr>
          <a:xfrm rot="0">
            <a:off x="563667" y="1755154"/>
            <a:ext cx="2473295" cy="3348340"/>
            <a:chOff x="1596283" y="1489104"/>
            <a:chExt cx="2473295" cy="3348340"/>
          </a:xfrm>
        </p:grpSpPr>
        <p:grpSp>
          <p:nvGrpSpPr>
            <p:cNvPr id="17" name=""/>
            <p:cNvGrpSpPr/>
            <p:nvPr/>
          </p:nvGrpSpPr>
          <p:grpSpPr>
            <a:xfrm rot="0">
              <a:off x="1596283" y="2022597"/>
              <a:ext cx="2473294" cy="2814847"/>
              <a:chOff x="2068082" y="1836276"/>
              <a:chExt cx="2473294" cy="2814847"/>
            </a:xfrm>
          </p:grpSpPr>
          <p:pic>
            <p:nvPicPr>
              <p:cNvPr id="12" name="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2068082" y="1836276"/>
                <a:ext cx="2473295" cy="2473295"/>
              </a:xfrm>
              <a:prstGeom prst="rect">
                <a:avLst/>
              </a:prstGeom>
            </p:spPr>
          </p:pic>
          <p:sp>
            <p:nvSpPr>
              <p:cNvPr id="15" name=""/>
              <p:cNvSpPr txBox="1"/>
              <p:nvPr/>
            </p:nvSpPr>
            <p:spPr>
              <a:xfrm>
                <a:off x="2191905" y="4288029"/>
                <a:ext cx="2243272" cy="363094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p>
                <a:pPr algn="ctr">
                  <a:defRPr/>
                </a:pPr>
                <a:r>
                  <a:rPr lang="en-US" altLang="ko-KR"/>
                  <a:t>Bank A</a:t>
                </a:r>
                <a:endParaRPr lang="en-US" altLang="ko-KR"/>
              </a:p>
            </p:txBody>
          </p:sp>
        </p:grpSp>
        <p:pic>
          <p:nvPicPr>
            <p:cNvPr id="23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794118" y="1489104"/>
              <a:ext cx="719627" cy="719627"/>
            </a:xfrm>
            <a:prstGeom prst="rect">
              <a:avLst/>
            </a:prstGeom>
          </p:spPr>
        </p:pic>
      </p:grpSp>
      <p:grpSp>
        <p:nvGrpSpPr>
          <p:cNvPr id="26" name=""/>
          <p:cNvGrpSpPr/>
          <p:nvPr/>
        </p:nvGrpSpPr>
        <p:grpSpPr>
          <a:xfrm rot="0">
            <a:off x="9217351" y="1764037"/>
            <a:ext cx="2473294" cy="3329933"/>
            <a:chOff x="8247046" y="1506910"/>
            <a:chExt cx="2473294" cy="3329933"/>
          </a:xfrm>
        </p:grpSpPr>
        <p:grpSp>
          <p:nvGrpSpPr>
            <p:cNvPr id="18" name=""/>
            <p:cNvGrpSpPr/>
            <p:nvPr/>
          </p:nvGrpSpPr>
          <p:grpSpPr>
            <a:xfrm rot="0">
              <a:off x="8247046" y="2022086"/>
              <a:ext cx="2473294" cy="2814757"/>
              <a:chOff x="2068082" y="1836276"/>
              <a:chExt cx="2473294" cy="2814757"/>
            </a:xfrm>
          </p:grpSpPr>
          <p:pic>
            <p:nvPicPr>
              <p:cNvPr id="19" name="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2068082" y="1836276"/>
                <a:ext cx="2473295" cy="2473295"/>
              </a:xfrm>
              <a:prstGeom prst="rect">
                <a:avLst/>
              </a:prstGeom>
            </p:spPr>
          </p:pic>
          <p:sp>
            <p:nvSpPr>
              <p:cNvPr id="20" name=""/>
              <p:cNvSpPr txBox="1"/>
              <p:nvPr/>
            </p:nvSpPr>
            <p:spPr>
              <a:xfrm>
                <a:off x="2191905" y="4288030"/>
                <a:ext cx="2243272" cy="363004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/>
                  <a:t>Bank </a:t>
                </a:r>
                <a:r>
                  <a:rPr lang="en-US" altLang="ko-KR"/>
                  <a:t>B</a:t>
                </a:r>
                <a:endParaRPr lang="en-US" altLang="ko-KR"/>
              </a:p>
            </p:txBody>
          </p:sp>
        </p:grpSp>
        <p:pic>
          <p:nvPicPr>
            <p:cNvPr id="25" name="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9452716" y="1506910"/>
              <a:ext cx="675117" cy="675117"/>
            </a:xfrm>
            <a:prstGeom prst="rect">
              <a:avLst/>
            </a:prstGeom>
          </p:spPr>
        </p:pic>
      </p:grpSp>
      <p:graphicFrame>
        <p:nvGraphicFramePr>
          <p:cNvPr id="35" name=""/>
          <p:cNvGraphicFramePr>
            <a:graphicFrameLocks noGrp="1"/>
          </p:cNvGraphicFramePr>
          <p:nvPr/>
        </p:nvGraphicFramePr>
        <p:xfrm>
          <a:off x="3020107" y="2793802"/>
          <a:ext cx="3418910" cy="741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709455"/>
                <a:gridCol w="1709455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예금주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계좌번호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Bank B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xxxx-xxxx...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36" name=""/>
          <p:cNvGraphicFramePr>
            <a:graphicFrameLocks noGrp="1"/>
          </p:cNvGraphicFramePr>
          <p:nvPr/>
        </p:nvGraphicFramePr>
        <p:xfrm>
          <a:off x="5718441" y="3978818"/>
          <a:ext cx="3418910" cy="73850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709455"/>
                <a:gridCol w="1709455"/>
              </a:tblGrid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예금주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계좌번호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Bank A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xxxx-xxxx...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18718" y="335362"/>
            <a:ext cx="186839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 spc="-150">
                <a:solidFill>
                  <a:schemeClr val="tx1">
                    <a:lumMod val="75000"/>
                  </a:schemeClr>
                </a:solidFill>
              </a:rPr>
              <a:t>1</a:t>
            </a: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차 발표 요약</a:t>
            </a:r>
            <a:endParaRPr lang="ko-KR" altLang="en-US" sz="2400" b="1" spc="-15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735" y="375058"/>
            <a:ext cx="78295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 spc="-150">
                <a:solidFill>
                  <a:schemeClr val="bg1"/>
                </a:solidFill>
              </a:rPr>
              <a:t>Part</a:t>
            </a:r>
            <a:r>
              <a:rPr lang="ko-KR" altLang="en-US" sz="2000" b="1" spc="-150">
                <a:solidFill>
                  <a:schemeClr val="bg1"/>
                </a:solidFill>
              </a:rPr>
              <a:t> </a:t>
            </a:r>
            <a:r>
              <a:rPr lang="en-US" altLang="ko-KR" sz="2000" b="1" spc="-150">
                <a:solidFill>
                  <a:schemeClr val="bg1"/>
                </a:solidFill>
              </a:rPr>
              <a:t>1</a:t>
            </a:r>
            <a:endParaRPr lang="ko-KR" altLang="en-US" sz="2000" b="1" spc="-150">
              <a:solidFill>
                <a:schemeClr val="bg1"/>
              </a:solidFill>
            </a:endParaRPr>
          </a:p>
        </p:txBody>
      </p:sp>
      <p:grpSp>
        <p:nvGrpSpPr>
          <p:cNvPr id="24" name=""/>
          <p:cNvGrpSpPr/>
          <p:nvPr/>
        </p:nvGrpSpPr>
        <p:grpSpPr>
          <a:xfrm rot="0">
            <a:off x="1249110" y="1498006"/>
            <a:ext cx="2473295" cy="3348314"/>
            <a:chOff x="1596283" y="1489104"/>
            <a:chExt cx="2473295" cy="3348314"/>
          </a:xfrm>
        </p:grpSpPr>
        <p:grpSp>
          <p:nvGrpSpPr>
            <p:cNvPr id="17" name=""/>
            <p:cNvGrpSpPr/>
            <p:nvPr/>
          </p:nvGrpSpPr>
          <p:grpSpPr>
            <a:xfrm rot="0">
              <a:off x="1596283" y="2022597"/>
              <a:ext cx="2473294" cy="2814821"/>
              <a:chOff x="2068082" y="1836276"/>
              <a:chExt cx="2473294" cy="2814821"/>
            </a:xfrm>
          </p:grpSpPr>
          <p:pic>
            <p:nvPicPr>
              <p:cNvPr id="12" name="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2068082" y="1836276"/>
                <a:ext cx="2473295" cy="2473295"/>
              </a:xfrm>
              <a:prstGeom prst="rect">
                <a:avLst/>
              </a:prstGeom>
            </p:spPr>
          </p:pic>
          <p:sp>
            <p:nvSpPr>
              <p:cNvPr id="15" name=""/>
              <p:cNvSpPr txBox="1"/>
              <p:nvPr/>
            </p:nvSpPr>
            <p:spPr>
              <a:xfrm>
                <a:off x="2191905" y="4288030"/>
                <a:ext cx="2243272" cy="363067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p>
                <a:pPr algn="ctr">
                  <a:defRPr/>
                </a:pPr>
                <a:r>
                  <a:rPr lang="en-US" altLang="ko-KR"/>
                  <a:t>Bank A</a:t>
                </a:r>
                <a:endParaRPr lang="en-US" altLang="ko-KR"/>
              </a:p>
            </p:txBody>
          </p:sp>
        </p:grpSp>
        <p:pic>
          <p:nvPicPr>
            <p:cNvPr id="23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794118" y="1489104"/>
              <a:ext cx="719627" cy="719627"/>
            </a:xfrm>
            <a:prstGeom prst="rect">
              <a:avLst/>
            </a:prstGeom>
          </p:spPr>
        </p:pic>
      </p:grpSp>
      <p:grpSp>
        <p:nvGrpSpPr>
          <p:cNvPr id="26" name=""/>
          <p:cNvGrpSpPr/>
          <p:nvPr/>
        </p:nvGrpSpPr>
        <p:grpSpPr>
          <a:xfrm rot="0">
            <a:off x="8425084" y="1506910"/>
            <a:ext cx="2473294" cy="3329884"/>
            <a:chOff x="8247046" y="1506910"/>
            <a:chExt cx="2473294" cy="3329884"/>
          </a:xfrm>
        </p:grpSpPr>
        <p:grpSp>
          <p:nvGrpSpPr>
            <p:cNvPr id="18" name=""/>
            <p:cNvGrpSpPr/>
            <p:nvPr/>
          </p:nvGrpSpPr>
          <p:grpSpPr>
            <a:xfrm rot="0">
              <a:off x="8247046" y="2022086"/>
              <a:ext cx="2473294" cy="2814709"/>
              <a:chOff x="2068082" y="1836276"/>
              <a:chExt cx="2473294" cy="2814709"/>
            </a:xfrm>
          </p:grpSpPr>
          <p:pic>
            <p:nvPicPr>
              <p:cNvPr id="19" name="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2068082" y="1836276"/>
                <a:ext cx="2473295" cy="2473295"/>
              </a:xfrm>
              <a:prstGeom prst="rect">
                <a:avLst/>
              </a:prstGeom>
            </p:spPr>
          </p:pic>
          <p:sp>
            <p:nvSpPr>
              <p:cNvPr id="20" name=""/>
              <p:cNvSpPr txBox="1"/>
              <p:nvPr/>
            </p:nvSpPr>
            <p:spPr>
              <a:xfrm>
                <a:off x="2191905" y="4288030"/>
                <a:ext cx="2243272" cy="362955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/>
                  <a:t>Bank </a:t>
                </a:r>
                <a:r>
                  <a:rPr lang="en-US" altLang="ko-KR"/>
                  <a:t>B</a:t>
                </a:r>
                <a:endParaRPr lang="en-US" altLang="ko-KR"/>
              </a:p>
            </p:txBody>
          </p:sp>
        </p:grpSp>
        <p:pic>
          <p:nvPicPr>
            <p:cNvPr id="25" name="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9452716" y="1506910"/>
              <a:ext cx="675117" cy="675117"/>
            </a:xfrm>
            <a:prstGeom prst="rect">
              <a:avLst/>
            </a:prstGeom>
          </p:spPr>
        </p:pic>
      </p:grpSp>
      <p:pic>
        <p:nvPicPr>
          <p:cNvPr id="33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993593" y="2280659"/>
            <a:ext cx="2204814" cy="2296681"/>
          </a:xfrm>
          <a:prstGeom prst="rect">
            <a:avLst/>
          </a:prstGeom>
        </p:spPr>
      </p:pic>
      <p:cxnSp>
        <p:nvCxnSpPr>
          <p:cNvPr id="35" name=""/>
          <p:cNvCxnSpPr/>
          <p:nvPr/>
        </p:nvCxnSpPr>
        <p:spPr>
          <a:xfrm>
            <a:off x="3781518" y="2828124"/>
            <a:ext cx="1183944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"/>
          <p:cNvCxnSpPr/>
          <p:nvPr/>
        </p:nvCxnSpPr>
        <p:spPr>
          <a:xfrm>
            <a:off x="7147493" y="2794830"/>
            <a:ext cx="1183944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"/>
          <p:cNvCxnSpPr/>
          <p:nvPr/>
        </p:nvCxnSpPr>
        <p:spPr>
          <a:xfrm rot="10800000" flipV="1">
            <a:off x="7146420" y="4163404"/>
            <a:ext cx="1157243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"/>
          <p:cNvCxnSpPr/>
          <p:nvPr/>
        </p:nvCxnSpPr>
        <p:spPr>
          <a:xfrm rot="10800000" flipV="1">
            <a:off x="3791484" y="4111061"/>
            <a:ext cx="1157243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18718" y="335362"/>
            <a:ext cx="186839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 spc="-150">
                <a:solidFill>
                  <a:schemeClr val="tx1">
                    <a:lumMod val="75000"/>
                  </a:schemeClr>
                </a:solidFill>
              </a:rPr>
              <a:t>1</a:t>
            </a: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차 발표 요약</a:t>
            </a:r>
            <a:endParaRPr lang="ko-KR" altLang="en-US" sz="2400" b="1" spc="-15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735" y="375058"/>
            <a:ext cx="78295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 spc="-150">
                <a:solidFill>
                  <a:schemeClr val="bg1"/>
                </a:solidFill>
              </a:rPr>
              <a:t>Part</a:t>
            </a:r>
            <a:r>
              <a:rPr lang="ko-KR" altLang="en-US" sz="2000" b="1" spc="-150">
                <a:solidFill>
                  <a:schemeClr val="bg1"/>
                </a:solidFill>
              </a:rPr>
              <a:t> </a:t>
            </a:r>
            <a:r>
              <a:rPr lang="en-US" altLang="ko-KR" sz="2000" b="1" spc="-150">
                <a:solidFill>
                  <a:schemeClr val="bg1"/>
                </a:solidFill>
              </a:rPr>
              <a:t>1</a:t>
            </a:r>
            <a:endParaRPr lang="ko-KR" altLang="en-US" sz="2000" b="1" spc="-150">
              <a:solidFill>
                <a:schemeClr val="bg1"/>
              </a:solidFill>
            </a:endParaRPr>
          </a:p>
        </p:txBody>
      </p:sp>
      <p:grpSp>
        <p:nvGrpSpPr>
          <p:cNvPr id="24" name=""/>
          <p:cNvGrpSpPr/>
          <p:nvPr/>
        </p:nvGrpSpPr>
        <p:grpSpPr>
          <a:xfrm rot="0">
            <a:off x="1311423" y="1754829"/>
            <a:ext cx="2473295" cy="3348665"/>
            <a:chOff x="1596283" y="1489104"/>
            <a:chExt cx="2473295" cy="3348665"/>
          </a:xfrm>
        </p:grpSpPr>
        <p:grpSp>
          <p:nvGrpSpPr>
            <p:cNvPr id="17" name=""/>
            <p:cNvGrpSpPr/>
            <p:nvPr/>
          </p:nvGrpSpPr>
          <p:grpSpPr>
            <a:xfrm rot="0">
              <a:off x="1596283" y="2022597"/>
              <a:ext cx="2473294" cy="2815172"/>
              <a:chOff x="2068082" y="1836276"/>
              <a:chExt cx="2473294" cy="2815172"/>
            </a:xfrm>
          </p:grpSpPr>
          <p:pic>
            <p:nvPicPr>
              <p:cNvPr id="12" name="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2068082" y="1836276"/>
                <a:ext cx="2473295" cy="2473295"/>
              </a:xfrm>
              <a:prstGeom prst="rect">
                <a:avLst/>
              </a:prstGeom>
            </p:spPr>
          </p:pic>
          <p:sp>
            <p:nvSpPr>
              <p:cNvPr id="15" name=""/>
              <p:cNvSpPr txBox="1"/>
              <p:nvPr/>
            </p:nvSpPr>
            <p:spPr>
              <a:xfrm>
                <a:off x="2191905" y="4288029"/>
                <a:ext cx="2243272" cy="36342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p>
                <a:pPr algn="ctr">
                  <a:defRPr/>
                </a:pPr>
                <a:r>
                  <a:rPr lang="en-US" altLang="ko-KR"/>
                  <a:t>Bank A</a:t>
                </a:r>
                <a:endParaRPr lang="en-US" altLang="ko-KR"/>
              </a:p>
            </p:txBody>
          </p:sp>
        </p:grpSp>
        <p:pic>
          <p:nvPicPr>
            <p:cNvPr id="23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794118" y="1489104"/>
              <a:ext cx="719627" cy="719627"/>
            </a:xfrm>
            <a:prstGeom prst="rect">
              <a:avLst/>
            </a:prstGeom>
          </p:spPr>
        </p:pic>
      </p:grpSp>
      <p:grpSp>
        <p:nvGrpSpPr>
          <p:cNvPr id="26" name=""/>
          <p:cNvGrpSpPr/>
          <p:nvPr/>
        </p:nvGrpSpPr>
        <p:grpSpPr>
          <a:xfrm rot="0">
            <a:off x="8597514" y="1764058"/>
            <a:ext cx="2473294" cy="3330534"/>
            <a:chOff x="8247046" y="1506910"/>
            <a:chExt cx="2473294" cy="3330534"/>
          </a:xfrm>
        </p:grpSpPr>
        <p:grpSp>
          <p:nvGrpSpPr>
            <p:cNvPr id="18" name=""/>
            <p:cNvGrpSpPr/>
            <p:nvPr/>
          </p:nvGrpSpPr>
          <p:grpSpPr>
            <a:xfrm rot="0">
              <a:off x="8247046" y="2022086"/>
              <a:ext cx="2473294" cy="2815359"/>
              <a:chOff x="2068082" y="1836276"/>
              <a:chExt cx="2473294" cy="2815359"/>
            </a:xfrm>
          </p:grpSpPr>
          <p:pic>
            <p:nvPicPr>
              <p:cNvPr id="19" name="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2068082" y="1836276"/>
                <a:ext cx="2473295" cy="2473295"/>
              </a:xfrm>
              <a:prstGeom prst="rect">
                <a:avLst/>
              </a:prstGeom>
            </p:spPr>
          </p:pic>
          <p:sp>
            <p:nvSpPr>
              <p:cNvPr id="20" name=""/>
              <p:cNvSpPr txBox="1"/>
              <p:nvPr/>
            </p:nvSpPr>
            <p:spPr>
              <a:xfrm>
                <a:off x="2191905" y="4288030"/>
                <a:ext cx="2243272" cy="363605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/>
                  <a:t>Bank B</a:t>
                </a:r>
                <a:endParaRPr lang="en-US" altLang="ko-KR"/>
              </a:p>
            </p:txBody>
          </p:sp>
        </p:grpSp>
        <p:pic>
          <p:nvPicPr>
            <p:cNvPr id="25" name="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9452716" y="1506910"/>
              <a:ext cx="675117" cy="675117"/>
            </a:xfrm>
            <a:prstGeom prst="rect">
              <a:avLst/>
            </a:prstGeom>
          </p:spPr>
        </p:pic>
      </p:grpSp>
      <p:grpSp>
        <p:nvGrpSpPr>
          <p:cNvPr id="33" name=""/>
          <p:cNvGrpSpPr/>
          <p:nvPr/>
        </p:nvGrpSpPr>
        <p:grpSpPr>
          <a:xfrm rot="0">
            <a:off x="4859353" y="1791209"/>
            <a:ext cx="2473294" cy="3330685"/>
            <a:chOff x="8247046" y="1506910"/>
            <a:chExt cx="2473294" cy="3330685"/>
          </a:xfrm>
        </p:grpSpPr>
        <p:grpSp>
          <p:nvGrpSpPr>
            <p:cNvPr id="34" name=""/>
            <p:cNvGrpSpPr/>
            <p:nvPr/>
          </p:nvGrpSpPr>
          <p:grpSpPr>
            <a:xfrm rot="0">
              <a:off x="8247046" y="2022086"/>
              <a:ext cx="2473294" cy="2815510"/>
              <a:chOff x="2068082" y="1836276"/>
              <a:chExt cx="2473294" cy="2815510"/>
            </a:xfrm>
          </p:grpSpPr>
          <p:pic>
            <p:nvPicPr>
              <p:cNvPr id="35" name="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2068082" y="1836276"/>
                <a:ext cx="2473295" cy="2473295"/>
              </a:xfrm>
              <a:prstGeom prst="rect">
                <a:avLst/>
              </a:prstGeom>
            </p:spPr>
          </p:pic>
          <p:sp>
            <p:nvSpPr>
              <p:cNvPr id="36" name=""/>
              <p:cNvSpPr txBox="1"/>
              <p:nvPr/>
            </p:nvSpPr>
            <p:spPr>
              <a:xfrm>
                <a:off x="2191905" y="4288030"/>
                <a:ext cx="2243272" cy="364406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/>
                  <a:t>Bank C</a:t>
                </a:r>
                <a:endParaRPr lang="en-US" altLang="ko-KR"/>
              </a:p>
            </p:txBody>
          </p:sp>
        </p:grpSp>
        <p:pic>
          <p:nvPicPr>
            <p:cNvPr id="37" name="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9452716" y="1506910"/>
              <a:ext cx="675117" cy="675117"/>
            </a:xfrm>
            <a:prstGeom prst="rect">
              <a:avLst/>
            </a:prstGeom>
          </p:spPr>
        </p:pic>
      </p:grpSp>
      <p:sp>
        <p:nvSpPr>
          <p:cNvPr id="38" name=""/>
          <p:cNvSpPr txBox="1"/>
          <p:nvPr/>
        </p:nvSpPr>
        <p:spPr>
          <a:xfrm>
            <a:off x="4796327" y="5409665"/>
            <a:ext cx="2599345" cy="36058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>
                <a:solidFill>
                  <a:srgbClr val="ff0000"/>
                </a:solidFill>
              </a:rPr>
              <a:t>Intermediary bank!!!</a:t>
            </a:r>
            <a:endParaRPr lang="en-US" altLang="ko-KR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18718" y="335362"/>
            <a:ext cx="186839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 spc="-150">
                <a:solidFill>
                  <a:schemeClr val="tx1">
                    <a:lumMod val="75000"/>
                  </a:schemeClr>
                </a:solidFill>
              </a:rPr>
              <a:t>1</a:t>
            </a: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차 발표 요약</a:t>
            </a:r>
            <a:endParaRPr lang="ko-KR" altLang="en-US" sz="2400" b="1" spc="-15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735" y="375058"/>
            <a:ext cx="78295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 spc="-150">
                <a:solidFill>
                  <a:schemeClr val="bg1"/>
                </a:solidFill>
              </a:rPr>
              <a:t>Part</a:t>
            </a:r>
            <a:r>
              <a:rPr lang="ko-KR" altLang="en-US" sz="2000" b="1" spc="-150">
                <a:solidFill>
                  <a:schemeClr val="bg1"/>
                </a:solidFill>
              </a:rPr>
              <a:t> </a:t>
            </a:r>
            <a:r>
              <a:rPr lang="en-US" altLang="ko-KR" sz="2000" b="1" spc="-150">
                <a:solidFill>
                  <a:schemeClr val="bg1"/>
                </a:solidFill>
              </a:rPr>
              <a:t>1</a:t>
            </a:r>
            <a:endParaRPr lang="ko-KR" altLang="en-US" sz="2000" b="1" spc="-150">
              <a:solidFill>
                <a:schemeClr val="bg1"/>
              </a:solidFill>
            </a:endParaRPr>
          </a:p>
        </p:txBody>
      </p:sp>
      <p:pic>
        <p:nvPicPr>
          <p:cNvPr id="3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5473" y="1993937"/>
            <a:ext cx="977780" cy="977780"/>
          </a:xfrm>
          <a:prstGeom prst="rect">
            <a:avLst/>
          </a:prstGeom>
        </p:spPr>
      </p:pic>
      <p:pic>
        <p:nvPicPr>
          <p:cNvPr id="4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378846" y="1986104"/>
            <a:ext cx="977780" cy="977780"/>
          </a:xfrm>
          <a:prstGeom prst="rect">
            <a:avLst/>
          </a:prstGeom>
        </p:spPr>
      </p:pic>
      <p:pic>
        <p:nvPicPr>
          <p:cNvPr id="4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65248" y="3277498"/>
            <a:ext cx="977780" cy="977780"/>
          </a:xfrm>
          <a:prstGeom prst="rect">
            <a:avLst/>
          </a:prstGeom>
        </p:spPr>
      </p:pic>
      <p:pic>
        <p:nvPicPr>
          <p:cNvPr id="4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280161" y="3294233"/>
            <a:ext cx="977780" cy="977780"/>
          </a:xfrm>
          <a:prstGeom prst="rect">
            <a:avLst/>
          </a:prstGeom>
        </p:spPr>
      </p:pic>
      <p:pic>
        <p:nvPicPr>
          <p:cNvPr id="43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947801" y="1985659"/>
            <a:ext cx="977780" cy="977780"/>
          </a:xfrm>
          <a:prstGeom prst="rect">
            <a:avLst/>
          </a:prstGeom>
        </p:spPr>
      </p:pic>
      <p:cxnSp>
        <p:nvCxnSpPr>
          <p:cNvPr id="44" name=""/>
          <p:cNvCxnSpPr/>
          <p:nvPr/>
        </p:nvCxnSpPr>
        <p:spPr>
          <a:xfrm rot="16200000" flipH="1">
            <a:off x="1285966" y="3068476"/>
            <a:ext cx="409485" cy="311561"/>
          </a:xfrm>
          <a:prstGeom prst="straightConnector1">
            <a:avLst/>
          </a:prstGeom>
          <a:ln w="381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"/>
          <p:cNvCxnSpPr/>
          <p:nvPr/>
        </p:nvCxnSpPr>
        <p:spPr>
          <a:xfrm rot="5400000">
            <a:off x="2234372" y="3061617"/>
            <a:ext cx="409485" cy="325279"/>
          </a:xfrm>
          <a:prstGeom prst="straightConnector1">
            <a:avLst/>
          </a:prstGeom>
          <a:ln w="381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"/>
          <p:cNvCxnSpPr/>
          <p:nvPr/>
        </p:nvCxnSpPr>
        <p:spPr>
          <a:xfrm rot="16200000" flipH="1">
            <a:off x="3133817" y="3068476"/>
            <a:ext cx="409485" cy="311561"/>
          </a:xfrm>
          <a:prstGeom prst="straightConnector1">
            <a:avLst/>
          </a:prstGeom>
          <a:ln w="381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"/>
          <p:cNvCxnSpPr/>
          <p:nvPr/>
        </p:nvCxnSpPr>
        <p:spPr>
          <a:xfrm rot="5400000">
            <a:off x="4063172" y="3061617"/>
            <a:ext cx="409485" cy="325279"/>
          </a:xfrm>
          <a:prstGeom prst="straightConnector1">
            <a:avLst/>
          </a:prstGeom>
          <a:ln w="381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253098" y="1128409"/>
            <a:ext cx="977780" cy="977780"/>
          </a:xfrm>
          <a:prstGeom prst="rect">
            <a:avLst/>
          </a:prstGeom>
        </p:spPr>
      </p:pic>
      <p:pic>
        <p:nvPicPr>
          <p:cNvPr id="51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6729101" y="2280934"/>
            <a:ext cx="977780" cy="977780"/>
          </a:xfrm>
          <a:prstGeom prst="rect">
            <a:avLst/>
          </a:prstGeom>
        </p:spPr>
      </p:pic>
      <p:pic>
        <p:nvPicPr>
          <p:cNvPr id="52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7300601" y="4024009"/>
            <a:ext cx="977780" cy="977780"/>
          </a:xfrm>
          <a:prstGeom prst="rect">
            <a:avLst/>
          </a:prstGeom>
        </p:spPr>
      </p:pic>
      <p:pic>
        <p:nvPicPr>
          <p:cNvPr id="53" name="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9243701" y="4043059"/>
            <a:ext cx="977780" cy="977780"/>
          </a:xfrm>
          <a:prstGeom prst="rect">
            <a:avLst/>
          </a:prstGeom>
        </p:spPr>
      </p:pic>
      <p:pic>
        <p:nvPicPr>
          <p:cNvPr id="54" name="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9748526" y="2242834"/>
            <a:ext cx="977780" cy="977780"/>
          </a:xfrm>
          <a:prstGeom prst="rect">
            <a:avLst/>
          </a:prstGeom>
        </p:spPr>
      </p:pic>
      <p:sp>
        <p:nvSpPr>
          <p:cNvPr id="55" name=""/>
          <p:cNvSpPr/>
          <p:nvPr/>
        </p:nvSpPr>
        <p:spPr>
          <a:xfrm>
            <a:off x="5229225" y="3319462"/>
            <a:ext cx="885824" cy="45720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56" name="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8029573" y="2486023"/>
            <a:ext cx="1485899" cy="1485899"/>
          </a:xfrm>
          <a:prstGeom prst="rect">
            <a:avLst/>
          </a:prstGeom>
        </p:spPr>
      </p:pic>
      <p:sp>
        <p:nvSpPr>
          <p:cNvPr id="57" name=""/>
          <p:cNvSpPr txBox="1"/>
          <p:nvPr/>
        </p:nvSpPr>
        <p:spPr>
          <a:xfrm>
            <a:off x="2157413" y="5957886"/>
            <a:ext cx="7877174" cy="36480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목표</a:t>
            </a:r>
            <a:r>
              <a:rPr lang="en-US" altLang="ko-KR"/>
              <a:t>:</a:t>
            </a:r>
            <a:r>
              <a:rPr lang="ko-KR" altLang="en-US"/>
              <a:t> 더 효율적인 메세징 시스템을 통해 더 빠른 해외송금 시스템 구축</a:t>
            </a:r>
            <a:endParaRPr lang="ko-KR" altLang="en-US"/>
          </a:p>
        </p:txBody>
      </p:sp>
      <p:sp>
        <p:nvSpPr>
          <p:cNvPr id="58" name=""/>
          <p:cNvSpPr txBox="1"/>
          <p:nvPr/>
        </p:nvSpPr>
        <p:spPr>
          <a:xfrm>
            <a:off x="895350" y="4476750"/>
            <a:ext cx="4124325" cy="6362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단점</a:t>
            </a:r>
            <a:r>
              <a:rPr lang="en-US" altLang="ko-KR"/>
              <a:t>:</a:t>
            </a:r>
            <a:r>
              <a:rPr lang="ko-KR" altLang="en-US"/>
              <a:t> 원자성 저하</a:t>
            </a:r>
            <a:r>
              <a:rPr lang="en-US" altLang="ko-KR"/>
              <a:t>,</a:t>
            </a:r>
            <a:r>
              <a:rPr lang="ko-KR" altLang="en-US"/>
              <a:t> 투명성 저하</a:t>
            </a:r>
            <a:r>
              <a:rPr lang="en-US" altLang="ko-KR"/>
              <a:t>,</a:t>
            </a:r>
            <a:r>
              <a:rPr lang="ko-KR" altLang="en-US"/>
              <a:t> 시간 증가</a:t>
            </a:r>
            <a:r>
              <a:rPr lang="en-US" altLang="ko-KR"/>
              <a:t>,</a:t>
            </a:r>
            <a:r>
              <a:rPr lang="ko-KR" altLang="en-US"/>
              <a:t> 환율에 따른 비용 증가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18718" y="335362"/>
            <a:ext cx="3735297" cy="4533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프로세스</a:t>
            </a:r>
            <a:r>
              <a:rPr lang="en-US" altLang="ko-KR" sz="2400" b="1" spc="-150">
                <a:solidFill>
                  <a:schemeClr val="tx1">
                    <a:lumMod val="75000"/>
                  </a:schemeClr>
                </a:solidFill>
              </a:rPr>
              <a:t>:</a:t>
            </a: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 해외송금 시나리오</a:t>
            </a:r>
            <a:endParaRPr lang="ko-KR" altLang="en-US" sz="2400" b="1" spc="-15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735" y="375058"/>
            <a:ext cx="78295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 spc="-150">
                <a:solidFill>
                  <a:schemeClr val="bg1"/>
                </a:solidFill>
              </a:rPr>
              <a:t>Part</a:t>
            </a:r>
            <a:r>
              <a:rPr lang="ko-KR" altLang="en-US" sz="2000" b="1" spc="-150">
                <a:solidFill>
                  <a:schemeClr val="bg1"/>
                </a:solidFill>
              </a:rPr>
              <a:t> </a:t>
            </a:r>
            <a:r>
              <a:rPr lang="en-US" altLang="ko-KR" sz="2000" b="1" spc="-150">
                <a:solidFill>
                  <a:schemeClr val="bg1"/>
                </a:solidFill>
              </a:rPr>
              <a:t>1</a:t>
            </a:r>
            <a:endParaRPr lang="en-US" altLang="ko-KR" sz="2000" b="1" spc="-150">
              <a:solidFill>
                <a:schemeClr val="bg1"/>
              </a:solidFill>
            </a:endParaRPr>
          </a:p>
        </p:txBody>
      </p:sp>
      <p:pic>
        <p:nvPicPr>
          <p:cNvPr id="22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62733" y="1142999"/>
            <a:ext cx="3633266" cy="5143500"/>
          </a:xfrm>
          <a:prstGeom prst="rect">
            <a:avLst/>
          </a:prstGeom>
        </p:spPr>
      </p:pic>
      <p:pic>
        <p:nvPicPr>
          <p:cNvPr id="22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53758" y="1140998"/>
            <a:ext cx="3634680" cy="51455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12-1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1448</ep:Words>
  <ep:PresentationFormat>와이드스크린</ep:PresentationFormat>
  <ep:Paragraphs>319</ep:Paragraphs>
  <ep:Slides>21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ep:HeadingPairs>
  <ep:TitlesOfParts>
    <vt:vector size="2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2022-05-10T00:06:31.000</dcterms:created>
  <dc:creator>Yu Saebyeol</dc:creator>
  <cp:lastModifiedBy>aad33</cp:lastModifiedBy>
  <dcterms:modified xsi:type="dcterms:W3CDTF">2024-05-02T08:22:01.148</dcterms:modified>
  <cp:revision>124</cp:revision>
  <dc:title>PowerPoint 프레젠테이션</dc:title>
  <cp:version>1000.0000.01</cp:version>
</cp:coreProperties>
</file>