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88" y="63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jpeg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9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Relationship Id="rId5" Type="http://schemas.openxmlformats.org/officeDocument/2006/relationships/image" Target="../media/image9.png"  /><Relationship Id="rId6" Type="http://schemas.openxmlformats.org/officeDocument/2006/relationships/image" Target="../media/image9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815" y="2767280"/>
            <a:ext cx="9158225" cy="697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bg1"/>
                </a:solidFill>
              </a:rPr>
              <a:t>블록체인을 이용한 해외송금 시스템 구축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40056" y="5978239"/>
            <a:ext cx="1739590" cy="363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</a:rPr>
              <a:t>2024.03.29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26212" y="6255238"/>
            <a:ext cx="2153435" cy="36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</a:rPr>
              <a:t>22</a:t>
            </a:r>
            <a:r>
              <a:rPr lang="ko-KR" altLang="en-US">
                <a:solidFill>
                  <a:schemeClr val="bg1"/>
                </a:solidFill>
              </a:rPr>
              <a:t>조 발표자 박승진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29828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근거 보충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문제 재정의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56896" y="1129861"/>
            <a:ext cx="6798880" cy="41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/>
              <a:t>문제</a:t>
            </a:r>
            <a:r>
              <a:rPr lang="en-US" altLang="ko-KR" sz="2100" b="1"/>
              <a:t>2: </a:t>
            </a:r>
            <a:r>
              <a:rPr lang="ko-KR" altLang="en-US" sz="2100" b="1"/>
              <a:t>송금 인프라</a:t>
            </a:r>
            <a:endParaRPr lang="ko-KR" altLang="en-US" sz="2100" b="1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7259" y="1255409"/>
            <a:ext cx="7140015" cy="4648690"/>
          </a:xfrm>
          <a:prstGeom prst="rect">
            <a:avLst/>
          </a:prstGeom>
        </p:spPr>
      </p:pic>
      <p:sp>
        <p:nvSpPr>
          <p:cNvPr id="59" name=""/>
          <p:cNvSpPr txBox="1"/>
          <p:nvPr/>
        </p:nvSpPr>
        <p:spPr>
          <a:xfrm>
            <a:off x="696215" y="5628657"/>
            <a:ext cx="3330324" cy="3673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Ripple solution - xCurrent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29828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근거 보충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문제 재정의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56896" y="1129861"/>
            <a:ext cx="6798880" cy="41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/>
              <a:t>문제</a:t>
            </a:r>
            <a:r>
              <a:rPr lang="en-US" altLang="ko-KR" sz="2100" b="1"/>
              <a:t>2: </a:t>
            </a:r>
            <a:r>
              <a:rPr lang="ko-KR" altLang="en-US" sz="2100" b="1"/>
              <a:t>송금 인프라</a:t>
            </a:r>
            <a:endParaRPr lang="ko-KR" altLang="en-US" sz="2100" b="1"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2812" y="2136615"/>
            <a:ext cx="4431934" cy="3231618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61212" y="1591346"/>
            <a:ext cx="4250081" cy="4081167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1006084" y="5909612"/>
            <a:ext cx="8456009" cy="3654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서로다른 원장간 원자성 보장된 트렌젝션을 지원하는 독보적 프로토콜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29828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근거 보충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문제 재정의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56896" y="1129861"/>
            <a:ext cx="6798880" cy="41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/>
              <a:t>문제</a:t>
            </a:r>
            <a:r>
              <a:rPr lang="en-US" altLang="ko-KR" sz="2100" b="1"/>
              <a:t>3: </a:t>
            </a:r>
            <a:r>
              <a:rPr lang="ko-KR" altLang="en-US" sz="2100" b="1"/>
              <a:t>규제 격차</a:t>
            </a:r>
            <a:endParaRPr lang="ko-KR" altLang="en-US" sz="2100" b="1"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965" y="1812977"/>
            <a:ext cx="2367273" cy="4588834"/>
          </a:xfrm>
          <a:prstGeom prst="rect">
            <a:avLst/>
          </a:prstGeom>
        </p:spPr>
      </p:pic>
      <p:sp>
        <p:nvSpPr>
          <p:cNvPr id="61" name=""/>
          <p:cNvSpPr txBox="1"/>
          <p:nvPr/>
        </p:nvSpPr>
        <p:spPr>
          <a:xfrm>
            <a:off x="3903195" y="1887183"/>
            <a:ext cx="2987697" cy="3588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Financial Action Task Force</a:t>
            </a:r>
            <a:endParaRPr lang="en-US" altLang="ko-KR"/>
          </a:p>
        </p:txBody>
      </p:sp>
      <p:sp>
        <p:nvSpPr>
          <p:cNvPr id="63" name=""/>
          <p:cNvSpPr txBox="1"/>
          <p:nvPr/>
        </p:nvSpPr>
        <p:spPr>
          <a:xfrm>
            <a:off x="3891134" y="2567226"/>
            <a:ext cx="5187356" cy="64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금융 안전</a:t>
            </a:r>
            <a:r>
              <a:rPr lang="en-US" altLang="ko-KR"/>
              <a:t>,</a:t>
            </a:r>
            <a:r>
              <a:rPr lang="ko-KR" altLang="en-US"/>
              <a:t> 투명성을 위해 정책을 개발하고 각국에 권고하는 국제기구</a:t>
            </a:r>
            <a:endParaRPr lang="ko-KR" altLang="en-US"/>
          </a:p>
        </p:txBody>
      </p:sp>
      <p:sp>
        <p:nvSpPr>
          <p:cNvPr id="64" name=""/>
          <p:cNvSpPr txBox="1"/>
          <p:nvPr/>
        </p:nvSpPr>
        <p:spPr>
          <a:xfrm>
            <a:off x="3951160" y="3764771"/>
            <a:ext cx="6955306" cy="6433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자금세탁방지</a:t>
            </a:r>
            <a:r>
              <a:rPr lang="en-US" altLang="ko-KR"/>
              <a:t>,</a:t>
            </a:r>
            <a:r>
              <a:rPr lang="ko-KR" altLang="en-US"/>
              <a:t> 테러자금조달방지 </a:t>
            </a:r>
            <a:r>
              <a:rPr lang="en-US" altLang="ko-KR"/>
              <a:t>(AML, CTF) </a:t>
            </a:r>
            <a:r>
              <a:rPr lang="ko-KR" altLang="en-US"/>
              <a:t>가 국가별로 상이하게 받아들여짐</a:t>
            </a:r>
            <a:endParaRPr lang="ko-KR" altLang="en-US"/>
          </a:p>
        </p:txBody>
      </p:sp>
      <p:sp>
        <p:nvSpPr>
          <p:cNvPr id="65" name=""/>
          <p:cNvSpPr txBox="1"/>
          <p:nvPr/>
        </p:nvSpPr>
        <p:spPr>
          <a:xfrm>
            <a:off x="3930604" y="4995923"/>
            <a:ext cx="7482949" cy="6409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금융 주체들은 상이한 규정을 일일히 준수해야한다 </a:t>
            </a:r>
            <a:r>
              <a:rPr lang="en-US" altLang="ko-KR"/>
              <a:t>-&gt; </a:t>
            </a:r>
            <a:r>
              <a:rPr lang="ko-KR" altLang="en-US"/>
              <a:t>유동성 예치를 안하려고 하는 </a:t>
            </a:r>
            <a:r>
              <a:rPr lang="en-US" altLang="ko-KR"/>
              <a:t>de-risking </a:t>
            </a:r>
            <a:r>
              <a:rPr lang="ko-KR" altLang="en-US"/>
              <a:t>현상으로 이어짐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3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앞으로의 계획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255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앞으로의 계획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3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36" name="갈매기형 수장 5"/>
          <p:cNvSpPr/>
          <p:nvPr/>
        </p:nvSpPr>
        <p:spPr>
          <a:xfrm>
            <a:off x="7743824" y="2993720"/>
            <a:ext cx="3933825" cy="139986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갈매기형 수장 4"/>
          <p:cNvSpPr/>
          <p:nvPr/>
        </p:nvSpPr>
        <p:spPr>
          <a:xfrm>
            <a:off x="4129087" y="2993720"/>
            <a:ext cx="3933825" cy="1399868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오각형 3"/>
          <p:cNvSpPr/>
          <p:nvPr/>
        </p:nvSpPr>
        <p:spPr>
          <a:xfrm>
            <a:off x="514350" y="2993720"/>
            <a:ext cx="3933825" cy="1399868"/>
          </a:xfrm>
          <a:prstGeom prst="homePlate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08038" y="3429000"/>
            <a:ext cx="3317227" cy="4457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 도입사례 분석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94007" y="3441137"/>
            <a:ext cx="17601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기술 재설계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45900" y="3429000"/>
            <a:ext cx="3705848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schemeClr val="bg1"/>
                </a:solidFill>
              </a:rPr>
              <a:t>블록체인 개발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490639" y="1935150"/>
            <a:ext cx="9333130" cy="364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학기 내로 마치려고 했던 프로젝트를 폭넓은 조사</a:t>
            </a:r>
            <a:r>
              <a:rPr lang="en-US" altLang="ko-KR"/>
              <a:t>,</a:t>
            </a:r>
            <a:r>
              <a:rPr lang="ko-KR" altLang="en-US"/>
              <a:t> 설계를 위해 </a:t>
            </a:r>
            <a:r>
              <a:rPr lang="en-US" altLang="ko-KR"/>
              <a:t>2</a:t>
            </a:r>
            <a:r>
              <a:rPr lang="ko-KR" altLang="en-US"/>
              <a:t>학기까지 연장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2435" y="385528"/>
            <a:ext cx="744855" cy="45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0" spc="-150">
                <a:solidFill>
                  <a:schemeClr val="bg1"/>
                </a:solidFill>
              </a:rPr>
              <a:t>목차</a:t>
            </a:r>
            <a:endParaRPr lang="ko-KR" altLang="en-US" sz="2400" b="0" spc="-15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2585" y="1871175"/>
            <a:ext cx="358757" cy="451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/>
              <a:t>1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2725708" y="1871175"/>
            <a:ext cx="1528157" cy="451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피드백 반영</a:t>
            </a:r>
            <a:endParaRPr lang="ko-KR" altLang="en-US" sz="2400" b="0" spc="-300"/>
          </a:p>
        </p:txBody>
      </p:sp>
      <p:sp>
        <p:nvSpPr>
          <p:cNvPr id="9" name="TextBox 8"/>
          <p:cNvSpPr txBox="1"/>
          <p:nvPr/>
        </p:nvSpPr>
        <p:spPr>
          <a:xfrm>
            <a:off x="1632585" y="3042050"/>
            <a:ext cx="358757" cy="451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/>
              <a:t>2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2725708" y="3042050"/>
            <a:ext cx="1270982" cy="451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근거 보충</a:t>
            </a:r>
            <a:endParaRPr lang="ko-KR" altLang="en-US" sz="2400" b="0" spc="-300"/>
          </a:p>
        </p:txBody>
      </p:sp>
      <p:sp>
        <p:nvSpPr>
          <p:cNvPr id="11" name="TextBox 10"/>
          <p:cNvSpPr txBox="1"/>
          <p:nvPr/>
        </p:nvSpPr>
        <p:spPr>
          <a:xfrm>
            <a:off x="1632585" y="4212925"/>
            <a:ext cx="3587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/>
              <a:t>3</a:t>
            </a:r>
            <a:endParaRPr lang="ko-KR" altLang="en-US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2725708" y="4212925"/>
            <a:ext cx="17853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앞으로의 계획</a:t>
            </a:r>
            <a:endParaRPr lang="ko-KR" altLang="en-US" sz="2400" b="0" spc="-300"/>
          </a:p>
        </p:txBody>
      </p:sp>
      <p:sp>
        <p:nvSpPr>
          <p:cNvPr id="19" name="TextBox 18"/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a table of contents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1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피드백 반영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6493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피드백 반영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56896" y="1129861"/>
            <a:ext cx="6798880" cy="411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100" b="1"/>
              <a:t>주요 피드백</a:t>
            </a:r>
            <a:endParaRPr lang="ko-KR" altLang="en-US" sz="2100" b="1"/>
          </a:p>
        </p:txBody>
      </p:sp>
      <p:sp>
        <p:nvSpPr>
          <p:cNvPr id="13" name=""/>
          <p:cNvSpPr txBox="1"/>
          <p:nvPr/>
        </p:nvSpPr>
        <p:spPr>
          <a:xfrm>
            <a:off x="742293" y="2079077"/>
            <a:ext cx="6273361" cy="3669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작품이 잘 만들어졌는지 평가를 어떻게 하는가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14" name=""/>
          <p:cNvSpPr txBox="1"/>
          <p:nvPr/>
        </p:nvSpPr>
        <p:spPr>
          <a:xfrm>
            <a:off x="774808" y="2853558"/>
            <a:ext cx="6273361" cy="36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관련된 논문이나 근거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1648810" y="4361792"/>
            <a:ext cx="1596258" cy="87367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3980793" y="4259974"/>
            <a:ext cx="5629604" cy="3672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프로젝트의 방향성 문제제기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3989332" y="4977305"/>
            <a:ext cx="6339054" cy="36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개발보다</a:t>
            </a:r>
            <a:r>
              <a:rPr lang="en-US" altLang="ko-KR"/>
              <a:t>,</a:t>
            </a:r>
            <a:r>
              <a:rPr lang="ko-KR" altLang="en-US"/>
              <a:t> 주제에 대한 탐구 및 근거 보충이 중요함을 자각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1" animBg="1"/>
      <p:bldP spid="15" grpId="2" animBg="1"/>
      <p:bldP spid="16" grpId="3" animBg="1"/>
      <p:bldP spid="17" grpId="4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2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근거 보충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29828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근거 보충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문제 재정의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56896" y="1129861"/>
            <a:ext cx="6798880" cy="41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/>
              <a:t>문제</a:t>
            </a:r>
            <a:r>
              <a:rPr lang="en-US" altLang="ko-KR" sz="2100" b="1"/>
              <a:t>1: </a:t>
            </a:r>
            <a:r>
              <a:rPr lang="ko-KR" altLang="en-US" sz="2100" b="1"/>
              <a:t>유동성 분절</a:t>
            </a:r>
            <a:endParaRPr lang="ko-KR" altLang="en-US" sz="2100" b="1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4898" y="1887920"/>
            <a:ext cx="7382204" cy="41524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29828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근거 보충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문제 재정의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56896" y="1129861"/>
            <a:ext cx="6798880" cy="41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/>
              <a:t>문제</a:t>
            </a:r>
            <a:r>
              <a:rPr lang="en-US" altLang="ko-KR" sz="2100" b="1"/>
              <a:t>1: </a:t>
            </a:r>
            <a:r>
              <a:rPr lang="ko-KR" altLang="en-US" sz="2100" b="1"/>
              <a:t>유동성 분절</a:t>
            </a:r>
            <a:endParaRPr lang="ko-KR" altLang="en-US" sz="2100" b="1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5001" y="2498834"/>
            <a:ext cx="1860331" cy="1860331"/>
          </a:xfrm>
          <a:prstGeom prst="rect">
            <a:avLst/>
          </a:prstGeom>
        </p:spPr>
      </p:pic>
      <p:cxnSp>
        <p:nvCxnSpPr>
          <p:cNvPr id="33" name=""/>
          <p:cNvCxnSpPr/>
          <p:nvPr/>
        </p:nvCxnSpPr>
        <p:spPr>
          <a:xfrm flipV="1">
            <a:off x="4545582" y="2167853"/>
            <a:ext cx="1070741" cy="525517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18983" y="869581"/>
            <a:ext cx="1127111" cy="1127111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06923" y="2666585"/>
            <a:ext cx="1127111" cy="1127111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13775" y="4434535"/>
            <a:ext cx="1127111" cy="1127111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1833733" y="4340384"/>
            <a:ext cx="1699425" cy="36319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Korea</a:t>
            </a:r>
            <a:endParaRPr lang="en-US" altLang="ko-KR"/>
          </a:p>
        </p:txBody>
      </p:sp>
      <p:sp>
        <p:nvSpPr>
          <p:cNvPr id="39" name=""/>
          <p:cNvSpPr txBox="1"/>
          <p:nvPr/>
        </p:nvSpPr>
        <p:spPr>
          <a:xfrm>
            <a:off x="6536204" y="2032730"/>
            <a:ext cx="1699425" cy="365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Japan</a:t>
            </a:r>
            <a:endParaRPr lang="en-US" altLang="ko-KR"/>
          </a:p>
        </p:txBody>
      </p:sp>
      <p:sp>
        <p:nvSpPr>
          <p:cNvPr id="40" name=""/>
          <p:cNvSpPr txBox="1"/>
          <p:nvPr/>
        </p:nvSpPr>
        <p:spPr>
          <a:xfrm>
            <a:off x="6577320" y="3876058"/>
            <a:ext cx="1699425" cy="365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Phillipines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6522500" y="5630302"/>
            <a:ext cx="1699425" cy="3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German</a:t>
            </a:r>
            <a:endParaRPr lang="en-US" altLang="ko-KR"/>
          </a:p>
        </p:txBody>
      </p:sp>
      <p:cxnSp>
        <p:nvCxnSpPr>
          <p:cNvPr id="42" name=""/>
          <p:cNvCxnSpPr/>
          <p:nvPr/>
        </p:nvCxnSpPr>
        <p:spPr>
          <a:xfrm>
            <a:off x="4560932" y="3429000"/>
            <a:ext cx="1425427" cy="0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/>
          <p:nvPr/>
        </p:nvCxnSpPr>
        <p:spPr>
          <a:xfrm>
            <a:off x="4478702" y="4168307"/>
            <a:ext cx="1206146" cy="610638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 txBox="1"/>
          <p:nvPr/>
        </p:nvSpPr>
        <p:spPr>
          <a:xfrm>
            <a:off x="8425856" y="2422937"/>
            <a:ext cx="3234389" cy="2013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유동성 분산 예치로 인해 발생하는 추가 업무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유동성 추적</a:t>
            </a:r>
            <a:r>
              <a:rPr lang="en-US" altLang="ko-KR"/>
              <a:t>,</a:t>
            </a:r>
            <a:r>
              <a:rPr lang="ko-KR" altLang="en-US"/>
              <a:t> 모니터링</a:t>
            </a:r>
            <a:r>
              <a:rPr lang="en-US" altLang="ko-KR"/>
              <a:t>,</a:t>
            </a:r>
            <a:r>
              <a:rPr lang="ko-KR" altLang="en-US"/>
              <a:t> 관리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각국의 규제준수</a:t>
            </a:r>
            <a:r>
              <a:rPr lang="en-US" altLang="ko-KR"/>
              <a:t>,</a:t>
            </a:r>
            <a:r>
              <a:rPr lang="ko-KR" altLang="en-US"/>
              <a:t> 언어</a:t>
            </a:r>
            <a:r>
              <a:rPr lang="en-US" altLang="ko-KR"/>
              <a:t>,</a:t>
            </a:r>
            <a:r>
              <a:rPr lang="ko-KR" altLang="en-US"/>
              <a:t> 국가 공휴일</a:t>
            </a:r>
            <a:r>
              <a:rPr lang="en-US" altLang="ko-KR"/>
              <a:t>,</a:t>
            </a:r>
            <a:r>
              <a:rPr lang="ko-KR" altLang="en-US"/>
              <a:t> 등등</a:t>
            </a:r>
            <a:r>
              <a:rPr lang="en-US" altLang="ko-KR"/>
              <a:t>...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29828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근거 보충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문제 재정의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56896" y="1129861"/>
            <a:ext cx="6798880" cy="41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/>
              <a:t>문제</a:t>
            </a:r>
            <a:r>
              <a:rPr lang="en-US" altLang="ko-KR" sz="2100" b="1"/>
              <a:t>1: </a:t>
            </a:r>
            <a:r>
              <a:rPr lang="ko-KR" altLang="en-US" sz="2100" b="1"/>
              <a:t>유동성 분절 </a:t>
            </a:r>
            <a:r>
              <a:rPr lang="en-US" altLang="ko-KR" sz="2100" b="1"/>
              <a:t>-</a:t>
            </a:r>
            <a:r>
              <a:rPr lang="ko-KR" altLang="en-US" sz="2100" b="1"/>
              <a:t> 해결사례</a:t>
            </a:r>
            <a:endParaRPr lang="ko-KR" altLang="en-US" sz="2100" b="1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4950" y="1865991"/>
            <a:ext cx="9182100" cy="3729037"/>
          </a:xfrm>
          <a:prstGeom prst="rect">
            <a:avLst/>
          </a:prstGeom>
        </p:spPr>
      </p:pic>
      <p:sp>
        <p:nvSpPr>
          <p:cNvPr id="34" name=""/>
          <p:cNvSpPr txBox="1"/>
          <p:nvPr/>
        </p:nvSpPr>
        <p:spPr>
          <a:xfrm>
            <a:off x="2046161" y="5601247"/>
            <a:ext cx="3679801" cy="363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Ripple solution - xRapid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29828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근거 보충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문제 재정의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56896" y="1129861"/>
            <a:ext cx="6798880" cy="41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/>
              <a:t>문제</a:t>
            </a:r>
            <a:r>
              <a:rPr lang="en-US" altLang="ko-KR" sz="2100" b="1"/>
              <a:t>2: </a:t>
            </a:r>
            <a:r>
              <a:rPr lang="ko-KR" altLang="en-US" sz="2100" b="1"/>
              <a:t>송금 인프라</a:t>
            </a:r>
            <a:endParaRPr lang="ko-KR" altLang="en-US" sz="2100" b="1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1624" y="2403422"/>
            <a:ext cx="977780" cy="977780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04998" y="2395589"/>
            <a:ext cx="977780" cy="977780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91399" y="3686983"/>
            <a:ext cx="977780" cy="97778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406312" y="3703718"/>
            <a:ext cx="977780" cy="977780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073952" y="2395144"/>
            <a:ext cx="977780" cy="977780"/>
          </a:xfrm>
          <a:prstGeom prst="rect">
            <a:avLst/>
          </a:prstGeom>
        </p:spPr>
      </p:pic>
      <p:cxnSp>
        <p:nvCxnSpPr>
          <p:cNvPr id="37" name=""/>
          <p:cNvCxnSpPr/>
          <p:nvPr/>
        </p:nvCxnSpPr>
        <p:spPr>
          <a:xfrm rot="16200000" flipH="1">
            <a:off x="7412117" y="3477961"/>
            <a:ext cx="409485" cy="311561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5400000">
            <a:off x="8360523" y="3471102"/>
            <a:ext cx="409485" cy="3252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rot="16200000" flipH="1">
            <a:off x="9259969" y="3477961"/>
            <a:ext cx="409485" cy="311561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 rot="5400000">
            <a:off x="10189324" y="3471102"/>
            <a:ext cx="409485" cy="3252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 txBox="1"/>
          <p:nvPr/>
        </p:nvSpPr>
        <p:spPr>
          <a:xfrm>
            <a:off x="7021501" y="4886235"/>
            <a:ext cx="4124325" cy="63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단점</a:t>
            </a:r>
            <a:r>
              <a:rPr lang="en-US" altLang="ko-KR"/>
              <a:t>:</a:t>
            </a:r>
            <a:r>
              <a:rPr lang="ko-KR" altLang="en-US"/>
              <a:t> 원자성 저하</a:t>
            </a:r>
            <a:r>
              <a:rPr lang="en-US" altLang="ko-KR"/>
              <a:t>,</a:t>
            </a:r>
            <a:r>
              <a:rPr lang="ko-KR" altLang="en-US"/>
              <a:t> 투명성 저하</a:t>
            </a:r>
            <a:r>
              <a:rPr lang="en-US" altLang="ko-KR"/>
              <a:t>,</a:t>
            </a:r>
            <a:r>
              <a:rPr lang="ko-KR" altLang="en-US"/>
              <a:t> 시간 증가</a:t>
            </a:r>
            <a:r>
              <a:rPr lang="en-US" altLang="ko-KR"/>
              <a:t>,</a:t>
            </a:r>
            <a:r>
              <a:rPr lang="ko-KR" altLang="en-US"/>
              <a:t> 환율에 따른 비용 증가</a:t>
            </a:r>
            <a:r>
              <a:rPr lang="en-US" altLang="ko-KR"/>
              <a:t>.</a:t>
            </a:r>
            <a:endParaRPr lang="en-US" altLang="ko-KR"/>
          </a:p>
        </p:txBody>
      </p:sp>
      <p:grpSp>
        <p:nvGrpSpPr>
          <p:cNvPr id="42" name=""/>
          <p:cNvGrpSpPr/>
          <p:nvPr/>
        </p:nvGrpSpPr>
        <p:grpSpPr>
          <a:xfrm rot="0">
            <a:off x="544440" y="2555297"/>
            <a:ext cx="1198726" cy="1871923"/>
            <a:chOff x="1596283" y="1489104"/>
            <a:chExt cx="2473295" cy="3714809"/>
          </a:xfrm>
        </p:grpSpPr>
        <p:grpSp>
          <p:nvGrpSpPr>
            <p:cNvPr id="43" name=""/>
            <p:cNvGrpSpPr/>
            <p:nvPr/>
          </p:nvGrpSpPr>
          <p:grpSpPr>
            <a:xfrm rot="0">
              <a:off x="1596283" y="2022597"/>
              <a:ext cx="2473295" cy="3181316"/>
              <a:chOff x="2068082" y="1836276"/>
              <a:chExt cx="2473295" cy="3181316"/>
            </a:xfrm>
          </p:grpSpPr>
          <p:pic>
            <p:nvPicPr>
              <p:cNvPr id="44" name="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2068082" y="1836276"/>
                <a:ext cx="2473295" cy="2473295"/>
              </a:xfrm>
              <a:prstGeom prst="rect">
                <a:avLst/>
              </a:prstGeom>
            </p:spPr>
          </p:pic>
          <p:sp>
            <p:nvSpPr>
              <p:cNvPr id="45" name=""/>
              <p:cNvSpPr txBox="1"/>
              <p:nvPr/>
            </p:nvSpPr>
            <p:spPr>
              <a:xfrm>
                <a:off x="2191903" y="4288027"/>
                <a:ext cx="2243272" cy="72956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/>
                  <a:t>Bank A</a:t>
                </a:r>
                <a:endParaRPr lang="en-US" altLang="ko-KR"/>
              </a:p>
            </p:txBody>
          </p:sp>
        </p:grpSp>
        <p:pic>
          <p:nvPicPr>
            <p:cNvPr id="46" name="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794118" y="1489104"/>
              <a:ext cx="719627" cy="719627"/>
            </a:xfrm>
            <a:prstGeom prst="rect">
              <a:avLst/>
            </a:prstGeom>
          </p:spPr>
        </p:pic>
      </p:grpSp>
      <p:grpSp>
        <p:nvGrpSpPr>
          <p:cNvPr id="47" name=""/>
          <p:cNvGrpSpPr/>
          <p:nvPr/>
        </p:nvGrpSpPr>
        <p:grpSpPr>
          <a:xfrm rot="0">
            <a:off x="4725863" y="2460269"/>
            <a:ext cx="1205579" cy="1882974"/>
            <a:chOff x="8247045" y="1506910"/>
            <a:chExt cx="2473294" cy="3681920"/>
          </a:xfrm>
        </p:grpSpPr>
        <p:grpSp>
          <p:nvGrpSpPr>
            <p:cNvPr id="48" name=""/>
            <p:cNvGrpSpPr/>
            <p:nvPr/>
          </p:nvGrpSpPr>
          <p:grpSpPr>
            <a:xfrm rot="0">
              <a:off x="8247045" y="2022086"/>
              <a:ext cx="2473295" cy="3166744"/>
              <a:chOff x="2068082" y="1836276"/>
              <a:chExt cx="2473295" cy="3166744"/>
            </a:xfrm>
          </p:grpSpPr>
          <p:pic>
            <p:nvPicPr>
              <p:cNvPr id="49" name="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2068082" y="1836276"/>
                <a:ext cx="2473295" cy="2473295"/>
              </a:xfrm>
              <a:prstGeom prst="rect">
                <a:avLst/>
              </a:prstGeom>
            </p:spPr>
          </p:pic>
          <p:sp>
            <p:nvSpPr>
              <p:cNvPr id="50" name=""/>
              <p:cNvSpPr txBox="1"/>
              <p:nvPr/>
            </p:nvSpPr>
            <p:spPr>
              <a:xfrm>
                <a:off x="2191904" y="4288027"/>
                <a:ext cx="2243273" cy="71499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/>
                  <a:t>Bank B</a:t>
                </a:r>
                <a:endParaRPr lang="en-US" altLang="ko-KR"/>
              </a:p>
            </p:txBody>
          </p:sp>
        </p:grpSp>
        <p:pic>
          <p:nvPicPr>
            <p:cNvPr id="51" name="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452716" y="1506910"/>
              <a:ext cx="675117" cy="675117"/>
            </a:xfrm>
            <a:prstGeom prst="rect">
              <a:avLst/>
            </a:prstGeom>
          </p:spPr>
        </p:pic>
      </p:grpSp>
      <p:pic>
        <p:nvPicPr>
          <p:cNvPr id="52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703242" y="2778890"/>
            <a:ext cx="1248211" cy="1300219"/>
          </a:xfrm>
          <a:prstGeom prst="rect">
            <a:avLst/>
          </a:prstGeom>
        </p:spPr>
      </p:pic>
      <p:cxnSp>
        <p:nvCxnSpPr>
          <p:cNvPr id="53" name=""/>
          <p:cNvCxnSpPr/>
          <p:nvPr/>
        </p:nvCxnSpPr>
        <p:spPr>
          <a:xfrm flipV="1">
            <a:off x="1768017" y="3123825"/>
            <a:ext cx="778378" cy="96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/>
          <p:nvPr/>
        </p:nvCxnSpPr>
        <p:spPr>
          <a:xfrm>
            <a:off x="4044434" y="2995556"/>
            <a:ext cx="6888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/>
          <p:nvPr/>
        </p:nvCxnSpPr>
        <p:spPr>
          <a:xfrm rot="10800000" flipV="1">
            <a:off x="4036515" y="3658321"/>
            <a:ext cx="654719" cy="68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/>
          <p:nvPr/>
        </p:nvCxnSpPr>
        <p:spPr>
          <a:xfrm rot="10800000">
            <a:off x="1791687" y="3640241"/>
            <a:ext cx="70853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"/>
          <p:cNvSpPr txBox="1"/>
          <p:nvPr/>
        </p:nvSpPr>
        <p:spPr>
          <a:xfrm>
            <a:off x="1189596" y="4730978"/>
            <a:ext cx="4296529" cy="3629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청산</a:t>
            </a:r>
            <a:r>
              <a:rPr lang="en-US" altLang="ko-KR"/>
              <a:t>,</a:t>
            </a:r>
            <a:r>
              <a:rPr lang="ko-KR" altLang="en-US"/>
              <a:t> 결제 과정이 점대 점으로 이루어짐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987</ep:Words>
  <ep:PresentationFormat>와이드스크린</ep:PresentationFormat>
  <ep:Paragraphs>270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2022-05-10T00:06:31.000</dcterms:created>
  <dc:creator>Yu Saebyeol</dc:creator>
  <cp:lastModifiedBy>aad33</cp:lastModifiedBy>
  <dcterms:modified xsi:type="dcterms:W3CDTF">2024-05-30T16:52:25.670</dcterms:modified>
  <cp:revision>95</cp:revision>
  <dc:title>PowerPoint 프레젠테이션</dc:title>
  <cp:version>1000.0000.01</cp:version>
</cp:coreProperties>
</file>