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youtu.be/RBpCeMEi8eE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5" y="2767280"/>
            <a:ext cx="9158225" cy="697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블록체인을 이용한 해외송금 시스템 구축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363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2024.03.29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6212" y="6255238"/>
            <a:ext cx="2153435" cy="36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22</a:t>
            </a:r>
            <a:r>
              <a:rPr lang="ko-KR" altLang="en-US">
                <a:solidFill>
                  <a:schemeClr val="bg1"/>
                </a:solidFill>
              </a:rPr>
              <a:t>조 발표자 박승진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10" idx="3"/>
          </p:cNvCxnSpPr>
          <p:nvPr/>
        </p:nvCxnSpPr>
        <p:spPr>
          <a:xfrm rot="16200000" flipH="1">
            <a:off x="3278979" y="4463094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H="1">
            <a:off x="5495127" y="4460901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7679940" y="4434656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H="1">
            <a:off x="9989238" y="4448362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3922793" y="1663996"/>
            <a:ext cx="5153093" cy="362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전자서명과 함께 제안에 대해 컨펌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1106087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sp>
        <p:nvSpPr>
          <p:cNvPr id="33" name=""/>
          <p:cNvSpPr txBox="1"/>
          <p:nvPr/>
        </p:nvSpPr>
        <p:spPr>
          <a:xfrm>
            <a:off x="2224327" y="4292416"/>
            <a:ext cx="3645539" cy="363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</a:t>
            </a:r>
            <a:r>
              <a:rPr lang="en-US" altLang="ko-KR"/>
              <a:t>state(</a:t>
            </a:r>
            <a:r>
              <a:rPr lang="ko-KR" altLang="en-US"/>
              <a:t>잔고</a:t>
            </a:r>
            <a:r>
              <a:rPr lang="en-US" altLang="ko-KR"/>
              <a:t>)</a:t>
            </a:r>
            <a:r>
              <a:rPr lang="ko-KR" altLang="en-US"/>
              <a:t> 반영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2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구현 방법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9770" y="2083255"/>
            <a:ext cx="8172460" cy="2495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2329" y="2209800"/>
            <a:ext cx="2438400" cy="2438400"/>
          </a:xfrm>
          <a:prstGeom prst="rect">
            <a:avLst/>
          </a:prstGeom>
        </p:spPr>
      </p:pic>
      <p:sp>
        <p:nvSpPr>
          <p:cNvPr id="245" name=""/>
          <p:cNvSpPr/>
          <p:nvPr/>
        </p:nvSpPr>
        <p:spPr>
          <a:xfrm>
            <a:off x="8020753" y="2337288"/>
            <a:ext cx="2982056" cy="2183423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end-user(bank) application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HyperLedger SDK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6539" y="2649414"/>
            <a:ext cx="1559170" cy="1559170"/>
          </a:xfrm>
          <a:prstGeom prst="rect">
            <a:avLst/>
          </a:prstGeom>
        </p:spPr>
      </p:pic>
      <p:sp>
        <p:nvSpPr>
          <p:cNvPr id="248" name=""/>
          <p:cNvSpPr txBox="1"/>
          <p:nvPr/>
        </p:nvSpPr>
        <p:spPr>
          <a:xfrm>
            <a:off x="4566007" y="4469423"/>
            <a:ext cx="2579283" cy="3673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스마트 계약 작성</a:t>
            </a:r>
            <a:endParaRPr lang="ko-KR" altLang="en-US"/>
          </a:p>
        </p:txBody>
      </p:sp>
      <p:sp>
        <p:nvSpPr>
          <p:cNvPr id="249" name=""/>
          <p:cNvSpPr txBox="1"/>
          <p:nvPr/>
        </p:nvSpPr>
        <p:spPr>
          <a:xfrm>
            <a:off x="1569399" y="4697517"/>
            <a:ext cx="2715069" cy="3583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블록체인 네트워크 구축</a:t>
            </a:r>
            <a:endParaRPr lang="ko-KR" altLang="en-US"/>
          </a:p>
        </p:txBody>
      </p:sp>
      <p:sp>
        <p:nvSpPr>
          <p:cNvPr id="250" name=""/>
          <p:cNvSpPr txBox="1"/>
          <p:nvPr/>
        </p:nvSpPr>
        <p:spPr>
          <a:xfrm>
            <a:off x="7916431" y="4635203"/>
            <a:ext cx="3445024" cy="366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은행</a:t>
            </a:r>
            <a:r>
              <a:rPr lang="en-US" altLang="ko-KR"/>
              <a:t>)</a:t>
            </a:r>
            <a:r>
              <a:rPr lang="ko-KR" altLang="en-US"/>
              <a:t>클라이언트 어플리케이션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6" y="335362"/>
            <a:ext cx="38781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 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블록체인 네트워크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51" name=""/>
          <p:cNvSpPr/>
          <p:nvPr/>
        </p:nvSpPr>
        <p:spPr>
          <a:xfrm>
            <a:off x="1302343" y="1848918"/>
            <a:ext cx="667640" cy="202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570" y="1062037"/>
            <a:ext cx="5347505" cy="5354476"/>
          </a:xfrm>
          <a:prstGeom prst="rect">
            <a:avLst/>
          </a:prstGeom>
        </p:spPr>
      </p:pic>
      <p:sp>
        <p:nvSpPr>
          <p:cNvPr id="254" name=""/>
          <p:cNvSpPr txBox="1"/>
          <p:nvPr/>
        </p:nvSpPr>
        <p:spPr>
          <a:xfrm>
            <a:off x="6096000" y="1071562"/>
            <a:ext cx="47815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아키텍처 그림</a:t>
            </a:r>
            <a:endParaRPr lang="ko-KR" altLang="en-US"/>
          </a:p>
        </p:txBody>
      </p:sp>
      <p:sp>
        <p:nvSpPr>
          <p:cNvPr id="255" name=""/>
          <p:cNvSpPr txBox="1"/>
          <p:nvPr/>
        </p:nvSpPr>
        <p:spPr>
          <a:xfrm>
            <a:off x="6096000" y="1804987"/>
            <a:ext cx="6096000" cy="3108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구성요소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- CA (certificate authority)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인증서 발급 주체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- org (organization)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peer</a:t>
            </a:r>
            <a:r>
              <a:rPr lang="ko-KR" altLang="en-US"/>
              <a:t> 들을 조직화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- peer (= node) :</a:t>
            </a:r>
            <a:r>
              <a:rPr lang="ko-KR" altLang="en-US"/>
              <a:t> 분산 원장 데이터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  - channel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조직들을 연결짓는 네트워크 </a:t>
            </a:r>
            <a:r>
              <a:rPr lang="en-US" altLang="ko-KR"/>
              <a:t>(global state)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- orderer (block generator)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블록 생성 후 각 노드에 전파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3" y="335362"/>
            <a:ext cx="50307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분산 원장에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data write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과정 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51" name=""/>
          <p:cNvSpPr/>
          <p:nvPr/>
        </p:nvSpPr>
        <p:spPr>
          <a:xfrm>
            <a:off x="1302343" y="1848918"/>
            <a:ext cx="667640" cy="202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608" y="2139308"/>
            <a:ext cx="5103208" cy="3642366"/>
          </a:xfrm>
          <a:prstGeom prst="rect">
            <a:avLst/>
          </a:prstGeom>
        </p:spPr>
      </p:pic>
      <p:sp>
        <p:nvSpPr>
          <p:cNvPr id="257" name=""/>
          <p:cNvSpPr txBox="1"/>
          <p:nvPr/>
        </p:nvSpPr>
        <p:spPr>
          <a:xfrm>
            <a:off x="5705474" y="3319462"/>
            <a:ext cx="5743576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외부 </a:t>
            </a:r>
            <a:r>
              <a:rPr lang="en-US" altLang="ko-KR"/>
              <a:t>client app</a:t>
            </a:r>
            <a:r>
              <a:rPr lang="ko-KR" altLang="en-US"/>
              <a:t> 으로 부터 특정 </a:t>
            </a:r>
            <a:r>
              <a:rPr lang="en-US" altLang="ko-KR"/>
              <a:t>peer</a:t>
            </a:r>
            <a:r>
              <a:rPr lang="ko-KR" altLang="en-US"/>
              <a:t> 에 접근하여 </a:t>
            </a:r>
            <a:r>
              <a:rPr lang="en-US" altLang="ko-KR"/>
              <a:t>smart-contract </a:t>
            </a:r>
            <a:r>
              <a:rPr lang="ko-KR" altLang="en-US"/>
              <a:t>를 호출한다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3" y="335362"/>
            <a:ext cx="50307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분산 원장에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data write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과정 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51" name=""/>
          <p:cNvSpPr/>
          <p:nvPr/>
        </p:nvSpPr>
        <p:spPr>
          <a:xfrm>
            <a:off x="1302343" y="1848918"/>
            <a:ext cx="667640" cy="202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7" name=""/>
          <p:cNvSpPr txBox="1"/>
          <p:nvPr/>
        </p:nvSpPr>
        <p:spPr>
          <a:xfrm>
            <a:off x="5686424" y="3119437"/>
            <a:ext cx="5743576" cy="11839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write </a:t>
            </a:r>
            <a:r>
              <a:rPr lang="ko-KR" altLang="en-US"/>
              <a:t>에 관련된 내용</a:t>
            </a:r>
            <a:r>
              <a:rPr lang="en-US" altLang="ko-KR"/>
              <a:t>,</a:t>
            </a:r>
            <a:r>
              <a:rPr lang="ko-KR" altLang="en-US"/>
              <a:t> 결과를 다른 조직으로 넘겨 컨펌을 요청한다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이는 데이터를 변경하는 합의에 이르는 과정이다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547" y="2271712"/>
            <a:ext cx="4952630" cy="3347790"/>
          </a:xfrm>
          <a:prstGeom prst="rect">
            <a:avLst/>
          </a:prstGeom>
        </p:spPr>
      </p:pic>
      <p:pic>
        <p:nvPicPr>
          <p:cNvPr id="2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4613" y="2266796"/>
            <a:ext cx="4923828" cy="339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3" y="335362"/>
            <a:ext cx="50307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분산 원장에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data write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과정 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51" name=""/>
          <p:cNvSpPr/>
          <p:nvPr/>
        </p:nvSpPr>
        <p:spPr>
          <a:xfrm>
            <a:off x="1302343" y="1848918"/>
            <a:ext cx="667640" cy="202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7" name=""/>
          <p:cNvSpPr txBox="1"/>
          <p:nvPr/>
        </p:nvSpPr>
        <p:spPr>
          <a:xfrm>
            <a:off x="6096000" y="3005137"/>
            <a:ext cx="5743576" cy="1460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상태 변경에 합의된 내용을 </a:t>
            </a:r>
            <a:r>
              <a:rPr lang="en-US" altLang="ko-KR"/>
              <a:t>orderer </a:t>
            </a:r>
            <a:r>
              <a:rPr lang="ko-KR" altLang="en-US"/>
              <a:t>에게 제출하고 </a:t>
            </a:r>
            <a:r>
              <a:rPr lang="en-US" altLang="ko-KR"/>
              <a:t>orderer </a:t>
            </a:r>
            <a:r>
              <a:rPr lang="ko-KR" altLang="en-US"/>
              <a:t>는 블록을 생성한다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블록을 전파 받으면 분산된 원장은 완벽히 똑같은 데이터를 갖는다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754" y="1114427"/>
            <a:ext cx="5711353" cy="5372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3" y="335362"/>
            <a:ext cx="3601952" cy="453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스마트 컨트랙트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51" name=""/>
          <p:cNvSpPr/>
          <p:nvPr/>
        </p:nvSpPr>
        <p:spPr>
          <a:xfrm>
            <a:off x="1302343" y="1848918"/>
            <a:ext cx="667640" cy="202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61" name=""/>
          <p:cNvSpPr txBox="1"/>
          <p:nvPr/>
        </p:nvSpPr>
        <p:spPr>
          <a:xfrm>
            <a:off x="536782" y="1234688"/>
            <a:ext cx="7023576" cy="3675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fabric-contract-api </a:t>
            </a:r>
            <a:r>
              <a:rPr lang="ko-KR" altLang="en-US"/>
              <a:t>모듈을 이용하여 </a:t>
            </a:r>
            <a:r>
              <a:rPr lang="en-US" altLang="ko-KR"/>
              <a:t>javascript </a:t>
            </a:r>
            <a:r>
              <a:rPr lang="ko-KR" altLang="en-US"/>
              <a:t>로 개발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62" name=""/>
          <p:cNvSpPr txBox="1"/>
          <p:nvPr/>
        </p:nvSpPr>
        <p:spPr>
          <a:xfrm>
            <a:off x="510076" y="1875624"/>
            <a:ext cx="8216426" cy="3614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기타 여러 함수를 제작했고 핵심이 되는 </a:t>
            </a:r>
            <a:r>
              <a:rPr lang="en-US" altLang="ko-KR"/>
              <a:t>ProposeTransaction </a:t>
            </a:r>
            <a:r>
              <a:rPr lang="ko-KR" altLang="en-US"/>
              <a:t>함수 개발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64" name=""/>
          <p:cNvSpPr/>
          <p:nvPr/>
        </p:nvSpPr>
        <p:spPr>
          <a:xfrm>
            <a:off x="2658899" y="3125001"/>
            <a:ext cx="3106752" cy="105932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ProposeTransaction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561975" y="5138737"/>
            <a:ext cx="4610101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input:</a:t>
            </a:r>
            <a:r>
              <a:rPr lang="ko-KR" altLang="en-US"/>
              <a:t> 보내는이</a:t>
            </a:r>
            <a:r>
              <a:rPr lang="en-US" altLang="ko-KR"/>
              <a:t>, </a:t>
            </a:r>
            <a:r>
              <a:rPr lang="ko-KR" altLang="en-US"/>
              <a:t>받는이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</a:t>
            </a:r>
            <a:r>
              <a:rPr lang="ko-KR" altLang="en-US"/>
              <a:t> 중개자 리스트</a:t>
            </a:r>
            <a:endParaRPr lang="ko-KR" altLang="en-US"/>
          </a:p>
        </p:txBody>
      </p:sp>
      <p:cxnSp>
        <p:nvCxnSpPr>
          <p:cNvPr id="267" name=""/>
          <p:cNvCxnSpPr>
            <a:stCxn id="265" idx="1"/>
            <a:endCxn id="264" idx="1"/>
          </p:cNvCxnSpPr>
          <p:nvPr/>
        </p:nvCxnSpPr>
        <p:spPr>
          <a:xfrm flipV="1">
            <a:off x="561975" y="3654662"/>
            <a:ext cx="2096924" cy="1666478"/>
          </a:xfrm>
          <a:prstGeom prst="bentConnector3">
            <a:avLst>
              <a:gd name="adj1" fmla="val -6321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"/>
          <p:cNvCxnSpPr>
            <a:stCxn id="264" idx="3"/>
            <a:endCxn id="269" idx="2"/>
          </p:cNvCxnSpPr>
          <p:nvPr/>
        </p:nvCxnSpPr>
        <p:spPr>
          <a:xfrm flipV="1">
            <a:off x="5765651" y="3062287"/>
            <a:ext cx="2968772" cy="59237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"/>
          <p:cNvSpPr/>
          <p:nvPr/>
        </p:nvSpPr>
        <p:spPr>
          <a:xfrm>
            <a:off x="8734423" y="2357437"/>
            <a:ext cx="1057276" cy="140970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peer1</a:t>
            </a:r>
            <a:endParaRPr lang="en-US" altLang="ko-KR"/>
          </a:p>
        </p:txBody>
      </p:sp>
      <p:sp>
        <p:nvSpPr>
          <p:cNvPr id="270" name=""/>
          <p:cNvSpPr/>
          <p:nvPr/>
        </p:nvSpPr>
        <p:spPr>
          <a:xfrm>
            <a:off x="8715373" y="3776662"/>
            <a:ext cx="1057276" cy="140970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peer2</a:t>
            </a:r>
            <a:endParaRPr lang="en-US" altLang="ko-KR"/>
          </a:p>
        </p:txBody>
      </p:sp>
      <p:sp>
        <p:nvSpPr>
          <p:cNvPr id="271" name=""/>
          <p:cNvSpPr/>
          <p:nvPr/>
        </p:nvSpPr>
        <p:spPr>
          <a:xfrm>
            <a:off x="8724897" y="5200650"/>
            <a:ext cx="1057276" cy="140970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peer2</a:t>
            </a:r>
            <a:endParaRPr lang="en-US" altLang="ko-KR"/>
          </a:p>
        </p:txBody>
      </p:sp>
      <p:cxnSp>
        <p:nvCxnSpPr>
          <p:cNvPr id="272" name=""/>
          <p:cNvCxnSpPr>
            <a:stCxn id="264" idx="3"/>
            <a:endCxn id="270" idx="2"/>
          </p:cNvCxnSpPr>
          <p:nvPr/>
        </p:nvCxnSpPr>
        <p:spPr>
          <a:xfrm>
            <a:off x="5765651" y="3654662"/>
            <a:ext cx="2949722" cy="82685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"/>
          <p:cNvCxnSpPr>
            <a:stCxn id="264" idx="3"/>
            <a:endCxn id="271" idx="2"/>
          </p:cNvCxnSpPr>
          <p:nvPr/>
        </p:nvCxnSpPr>
        <p:spPr>
          <a:xfrm>
            <a:off x="5765651" y="3654662"/>
            <a:ext cx="2959246" cy="225083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"/>
          <p:cNvSpPr txBox="1"/>
          <p:nvPr/>
        </p:nvSpPr>
        <p:spPr>
          <a:xfrm>
            <a:off x="9886950" y="2787967"/>
            <a:ext cx="1457324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approve or reject</a:t>
            </a:r>
            <a:endParaRPr lang="en-US" altLang="ko-KR"/>
          </a:p>
        </p:txBody>
      </p:sp>
      <p:sp>
        <p:nvSpPr>
          <p:cNvPr id="275" name=""/>
          <p:cNvSpPr txBox="1"/>
          <p:nvPr/>
        </p:nvSpPr>
        <p:spPr>
          <a:xfrm>
            <a:off x="9867900" y="4159567"/>
            <a:ext cx="1457324" cy="64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approve or reject</a:t>
            </a:r>
            <a:endParaRPr lang="en-US" altLang="ko-KR"/>
          </a:p>
        </p:txBody>
      </p:sp>
      <p:sp>
        <p:nvSpPr>
          <p:cNvPr id="276" name=""/>
          <p:cNvSpPr txBox="1"/>
          <p:nvPr/>
        </p:nvSpPr>
        <p:spPr>
          <a:xfrm>
            <a:off x="9915524" y="5588317"/>
            <a:ext cx="1457324" cy="64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approve or reject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6493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기존 솔루션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1905001"/>
            <a:ext cx="64008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3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시연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7444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시연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7051" y="3429000"/>
            <a:ext cx="370584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은행 어플리케이션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3390900" y="3064192"/>
            <a:ext cx="5410200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b="1">
                <a:hlinkClick r:id="rId2"/>
              </a:rPr>
              <a:t>https://youtu.be/RBpCeMEi8eE</a:t>
            </a:r>
            <a:endParaRPr lang="en-US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7444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일정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7051" y="3429000"/>
            <a:ext cx="370584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은행 어플리케이션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24" name=""/>
          <p:cNvGraphicFramePr>
            <a:graphicFrameLocks noGrp="1"/>
          </p:cNvGraphicFramePr>
          <p:nvPr/>
        </p:nvGraphicFramePr>
        <p:xfrm>
          <a:off x="387261" y="1639569"/>
          <a:ext cx="11417476" cy="449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4904"/>
                <a:gridCol w="1141396"/>
                <a:gridCol w="1141396"/>
                <a:gridCol w="1141396"/>
                <a:gridCol w="1141396"/>
                <a:gridCol w="1141396"/>
                <a:gridCol w="1141396"/>
                <a:gridCol w="1141396"/>
                <a:gridCol w="1141396"/>
                <a:gridCol w="114139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53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네트워크 구축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53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스마트계약 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개발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클라이언트 어플리케이션 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개발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기존 시스템 조사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hyperledger fabric</a:t>
                      </a:r>
                      <a:r>
                        <a:rPr lang="ko-KR" altLang="en-US" sz="1200"/>
                        <a:t> 아키텍처 조사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세계적 동향 조사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타당성 추가 조사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cdcdc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15621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2990850" y="3075516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5" name=""/>
          <p:cNvSpPr/>
          <p:nvPr/>
        </p:nvSpPr>
        <p:spPr>
          <a:xfrm>
            <a:off x="6826249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254999" y="3075517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0275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endCxn id="17" idx="2"/>
          </p:cNvCxnSpPr>
          <p:nvPr/>
        </p:nvCxnSpPr>
        <p:spPr>
          <a:xfrm>
            <a:off x="2203769" y="3456412"/>
            <a:ext cx="977581" cy="826663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7" idx="4"/>
            <a:endCxn id="18" idx="2"/>
          </p:cNvCxnSpPr>
          <p:nvPr/>
        </p:nvCxnSpPr>
        <p:spPr>
          <a:xfrm>
            <a:off x="4464047" y="4283076"/>
            <a:ext cx="923928" cy="49529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8" idx="4"/>
            <a:endCxn id="19" idx="2"/>
          </p:cNvCxnSpPr>
          <p:nvPr/>
        </p:nvCxnSpPr>
        <p:spPr>
          <a:xfrm flipV="1">
            <a:off x="6670671" y="4283075"/>
            <a:ext cx="955679" cy="4952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9" idx="4"/>
            <a:endCxn id="15" idx="2"/>
          </p:cNvCxnSpPr>
          <p:nvPr/>
        </p:nvCxnSpPr>
        <p:spPr>
          <a:xfrm flipV="1">
            <a:off x="8909030" y="3429000"/>
            <a:ext cx="965220" cy="8540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8" idx="3"/>
          </p:cNvCxnSpPr>
          <p:nvPr/>
        </p:nvCxnSpPr>
        <p:spPr>
          <a:xfrm rot="5400000">
            <a:off x="1034939" y="4429127"/>
            <a:ext cx="1203433" cy="328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1720941" y="4267815"/>
            <a:ext cx="8771224" cy="35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transaction </a:t>
            </a:r>
            <a:r>
              <a:rPr lang="ko-KR" altLang="en-US"/>
              <a:t>제안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Bank B</a:t>
            </a:r>
            <a:r>
              <a:rPr lang="ko-KR" altLang="en-US"/>
              <a:t> 에 </a:t>
            </a:r>
            <a:r>
              <a:rPr lang="en-US" altLang="ko-KR"/>
              <a:t>1000$</a:t>
            </a:r>
            <a:r>
              <a:rPr lang="ko-KR" altLang="en-US"/>
              <a:t> 를 보내기 위해 </a:t>
            </a:r>
            <a:r>
              <a:rPr lang="en-US" altLang="ko-KR"/>
              <a:t>C,D,E,B</a:t>
            </a:r>
            <a:r>
              <a:rPr lang="ko-KR" altLang="en-US"/>
              <a:t> 은행의 잔고 반영 요청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8" name=""/>
          <p:cNvCxnSpPr>
            <a:endCxn id="10" idx="3"/>
          </p:cNvCxnSpPr>
          <p:nvPr/>
        </p:nvCxnSpPr>
        <p:spPr>
          <a:xfrm rot="16200000" flipV="1">
            <a:off x="3289255" y="445281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V="1">
            <a:off x="5502618" y="446816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7683365" y="4457130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6200000" flipV="1">
            <a:off x="10006368" y="4454456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2567706" y="4220534"/>
            <a:ext cx="1267717" cy="359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제안</a:t>
            </a:r>
            <a:r>
              <a:rPr lang="en-US" altLang="ko-KR"/>
              <a:t> </a:t>
            </a:r>
            <a:r>
              <a:rPr lang="ko-KR" altLang="en-US"/>
              <a:t>전달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1048</ep:Words>
  <ep:PresentationFormat>와이드스크린</ep:PresentationFormat>
  <ep:Paragraphs>278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aad33</cp:lastModifiedBy>
  <dcterms:modified xsi:type="dcterms:W3CDTF">2024-09-10T15:01:16.552</dcterms:modified>
  <cp:revision>102</cp:revision>
  <dc:title>PowerPoint 프레젠테이션</dc:title>
  <cp:version>1000.0000.01</cp:version>
</cp:coreProperties>
</file>