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irbnb-pricing-prediction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6326" y="1534701"/>
            <a:ext cx="9894498" cy="2226416"/>
          </a:xfrm>
        </p:spPr>
        <p:txBody>
          <a:bodyPr/>
          <a:lstStyle/>
          <a:p>
            <a:r>
              <a:rPr lang="en-US" altLang="ko-KR" sz="2500" b="1" dirty="0" smtClean="0"/>
              <a:t/>
            </a:r>
            <a:br>
              <a:rPr lang="en-US" altLang="ko-KR" sz="2500" b="1" dirty="0" smtClean="0"/>
            </a:br>
            <a:r>
              <a:rPr lang="en-US" altLang="ko-KR" sz="2500" b="1" dirty="0"/>
              <a:t/>
            </a:r>
            <a:br>
              <a:rPr lang="en-US" altLang="ko-KR" sz="2500" b="1" dirty="0"/>
            </a:br>
            <a:r>
              <a:rPr lang="en-US" altLang="ko-KR" sz="3500" b="1" dirty="0" smtClean="0"/>
              <a:t>Potential </a:t>
            </a:r>
            <a:r>
              <a:rPr lang="en-US" altLang="ko-KR" sz="3500" b="1" dirty="0"/>
              <a:t>Gentrification Trends of </a:t>
            </a:r>
            <a:r>
              <a:rPr lang="en-US" altLang="ko-KR" sz="3500" b="1" dirty="0" smtClean="0"/>
              <a:t/>
            </a:r>
            <a:br>
              <a:rPr lang="en-US" altLang="ko-KR" sz="3500" b="1" dirty="0" smtClean="0"/>
            </a:br>
            <a:r>
              <a:rPr lang="en-US" altLang="ko-KR" sz="3500" b="1" dirty="0" smtClean="0"/>
              <a:t>New </a:t>
            </a:r>
            <a:r>
              <a:rPr lang="en-US" altLang="ko-KR" sz="3500" b="1" dirty="0"/>
              <a:t>York City </a:t>
            </a:r>
            <a:r>
              <a:rPr lang="en-US" altLang="ko-KR" sz="3500" b="1" dirty="0" err="1"/>
              <a:t>Airbnbs</a:t>
            </a:r>
            <a:r>
              <a:rPr lang="en-US" altLang="ko-KR" sz="3500" b="1" dirty="0"/>
              <a:t> and </a:t>
            </a:r>
            <a:r>
              <a:rPr lang="en-US" altLang="ko-KR" sz="3500" b="1" dirty="0" smtClean="0"/>
              <a:t/>
            </a:r>
            <a:br>
              <a:rPr lang="en-US" altLang="ko-KR" sz="3500" b="1" dirty="0" smtClean="0"/>
            </a:br>
            <a:r>
              <a:rPr lang="en-US" altLang="ko-KR" sz="3500" b="1" dirty="0" smtClean="0"/>
              <a:t>Listing </a:t>
            </a:r>
            <a:r>
              <a:rPr lang="en-US" altLang="ko-KR" sz="3500" b="1" dirty="0"/>
              <a:t>Price </a:t>
            </a:r>
            <a:r>
              <a:rPr lang="en-US" altLang="ko-KR" sz="3500" b="1" dirty="0" smtClean="0"/>
              <a:t>Prediction</a:t>
            </a:r>
            <a:r>
              <a:rPr lang="ko-KR" altLang="ko-KR" sz="2500" dirty="0"/>
              <a:t/>
            </a:r>
            <a:br>
              <a:rPr lang="ko-KR" altLang="ko-KR" sz="2500" dirty="0"/>
            </a:br>
            <a:endParaRPr lang="ko-KR" altLang="en-US" sz="2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Josh Kim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38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Luxurious Airbnb </a:t>
            </a:r>
            <a:r>
              <a:rPr lang="en-US" altLang="ko-KR" dirty="0" smtClean="0"/>
              <a:t>Listings (continued)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40279" y="2556932"/>
            <a:ext cx="10351698" cy="3318936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O</a:t>
            </a:r>
            <a:r>
              <a:rPr lang="en-US" altLang="ko-KR" sz="1600" dirty="0" smtClean="0"/>
              <a:t>bserved </a:t>
            </a:r>
            <a:r>
              <a:rPr lang="en-US" altLang="ko-KR" sz="1600" dirty="0"/>
              <a:t>that neighborhoods including Midtown, Chelsea, Williamsburg and Lower East Side which were considered to be gentrified already in 2017 had the highest percentage of luxurious Airbnb listings. </a:t>
            </a:r>
            <a:endParaRPr lang="en-US" altLang="ko-KR" sz="1600" dirty="0" smtClean="0"/>
          </a:p>
          <a:p>
            <a:pPr lvl="1"/>
            <a:r>
              <a:rPr lang="en-US" altLang="ko-KR" sz="1600" b="1" dirty="0"/>
              <a:t>P</a:t>
            </a:r>
            <a:r>
              <a:rPr lang="en-US" altLang="ko-KR" sz="1600" b="1" dirty="0" smtClean="0"/>
              <a:t>otential association between </a:t>
            </a:r>
            <a:r>
              <a:rPr lang="en-US" altLang="ko-KR" sz="1600" b="1" dirty="0"/>
              <a:t>having high proportion of luxurious listings and the degree of gentrification that happened in those </a:t>
            </a:r>
            <a:r>
              <a:rPr lang="en-US" altLang="ko-KR" sz="1600" b="1" dirty="0" smtClean="0"/>
              <a:t>areas?</a:t>
            </a:r>
            <a:endParaRPr lang="ko-KR" altLang="ko-KR" sz="1600" b="1" dirty="0"/>
          </a:p>
          <a:p>
            <a:r>
              <a:rPr lang="en-US" altLang="ko-KR" sz="1600" dirty="0"/>
              <a:t>SoHo, Tribeca and </a:t>
            </a:r>
            <a:r>
              <a:rPr lang="en-US" altLang="ko-KR" sz="1600" dirty="0" err="1"/>
              <a:t>Nolita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 </a:t>
            </a:r>
            <a:r>
              <a:rPr lang="en-US" altLang="ko-KR" sz="1600" dirty="0"/>
              <a:t>Upper East Side and West Village </a:t>
            </a:r>
            <a:r>
              <a:rPr lang="en-US" altLang="ko-KR" sz="1600" dirty="0" smtClean="0"/>
              <a:t>(Luxurious Listings Rising Stars in 2020 compared to 2018)</a:t>
            </a:r>
            <a:endParaRPr lang="en-US" altLang="ko-KR" sz="1600" dirty="0"/>
          </a:p>
          <a:p>
            <a:pPr lvl="1"/>
            <a:r>
              <a:rPr lang="en-US" altLang="ko-KR" sz="1600" dirty="0"/>
              <a:t>SoHo, Tribeca and </a:t>
            </a:r>
            <a:r>
              <a:rPr lang="en-US" altLang="ko-KR" sz="1600" dirty="0" err="1"/>
              <a:t>Nolita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are situated in </a:t>
            </a:r>
            <a:r>
              <a:rPr lang="en-US" altLang="ko-KR" sz="1600" dirty="0"/>
              <a:t>Lower Manhattan which wasn’t the most gentrified area in 2018 compared to Midtown. </a:t>
            </a:r>
            <a:r>
              <a:rPr lang="en-US" altLang="ko-KR" sz="1600" b="1" dirty="0"/>
              <a:t>G</a:t>
            </a:r>
            <a:r>
              <a:rPr lang="en-US" altLang="ko-KR" sz="1600" b="1" dirty="0" smtClean="0"/>
              <a:t>entrification </a:t>
            </a:r>
            <a:r>
              <a:rPr lang="en-US" altLang="ko-KR" sz="1600" b="1" dirty="0"/>
              <a:t>has been intensifying or is almost complete in Lower </a:t>
            </a:r>
            <a:r>
              <a:rPr lang="en-US" altLang="ko-KR" sz="1600" b="1" dirty="0" smtClean="0"/>
              <a:t>Manhattan</a:t>
            </a:r>
            <a:r>
              <a:rPr lang="en-US" altLang="ko-KR" sz="1600" b="1" dirty="0"/>
              <a:t>?</a:t>
            </a:r>
          </a:p>
          <a:p>
            <a:pPr lvl="1"/>
            <a:r>
              <a:rPr lang="en-US" altLang="ko-KR" sz="1600" dirty="0" smtClean="0"/>
              <a:t>Upper </a:t>
            </a:r>
            <a:r>
              <a:rPr lang="en-US" altLang="ko-KR" sz="1600" dirty="0"/>
              <a:t>East Side and West Village which barely had any luxurious listings in 2017. </a:t>
            </a:r>
            <a:r>
              <a:rPr lang="en-US" altLang="ko-KR" sz="1600" dirty="0" smtClean="0"/>
              <a:t>But These </a:t>
            </a:r>
            <a:r>
              <a:rPr lang="en-US" altLang="ko-KR" sz="1600" dirty="0"/>
              <a:t>two neighborhoods are, as the names suggest, adjacent to Upper West Side and East </a:t>
            </a:r>
            <a:r>
              <a:rPr lang="en-US" altLang="ko-KR" sz="1600" dirty="0" smtClean="0"/>
              <a:t>Village and these two neighborhoods had </a:t>
            </a:r>
            <a:r>
              <a:rPr lang="en-US" altLang="ko-KR" sz="1600" dirty="0"/>
              <a:t>the highest percentage of luxurious listings combined in 2017. </a:t>
            </a:r>
            <a:endParaRPr lang="en-US" altLang="ko-KR" sz="1600" dirty="0" smtClean="0"/>
          </a:p>
          <a:p>
            <a:pPr lvl="1"/>
            <a:r>
              <a:rPr lang="en-US" altLang="ko-KR" sz="1600" b="1" dirty="0"/>
              <a:t>S</a:t>
            </a:r>
            <a:r>
              <a:rPr lang="en-US" altLang="ko-KR" sz="1600" b="1" dirty="0" smtClean="0"/>
              <a:t>pill </a:t>
            </a:r>
            <a:r>
              <a:rPr lang="en-US" altLang="ko-KR" sz="1600" b="1" dirty="0"/>
              <a:t>over </a:t>
            </a:r>
            <a:r>
              <a:rPr lang="en-US" altLang="ko-KR" sz="1600" b="1" dirty="0" smtClean="0"/>
              <a:t>effect </a:t>
            </a:r>
            <a:r>
              <a:rPr lang="en-US" altLang="ko-KR" sz="1600" dirty="0" smtClean="0"/>
              <a:t>to </a:t>
            </a:r>
            <a:r>
              <a:rPr lang="en-US" altLang="ko-KR" sz="1600" dirty="0"/>
              <a:t>the adjacent </a:t>
            </a:r>
            <a:r>
              <a:rPr lang="en-US" altLang="ko-KR" sz="1600" dirty="0" smtClean="0"/>
              <a:t>regions?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35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86776" y="675674"/>
            <a:ext cx="9601196" cy="829415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000" dirty="0" smtClean="0"/>
              <a:t>Number of Airbnb Listings by Neighborhoods</a:t>
            </a:r>
            <a:endParaRPr lang="ko-KR" altLang="en-US" sz="4000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50045" y="1407334"/>
            <a:ext cx="3627120" cy="223901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16920" y="1407334"/>
            <a:ext cx="3620135" cy="22352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50045" y="3642534"/>
            <a:ext cx="3112404" cy="257111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5"/>
          <a:stretch>
            <a:fillRect/>
          </a:stretch>
        </p:blipFill>
        <p:spPr>
          <a:xfrm>
            <a:off x="5316919" y="3653568"/>
            <a:ext cx="3067955" cy="2567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9109" y="1505089"/>
            <a:ext cx="23786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Spill over effect?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Areas that are </a:t>
            </a:r>
            <a:r>
              <a:rPr lang="en-US" altLang="ko-KR" dirty="0"/>
              <a:t>closest to Manhattan and Brooklyn </a:t>
            </a:r>
            <a:r>
              <a:rPr lang="en-US" altLang="ko-KR" dirty="0" smtClean="0"/>
              <a:t>(</a:t>
            </a:r>
            <a:r>
              <a:rPr lang="en-US" altLang="ko-KR" dirty="0"/>
              <a:t>e.g. East and South of Williamsburg, Northeast of Staten Island, </a:t>
            </a:r>
            <a:r>
              <a:rPr lang="en-US" altLang="ko-KR" dirty="0" smtClean="0"/>
              <a:t>Harlem)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Matches with Rising Star Areas for Luxurious Listings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2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66006" y="662955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Minimum Revenue Analysis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0521" y="1966822"/>
            <a:ext cx="2066745" cy="4244197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12532" y="1966822"/>
            <a:ext cx="2008373" cy="4244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410" y="1518249"/>
            <a:ext cx="781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20 Neighborhoods with highest minimum revenue in 2017 (left) and 2020 (right)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18672" y="2043810"/>
            <a:ext cx="5733690" cy="31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500" i="1" kern="100" dirty="0"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Minimum Revenue per day = </a:t>
            </a:r>
            <a:endParaRPr lang="en-US" altLang="ko-KR" sz="1500" i="1" kern="100" dirty="0" smtClean="0">
              <a:latin typeface="Garamond" panose="02020404030301010803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500" i="1" kern="100" dirty="0" smtClean="0"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Price </a:t>
            </a:r>
            <a:r>
              <a:rPr lang="en-US" altLang="ko-KR" sz="1500" i="1" kern="100" dirty="0"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per day x Minimum Number of Nights x Number of Reviews (Demand</a:t>
            </a:r>
            <a:r>
              <a:rPr lang="en-US" altLang="ko-KR" sz="1500" i="1" kern="100" dirty="0" smtClean="0"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en-US" altLang="ko-KR" sz="1500" i="1" kern="100" dirty="0">
              <a:effectLst/>
              <a:latin typeface="Garamond" panose="02020404030301010803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</a:pPr>
            <a:r>
              <a:rPr lang="en-US" altLang="ko-KR" sz="1500" kern="100" dirty="0"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sz="1500" kern="100" dirty="0" smtClean="0"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Previous </a:t>
            </a:r>
            <a:r>
              <a:rPr lang="en-US" altLang="ko-KR" sz="1500" kern="100" dirty="0" err="1" smtClean="0"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Literaure</a:t>
            </a:r>
            <a:r>
              <a:rPr lang="en-US" altLang="ko-KR" sz="1500" kern="100" dirty="0" smtClean="0"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600" dirty="0"/>
              <a:t>number of user reviews works well as a proxy for Airbnb demand as the completion rate for reviews over the number of stays in an Airbnb accommodation is more than 70% (</a:t>
            </a:r>
            <a:r>
              <a:rPr lang="en-US" altLang="ko-KR" sz="1600" dirty="0" err="1"/>
              <a:t>Quattrone</a:t>
            </a:r>
            <a:r>
              <a:rPr lang="en-US" altLang="ko-KR" sz="1600" dirty="0"/>
              <a:t> et al. 2016</a:t>
            </a:r>
            <a:r>
              <a:rPr lang="en-US" altLang="ko-KR" sz="1600" dirty="0" smtClean="0"/>
              <a:t>) ]</a:t>
            </a:r>
          </a:p>
          <a:p>
            <a:pPr algn="just" latinLnBrk="1">
              <a:lnSpc>
                <a:spcPct val="107000"/>
              </a:lnSpc>
            </a:pPr>
            <a:endParaRPr lang="en-US" altLang="ko-KR" sz="1600" dirty="0"/>
          </a:p>
          <a:p>
            <a:pPr algn="just" latinLnBrk="1">
              <a:lnSpc>
                <a:spcPct val="107000"/>
              </a:lnSpc>
            </a:pPr>
            <a:r>
              <a:rPr lang="en-US" altLang="ko-KR" sz="1600" dirty="0" smtClean="0">
                <a:solidFill>
                  <a:srgbClr val="00B050"/>
                </a:solidFill>
              </a:rPr>
              <a:t>- Supports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Rent </a:t>
            </a:r>
            <a:r>
              <a:rPr lang="en-US" altLang="ko-KR" sz="1600" b="1" dirty="0">
                <a:solidFill>
                  <a:srgbClr val="00B050"/>
                </a:solidFill>
              </a:rPr>
              <a:t>G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ap </a:t>
            </a:r>
            <a:r>
              <a:rPr lang="en-US" altLang="ko-KR" sz="1600" b="1" dirty="0">
                <a:solidFill>
                  <a:srgbClr val="00B050"/>
                </a:solidFill>
              </a:rPr>
              <a:t>M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odel </a:t>
            </a:r>
            <a:r>
              <a:rPr lang="en-US" altLang="ko-KR" sz="1600" dirty="0">
                <a:solidFill>
                  <a:srgbClr val="00B050"/>
                </a:solidFill>
              </a:rPr>
              <a:t>of Neil Smith (1979) 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algn="just" latinLnBrk="1">
              <a:lnSpc>
                <a:spcPct val="107000"/>
              </a:lnSpc>
            </a:pPr>
            <a:endParaRPr lang="en-US" altLang="ko-KR" sz="1600" dirty="0">
              <a:solidFill>
                <a:srgbClr val="00B050"/>
              </a:solidFill>
            </a:endParaRPr>
          </a:p>
          <a:p>
            <a:pPr algn="just" latinLnBrk="1">
              <a:lnSpc>
                <a:spcPct val="107000"/>
              </a:lnSpc>
            </a:pPr>
            <a:r>
              <a:rPr lang="en-US" altLang="ko-KR" sz="1600" dirty="0" smtClean="0">
                <a:solidFill>
                  <a:srgbClr val="00B050"/>
                </a:solidFill>
              </a:rPr>
              <a:t>- Manhattan, Brooklyn </a:t>
            </a:r>
            <a:r>
              <a:rPr lang="en-US" altLang="ko-KR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 Bronx, Staten Island, Queens</a:t>
            </a:r>
            <a:endParaRPr lang="ko-KR" altLang="ko-KR" sz="1600" dirty="0">
              <a:solidFill>
                <a:srgbClr val="00B050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5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69523" y="3086978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000" b="1" dirty="0" smtClean="0"/>
              <a:t>Predictive Modelling of Listing Price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616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30 </a:t>
            </a:r>
            <a:r>
              <a:rPr lang="en-US" altLang="ko-KR" sz="2000" dirty="0" err="1" smtClean="0"/>
              <a:t>ish</a:t>
            </a:r>
            <a:r>
              <a:rPr lang="en-US" altLang="ko-KR" sz="2000" dirty="0" smtClean="0"/>
              <a:t> features </a:t>
            </a:r>
            <a:r>
              <a:rPr lang="en-US" altLang="ko-KR" sz="2000" dirty="0"/>
              <a:t>including the 6 features I created from the </a:t>
            </a:r>
            <a:r>
              <a:rPr lang="en-US" altLang="ko-KR" sz="2000" dirty="0" smtClean="0"/>
              <a:t>“Listing Name</a:t>
            </a:r>
            <a:r>
              <a:rPr lang="en-US" altLang="ko-KR" sz="2000" dirty="0"/>
              <a:t>” column (e.g. average word length</a:t>
            </a:r>
            <a:r>
              <a:rPr lang="en-US" altLang="ko-KR" sz="2000" dirty="0" smtClean="0"/>
              <a:t>).</a:t>
            </a:r>
          </a:p>
          <a:p>
            <a:r>
              <a:rPr lang="en-US" altLang="ko-KR" sz="2000" dirty="0" smtClean="0"/>
              <a:t>Train: 2016-2019 Data / Test: 2020 data / Cross Validation of Fold 5 on Training Data</a:t>
            </a:r>
          </a:p>
          <a:p>
            <a:r>
              <a:rPr lang="en-US" altLang="ko-KR" sz="2000" dirty="0" smtClean="0"/>
              <a:t>Baseline Models: Linear Regularized Models (e.g. Ridge, Lasso, Elastic Net)</a:t>
            </a:r>
          </a:p>
          <a:p>
            <a:r>
              <a:rPr lang="en-US" altLang="ko-KR" sz="2000" dirty="0" smtClean="0"/>
              <a:t>Feature Selection: Lasso Feature Selection &amp; Random Forest (RF) Feature Importance</a:t>
            </a:r>
          </a:p>
          <a:p>
            <a:r>
              <a:rPr lang="en-US" altLang="ko-KR" sz="2000" dirty="0" smtClean="0"/>
              <a:t>Feature Interpretability: RF Feature Importance &amp; Permutation Importance</a:t>
            </a:r>
          </a:p>
          <a:p>
            <a:r>
              <a:rPr lang="en-US" altLang="ko-KR" sz="2000" dirty="0" smtClean="0"/>
              <a:t>Tried various CART derived algorithms (e.g. RF, GBT, </a:t>
            </a:r>
            <a:r>
              <a:rPr lang="en-US" altLang="ko-KR" sz="2000" dirty="0" err="1" smtClean="0"/>
              <a:t>XGBoost</a:t>
            </a:r>
            <a:r>
              <a:rPr lang="en-US" altLang="ko-KR" sz="2000" dirty="0" smtClean="0"/>
              <a:t>, LGBM etc.) on both the whole data and feature selected data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59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24586"/>
              </p:ext>
            </p:extLst>
          </p:nvPr>
        </p:nvGraphicFramePr>
        <p:xfrm>
          <a:off x="1319842" y="1317164"/>
          <a:ext cx="4914231" cy="978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268"/>
                <a:gridCol w="888862"/>
                <a:gridCol w="889367"/>
                <a:gridCol w="889367"/>
                <a:gridCol w="889367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Median AE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Mean AE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 Squared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Linear Regression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22959.27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30.71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49.62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Ridge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22959.25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30.70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49.62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Lasso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22983.24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30.59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49.49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Elastic Net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24724.06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42.34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58.98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0.08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1166006" y="623915"/>
            <a:ext cx="9601196" cy="829415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000" dirty="0" smtClean="0"/>
              <a:t>Various Model Performances</a:t>
            </a:r>
            <a:endParaRPr lang="ko-KR" altLang="en-US" sz="4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78626"/>
              </p:ext>
            </p:extLst>
          </p:nvPr>
        </p:nvGraphicFramePr>
        <p:xfrm>
          <a:off x="1319842" y="2493036"/>
          <a:ext cx="6712789" cy="3778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4015"/>
                <a:gridCol w="1214176"/>
                <a:gridCol w="1214866"/>
                <a:gridCol w="1214866"/>
                <a:gridCol w="1214866"/>
              </a:tblGrid>
              <a:tr h="1939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Median AE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Mean AE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 Squared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9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RF (n_estimators = 50)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32.51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0.30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9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GBR (</a:t>
                      </a:r>
                      <a:r>
                        <a:rPr lang="en-US" sz="1200" kern="100" dirty="0" err="1">
                          <a:effectLst/>
                        </a:rPr>
                        <a:t>n_estimators</a:t>
                      </a:r>
                      <a:r>
                        <a:rPr lang="en-US" sz="1200" kern="100" dirty="0">
                          <a:effectLst/>
                        </a:rPr>
                        <a:t> = 50)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14002.13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24.75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44.08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0.48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9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XGBoost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5359.64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22.49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38.30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9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LGBM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798.12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11.79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11.76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12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RF on features with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non-zero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RF feature importance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(n_estimators = 50)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22.82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36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RF on features selected by Lasso (n_estimators = 50)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17.96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12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RF on features with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non-zero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RF feature importance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(n_estimators = 300)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11.34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1.18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</a:rPr>
                        <a:t>0.47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0.99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12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Bagging + RF on features with non-zero 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RF feature importance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(n_estimators = 300)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352.01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2.94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6.36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58996" y="1621765"/>
            <a:ext cx="30623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Previous Literature </a:t>
            </a:r>
          </a:p>
          <a:p>
            <a:r>
              <a:rPr lang="en-US" altLang="ko-KR" b="1" dirty="0" smtClean="0"/>
              <a:t>Best Performance</a:t>
            </a:r>
          </a:p>
          <a:p>
            <a:endParaRPr lang="en-US" altLang="ko-KR" dirty="0"/>
          </a:p>
          <a:p>
            <a:r>
              <a:rPr lang="en-US" altLang="ko-KR" dirty="0"/>
              <a:t>Mean </a:t>
            </a:r>
            <a:r>
              <a:rPr lang="en-US" altLang="ko-KR" dirty="0" smtClean="0"/>
              <a:t>Average Error: </a:t>
            </a:r>
            <a:r>
              <a:rPr lang="en-US" altLang="ko-KR" dirty="0"/>
              <a:t>1.3179 </a:t>
            </a:r>
          </a:p>
          <a:p>
            <a:r>
              <a:rPr lang="en-US" altLang="ko-KR" dirty="0" smtClean="0"/>
              <a:t>MSE: </a:t>
            </a:r>
            <a:r>
              <a:rPr lang="en-US" altLang="ko-KR" dirty="0"/>
              <a:t>1.1584 </a:t>
            </a:r>
          </a:p>
          <a:p>
            <a:r>
              <a:rPr lang="en-US" altLang="ko-KR" dirty="0" smtClean="0"/>
              <a:t>R Squared: 0.6901</a:t>
            </a:r>
          </a:p>
          <a:p>
            <a:endParaRPr lang="en-US" altLang="ko-KR" dirty="0"/>
          </a:p>
          <a:p>
            <a:r>
              <a:rPr lang="en-US" altLang="ko-KR" u="sng" dirty="0" smtClean="0"/>
              <a:t>Beat Mean </a:t>
            </a:r>
            <a:r>
              <a:rPr lang="en-US" altLang="ko-KR" u="sng" dirty="0" smtClean="0"/>
              <a:t>Absolute </a:t>
            </a:r>
            <a:r>
              <a:rPr lang="en-US" altLang="ko-KR" u="sng" dirty="0" smtClean="0"/>
              <a:t>Error </a:t>
            </a:r>
            <a:r>
              <a:rPr lang="en-US" altLang="ko-KR" u="sng" dirty="0" smtClean="0"/>
              <a:t>and R-Squared but not MSE…</a:t>
            </a:r>
          </a:p>
          <a:p>
            <a:endParaRPr lang="en-US" altLang="ko-KR" u="sng" dirty="0"/>
          </a:p>
          <a:p>
            <a:r>
              <a:rPr lang="en-US" altLang="ko-KR" u="sng" dirty="0" smtClean="0"/>
              <a:t>Beat Samuel Lam’s Personal Project Performance of around $22 Median Absolute Error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1419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48753" y="589409"/>
            <a:ext cx="9601196" cy="829415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000" dirty="0" smtClean="0"/>
              <a:t>Feature Interpretability</a:t>
            </a:r>
            <a:endParaRPr lang="ko-KR" altLang="en-US" sz="40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4" y="1651736"/>
            <a:ext cx="5875309" cy="4507523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44" y="1651737"/>
            <a:ext cx="4726556" cy="4507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4324" y="1282404"/>
            <a:ext cx="23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Permutation Importance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1969" y="1282403"/>
            <a:ext cx="242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 Importance (RF)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55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 smtClean="0"/>
              <a:t>Accomplishments, Limitations, and Future Work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2423" y="2556932"/>
            <a:ext cx="10154731" cy="331893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On-par or was better in listing price prediction performance </a:t>
            </a:r>
            <a:r>
              <a:rPr lang="en-US" altLang="ko-KR" dirty="0" smtClean="0"/>
              <a:t>than </a:t>
            </a:r>
            <a:r>
              <a:rPr lang="en-US" altLang="ko-KR" dirty="0" smtClean="0"/>
              <a:t>previous </a:t>
            </a:r>
            <a:r>
              <a:rPr lang="en-US" altLang="ko-KR" dirty="0" smtClean="0"/>
              <a:t>literature using only the basic and smaller number of features</a:t>
            </a:r>
          </a:p>
          <a:p>
            <a:r>
              <a:rPr lang="en-US" altLang="ko-KR" dirty="0" smtClean="0"/>
              <a:t>Identified neighborhoods where gentrification is actively ongoing or have huge potential of gentrification in the near future</a:t>
            </a:r>
          </a:p>
          <a:p>
            <a:r>
              <a:rPr lang="en-US" altLang="ko-KR" dirty="0" smtClean="0"/>
              <a:t>Lack of Short Term Rent Supply and Price Data, so can’t completely and accurately gauge the impact of </a:t>
            </a:r>
            <a:r>
              <a:rPr lang="en-US" altLang="ko-KR" dirty="0" err="1" smtClean="0"/>
              <a:t>Airbnbs</a:t>
            </a:r>
            <a:r>
              <a:rPr lang="en-US" altLang="ko-KR" dirty="0" smtClean="0"/>
              <a:t> on Short Term Rental Market / Gentrification</a:t>
            </a:r>
          </a:p>
          <a:p>
            <a:r>
              <a:rPr lang="en-US" altLang="ko-KR" dirty="0" smtClean="0"/>
              <a:t>Would be interesting to bring ACS Data on a neighborhood level to gauge impact of </a:t>
            </a:r>
            <a:r>
              <a:rPr lang="en-US" altLang="ko-KR" dirty="0" err="1" smtClean="0"/>
              <a:t>Airnbnbs</a:t>
            </a:r>
            <a:r>
              <a:rPr lang="en-US" altLang="ko-KR" dirty="0" smtClean="0"/>
              <a:t> on New York City’s various </a:t>
            </a:r>
            <a:r>
              <a:rPr lang="en-US" altLang="ko-KR" dirty="0"/>
              <a:t>socioeconomic </a:t>
            </a:r>
            <a:r>
              <a:rPr lang="en-US" altLang="ko-KR" dirty="0" smtClean="0"/>
              <a:t>and demographic indicators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35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69523" y="3086978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000" b="1" dirty="0" smtClean="0"/>
              <a:t>Thank you!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086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exist abundant literature which focused on various socioeconomic impact </a:t>
            </a:r>
            <a:r>
              <a:rPr lang="en-US" altLang="ko-KR" dirty="0" err="1"/>
              <a:t>Airbnbs</a:t>
            </a:r>
            <a:r>
              <a:rPr lang="en-US" altLang="ko-KR" dirty="0"/>
              <a:t> had on New York City such as gentrification </a:t>
            </a:r>
            <a:r>
              <a:rPr lang="en-US" altLang="ko-KR" b="1" dirty="0"/>
              <a:t>until 2017. </a:t>
            </a:r>
            <a:endParaRPr lang="en-US" altLang="ko-KR" b="1" dirty="0" smtClean="0"/>
          </a:p>
          <a:p>
            <a:r>
              <a:rPr lang="en-US" altLang="ko-KR" dirty="0" smtClean="0"/>
              <a:t>BUT what about after 2017? This </a:t>
            </a:r>
            <a:r>
              <a:rPr lang="en-US" altLang="ko-KR" dirty="0"/>
              <a:t>paper aims to fill that gap by analyzing data from </a:t>
            </a:r>
            <a:r>
              <a:rPr lang="en-US" altLang="ko-KR" dirty="0" smtClean="0"/>
              <a:t>2016-2020.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69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 Literature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i="1" dirty="0" smtClean="0"/>
              <a:t>Airbnb </a:t>
            </a:r>
            <a:r>
              <a:rPr lang="en-US" altLang="ko-KR" sz="2000" i="1" dirty="0"/>
              <a:t>Price Prediction Using Machine Learning and Sentiment </a:t>
            </a:r>
            <a:r>
              <a:rPr lang="en-US" altLang="ko-KR" sz="2000" i="1" dirty="0" smtClean="0"/>
              <a:t>Analysis</a:t>
            </a:r>
            <a:endParaRPr lang="en-US" altLang="ko-KR" sz="2000" dirty="0"/>
          </a:p>
          <a:p>
            <a:pPr lvl="1"/>
            <a:r>
              <a:rPr lang="en-US" altLang="ko-KR" dirty="0"/>
              <a:t>B</a:t>
            </a:r>
            <a:r>
              <a:rPr lang="en-US" altLang="ko-KR" dirty="0" smtClean="0"/>
              <a:t>est </a:t>
            </a:r>
            <a:r>
              <a:rPr lang="en-US" altLang="ko-KR" dirty="0"/>
              <a:t>model having </a:t>
            </a:r>
            <a:r>
              <a:rPr lang="en-US" altLang="ko-KR" dirty="0" smtClean="0"/>
              <a:t>R Squared </a:t>
            </a:r>
            <a:r>
              <a:rPr lang="en-US" altLang="ko-KR" dirty="0"/>
              <a:t>score of 69% and MSE defined on ln(price) of 0.147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sz="2000" i="1" dirty="0" smtClean="0"/>
              <a:t>Airbnb Pricing Predictions, Samuel Lam, Data Scientist at Uber (</a:t>
            </a:r>
            <a:r>
              <a:rPr lang="en-US" altLang="ko-KR" sz="2000" i="1" dirty="0" smtClean="0">
                <a:hlinkClick r:id="rId2"/>
              </a:rPr>
              <a:t>https://airbnb-pricing-prediction.herokuapp.com/</a:t>
            </a:r>
            <a:r>
              <a:rPr lang="en-US" altLang="ko-KR" sz="2000" i="1" dirty="0" smtClean="0"/>
              <a:t>)</a:t>
            </a:r>
          </a:p>
          <a:p>
            <a:pPr lvl="1"/>
            <a:r>
              <a:rPr lang="en-US" altLang="ko-KR" dirty="0" smtClean="0"/>
              <a:t>Dataset with more </a:t>
            </a:r>
            <a:r>
              <a:rPr lang="en-US" altLang="ko-KR" dirty="0"/>
              <a:t>than 50 features and the best model scored $21.43 for its Median Absolute Error.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33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 aim to beat </a:t>
            </a:r>
            <a:r>
              <a:rPr lang="en-US" altLang="ko-KR" dirty="0" smtClean="0"/>
              <a:t>the best </a:t>
            </a:r>
            <a:r>
              <a:rPr lang="en-US" altLang="ko-KR" dirty="0"/>
              <a:t>scores these previous research attained. </a:t>
            </a:r>
            <a:endParaRPr lang="en-US" altLang="ko-KR" dirty="0" smtClean="0"/>
          </a:p>
          <a:p>
            <a:pPr lvl="1"/>
            <a:r>
              <a:rPr lang="en-US" altLang="ko-KR" dirty="0"/>
              <a:t>Median Absolute Error </a:t>
            </a:r>
            <a:r>
              <a:rPr lang="en-US" altLang="ko-KR" dirty="0" smtClean="0"/>
              <a:t>(less weight on large errors)</a:t>
            </a:r>
            <a:endParaRPr lang="en-US" altLang="ko-KR" dirty="0"/>
          </a:p>
          <a:p>
            <a:pPr lvl="1"/>
            <a:r>
              <a:rPr lang="en-US" altLang="ko-KR" dirty="0"/>
              <a:t>Nevertheless, I recorded three other metrics – Mean Absolute Error, R Squared, and Mean Squared Error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Offer insights on how various characteristics of New York City Airbnb listings, especially gentrification trends, have changed in the most recent 3 years (2017-2020).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3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/>
              <a:t>Inside </a:t>
            </a:r>
            <a:r>
              <a:rPr lang="en-US" altLang="ko-KR" i="1" dirty="0" smtClean="0"/>
              <a:t>Airbnb Data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ndependent</a:t>
            </a:r>
            <a:r>
              <a:rPr lang="en-US" altLang="ko-KR" dirty="0"/>
              <a:t>, non-commercial set of tools and data that allows users to explore how Airbnb is really being used in cities around the world. N</a:t>
            </a:r>
            <a:r>
              <a:rPr lang="en-US" altLang="ko-KR" dirty="0" smtClean="0"/>
              <a:t>ot </a:t>
            </a:r>
            <a:r>
              <a:rPr lang="en-US" altLang="ko-KR" dirty="0"/>
              <a:t>associated with or endorsed by Airbnb or any of Airbnb's </a:t>
            </a:r>
            <a:r>
              <a:rPr lang="en-US" altLang="ko-KR" dirty="0" smtClean="0"/>
              <a:t>competitors.</a:t>
            </a:r>
          </a:p>
          <a:p>
            <a:pPr lvl="1"/>
            <a:r>
              <a:rPr lang="en-US" altLang="ko-KR" dirty="0" smtClean="0"/>
              <a:t>5 </a:t>
            </a:r>
            <a:r>
              <a:rPr lang="en-US" altLang="ko-KR" dirty="0"/>
              <a:t>data sets from the website, each of them from year 2016 to 2020 </a:t>
            </a:r>
            <a:r>
              <a:rPr lang="en-US" altLang="ko-KR" dirty="0" smtClean="0"/>
              <a:t>respectively</a:t>
            </a:r>
            <a:r>
              <a:rPr lang="en-US" altLang="ko-KR" dirty="0"/>
              <a:t>.</a:t>
            </a:r>
            <a:endParaRPr lang="ko-KR" altLang="ko-KR" dirty="0" smtClean="0"/>
          </a:p>
          <a:p>
            <a:r>
              <a:rPr lang="en-US" altLang="ko-KR" i="1" dirty="0" smtClean="0"/>
              <a:t>Neighborhood Tabulation Areas (NTA) Data</a:t>
            </a:r>
          </a:p>
          <a:p>
            <a:pPr lvl="1"/>
            <a:r>
              <a:rPr lang="en-US" altLang="ko-KR" dirty="0" err="1" smtClean="0"/>
              <a:t>Geospacial</a:t>
            </a:r>
            <a:r>
              <a:rPr lang="en-US" altLang="ko-KR" dirty="0" smtClean="0"/>
              <a:t> Shape Information for granular / meticulous map visualization </a:t>
            </a:r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7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69523" y="3086978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000" b="1" dirty="0" smtClean="0"/>
              <a:t>Findings from Exploratory Data Analysis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392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Price Distributions by Room Type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78964"/>
            <a:ext cx="5709247" cy="3623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2234" y="3053751"/>
            <a:ext cx="3269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Private Room Listings</a:t>
            </a:r>
          </a:p>
          <a:p>
            <a:endParaRPr lang="en-US" altLang="ko-KR" dirty="0"/>
          </a:p>
          <a:p>
            <a:r>
              <a:rPr lang="en-US" altLang="ko-KR" dirty="0" smtClean="0"/>
              <a:t>2018 </a:t>
            </a:r>
            <a:r>
              <a:rPr lang="en-US" altLang="ko-KR" dirty="0" smtClean="0">
                <a:sym typeface="Wingdings" panose="05000000000000000000" pitchFamily="2" charset="2"/>
              </a:rPr>
              <a:t> 2020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40% Increase in Average Price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Useful feature for price prediction?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0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Price Distributions by Boroughs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2234" y="3053751"/>
            <a:ext cx="3269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Manhattan and Bronx</a:t>
            </a:r>
          </a:p>
          <a:p>
            <a:endParaRPr lang="en-US" altLang="ko-KR" dirty="0"/>
          </a:p>
          <a:p>
            <a:r>
              <a:rPr lang="en-US" altLang="ko-KR" dirty="0" smtClean="0"/>
              <a:t>2016 </a:t>
            </a:r>
            <a:r>
              <a:rPr lang="en-US" altLang="ko-KR" dirty="0" smtClean="0">
                <a:sym typeface="Wingdings" panose="05000000000000000000" pitchFamily="2" charset="2"/>
              </a:rPr>
              <a:t> 2020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20+% Increase in Average Price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Useful feature for price prediction?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2" y="2561901"/>
            <a:ext cx="5804138" cy="36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Luxurious Airbnb Listings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0861" y="2674188"/>
            <a:ext cx="384738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Luxurious Listings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Price &gt; Q3+IQR * 1.5 for each year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Manhattan, Bronx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Recorded </a:t>
            </a:r>
            <a:r>
              <a:rPr lang="en-US" altLang="ko-KR" sz="1500" dirty="0"/>
              <a:t>increase of more than 20% in average listing price from 2016 to </a:t>
            </a:r>
            <a:r>
              <a:rPr lang="en-US" altLang="ko-KR" sz="1500" dirty="0" smtClean="0"/>
              <a:t>2020.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/>
              <a:t>I</a:t>
            </a:r>
            <a:r>
              <a:rPr lang="en-US" altLang="ko-KR" sz="1500" dirty="0" smtClean="0"/>
              <a:t>ncrease </a:t>
            </a:r>
            <a:r>
              <a:rPr lang="en-US" altLang="ko-KR" sz="1500" dirty="0"/>
              <a:t>in luxurious listings being posted in Airbnb in Manhattan and Bronx was driving up the average price of </a:t>
            </a:r>
            <a:r>
              <a:rPr lang="en-US" altLang="ko-KR" sz="1500" dirty="0" err="1"/>
              <a:t>Airbnbs</a:t>
            </a:r>
            <a:r>
              <a:rPr lang="en-US" altLang="ko-KR" sz="1500" dirty="0"/>
              <a:t> in those two boroughs.</a:t>
            </a:r>
            <a:endParaRPr lang="en-US" altLang="ko-KR" sz="15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0614"/>
              </p:ext>
            </p:extLst>
          </p:nvPr>
        </p:nvGraphicFramePr>
        <p:xfrm>
          <a:off x="974785" y="2674188"/>
          <a:ext cx="6452559" cy="2493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331"/>
                <a:gridCol w="2150614"/>
                <a:gridCol w="2150614"/>
              </a:tblGrid>
              <a:tr h="4155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2017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2020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Manhattan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0000"/>
                          </a:solidFill>
                          <a:effectLst/>
                        </a:rPr>
                        <a:t>66.7%</a:t>
                      </a:r>
                      <a:endParaRPr lang="ko-KR" sz="15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73.8%</a:t>
                      </a:r>
                      <a:endParaRPr lang="ko-KR" sz="15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Brooklyn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28.6%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22.2%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Queens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4.1%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3.2%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Bronx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0.4%</a:t>
                      </a:r>
                      <a:endParaRPr lang="ko-KR" sz="15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0.6%</a:t>
                      </a:r>
                      <a:endParaRPr lang="ko-KR" sz="15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Staten Island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0.2%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0.2%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7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220</TotalTime>
  <Words>1094</Words>
  <Application>Microsoft Office PowerPoint</Application>
  <PresentationFormat>와이드스크린</PresentationFormat>
  <Paragraphs>204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돋움</vt:lpstr>
      <vt:lpstr>맑은 고딕</vt:lpstr>
      <vt:lpstr>바탕</vt:lpstr>
      <vt:lpstr>Arial</vt:lpstr>
      <vt:lpstr>Garamond</vt:lpstr>
      <vt:lpstr>Times New Roman</vt:lpstr>
      <vt:lpstr>Wingdings</vt:lpstr>
      <vt:lpstr>자연주의</vt:lpstr>
      <vt:lpstr>  Potential Gentrification Trends of  New York City Airbnbs and  Listing Price Prediction </vt:lpstr>
      <vt:lpstr>Background</vt:lpstr>
      <vt:lpstr>Previous Literature</vt:lpstr>
      <vt:lpstr>Goals?</vt:lpstr>
      <vt:lpstr>Data</vt:lpstr>
      <vt:lpstr>PowerPoint 프레젠테이션</vt:lpstr>
      <vt:lpstr>Price Distributions by Room Type</vt:lpstr>
      <vt:lpstr>Price Distributions by Boroughs</vt:lpstr>
      <vt:lpstr>Luxurious Airbnb Listings</vt:lpstr>
      <vt:lpstr>Luxurious Airbnb Listings (continued)</vt:lpstr>
      <vt:lpstr>PowerPoint 프레젠테이션</vt:lpstr>
      <vt:lpstr>PowerPoint 프레젠테이션</vt:lpstr>
      <vt:lpstr>PowerPoint 프레젠테이션</vt:lpstr>
      <vt:lpstr>Methodologies</vt:lpstr>
      <vt:lpstr>PowerPoint 프레젠테이션</vt:lpstr>
      <vt:lpstr>PowerPoint 프레젠테이션</vt:lpstr>
      <vt:lpstr>Accomplishments, Limitations, and Future Work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16기 김승준</dc:creator>
  <cp:lastModifiedBy>16기 김승준</cp:lastModifiedBy>
  <cp:revision>15</cp:revision>
  <dcterms:created xsi:type="dcterms:W3CDTF">2020-04-30T04:37:54Z</dcterms:created>
  <dcterms:modified xsi:type="dcterms:W3CDTF">2020-05-01T20:20:58Z</dcterms:modified>
</cp:coreProperties>
</file>