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7" r:id="rId5"/>
    <p:sldId id="268" r:id="rId6"/>
    <p:sldId id="271" r:id="rId7"/>
    <p:sldId id="266" r:id="rId8"/>
    <p:sldId id="270" r:id="rId9"/>
    <p:sldId id="264" r:id="rId10"/>
    <p:sldId id="265" r:id="rId11"/>
    <p:sldId id="263" r:id="rId12"/>
    <p:sldId id="260" r:id="rId13"/>
    <p:sldId id="272" r:id="rId14"/>
    <p:sldId id="277" r:id="rId15"/>
    <p:sldId id="273" r:id="rId16"/>
    <p:sldId id="278" r:id="rId17"/>
    <p:sldId id="274" r:id="rId18"/>
    <p:sldId id="279" r:id="rId19"/>
    <p:sldId id="280" r:id="rId20"/>
    <p:sldId id="275" r:id="rId21"/>
    <p:sldId id="281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3BA4-A21E-446F-8709-62A89D5E8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4DCB07-597C-48C6-A980-D0574906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2C1E8-15D5-4849-A26C-88E37EE4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B8A8D-BD21-4669-949B-E8899F33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E76B9-45B9-4B6F-8706-D2F4BFCC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61651-E8EB-4D6F-8F2C-DD29FD02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D87B3-7A98-4C81-8614-34105F54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1867D-0E57-4D4C-82BE-BF711BB6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57753-613B-41E3-9830-CD8201F0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1A487-C286-4B34-B320-0ED25F9E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2CD6C-7376-427A-9A95-9014166B7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E2C73-EE9D-4A0E-8F1E-C0796962D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52A24-F0C8-47EF-B295-A9E07F00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98DCA-C195-44C7-BC0A-077F1522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4AB4D-525C-4A60-9FD3-204898D4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0243-D764-4011-B09F-9D44E28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95990-CF50-433F-9869-B11CD74D5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10F19-6D39-4843-B07C-3F5EADFE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4AA3A-A7C0-45F2-896A-46CB8DEE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BFABA-06F8-4B6F-B55B-9330BE37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7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DD01-6B13-42EB-A13E-F7255EC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120A5-76D8-4765-A53A-ECD8BE5D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C2CF9-C79D-441D-8266-CA13AB92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2407D-8D16-49B4-B2FF-B801702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D4386-6AB9-41A7-ABC4-8A2CAD96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E6247-6533-437D-B480-AC8E6FE1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7FBAC-D3F7-4AF3-A1F7-60615D74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79135B-5FF1-4858-AD0C-02D2499B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CA81EB-0EEF-4C9F-BAFA-56816CD7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BA922-F685-4F78-9AB9-DABEC6B7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0D13AE-29DC-499F-BC97-CBB3B55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0001D-B286-44AF-82D4-A50539E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E276E-C960-4AFE-BB4B-CE8A36AC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E312-0CD4-4759-BDFF-63D76ECD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4B4A9-CEA5-4395-BE08-38332E49C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B69C13-4A81-4276-823D-0B13CC704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50690B-0B5B-4799-8E63-F5CCA200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48A4BE-806D-44D0-BB0C-E17ED662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53810-FE59-46B2-9293-5FD3B023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5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01233-ADE3-4F14-89FC-C5A40661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4A82EB-007F-45ED-9D42-CFCF7E2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2A5548-7D2F-4699-BB04-2CBF5F3B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D4274B-922D-4E37-9536-FB4CF002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31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8D694E-57B8-45BE-BDAB-7EA35CD1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492F5-CE2D-4921-8EED-D183A70E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5F3EE-0994-4293-8135-57E717F6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2499C-2AA8-4FCA-B756-D30C602F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9682B-EA1B-41CE-8D40-6CE2F63C6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1BEAD-59E2-4659-8AA7-E3B0B5B0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770846-6AF5-49C2-BF18-A7348C8A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9CF72-64C9-44C5-BC20-A537D473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1A6BF-D815-40AF-B0A1-E1CB1417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5CDB9-52A2-43A5-9D0D-CE65AA46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5A5C4-40C0-4BE7-AC21-06CAAFAEA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8ACA7-1EA0-4619-856D-6FA2A834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C7CC3-C565-4FB7-9461-B4EE2C23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3C995-62AF-4EBA-9296-F420225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1805B-AB34-449A-B57E-B7648B8B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89EAD2-D3B9-4337-A437-BA1B57B0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2D680-0F41-4E83-9FD6-BEC03A12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80C8B-E1A0-4F3D-9797-32EFE3F63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8530-CA67-4EDD-A398-4D54DD1BAE16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CB600-8334-4B88-888E-F14704016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2AC85-A4AA-4107-9603-26697D9FD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DADB-B869-4BC7-A171-0362E685F4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2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4A213-2FEA-4D6C-A639-8B927BA9B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/>
              <a:t>A</a:t>
            </a:r>
            <a:r>
              <a:rPr lang="en-US" altLang="ko-KR" sz="5400" dirty="0"/>
              <a:t>pproximate </a:t>
            </a:r>
            <a:r>
              <a:rPr lang="en-US" altLang="ko-KR" sz="5400" b="1" dirty="0"/>
              <a:t>B</a:t>
            </a:r>
            <a:r>
              <a:rPr lang="en-US" altLang="ko-KR" sz="5400" dirty="0"/>
              <a:t>ayesian </a:t>
            </a:r>
            <a:r>
              <a:rPr lang="en-US" altLang="ko-KR" sz="5400" b="1" dirty="0"/>
              <a:t>C</a:t>
            </a:r>
            <a:r>
              <a:rPr lang="en-US" altLang="ko-KR" sz="5400" dirty="0"/>
              <a:t>omputational methods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B344C-B541-4971-ADFA-89089B16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altLang="ko-KR" dirty="0"/>
              <a:t>2022.03.16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이승준</a:t>
            </a:r>
          </a:p>
        </p:txBody>
      </p:sp>
    </p:spTree>
    <p:extLst>
      <p:ext uri="{BB962C8B-B14F-4D97-AF65-F5344CB8AC3E}">
        <p14:creationId xmlns:p14="http://schemas.microsoft.com/office/powerpoint/2010/main" val="344384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399774-BFFC-40EC-B367-40A0DB72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98" y="878240"/>
            <a:ext cx="7521167" cy="540631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C31B051-16B1-47F4-A8DA-3DA603BADA51}"/>
              </a:ext>
            </a:extLst>
          </p:cNvPr>
          <p:cNvSpPr txBox="1">
            <a:spLocks/>
          </p:cNvSpPr>
          <p:nvPr/>
        </p:nvSpPr>
        <p:spPr>
          <a:xfrm>
            <a:off x="-1" y="-159391"/>
            <a:ext cx="6425967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 MCMC Normal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에서 구현해보기 </a:t>
            </a:r>
            <a:r>
              <a:rPr lang="en-US" altLang="ko-KR" sz="1600" b="1" dirty="0"/>
              <a:t>– MCMC-ABC</a:t>
            </a:r>
          </a:p>
        </p:txBody>
      </p:sp>
    </p:spTree>
    <p:extLst>
      <p:ext uri="{BB962C8B-B14F-4D97-AF65-F5344CB8AC3E}">
        <p14:creationId xmlns:p14="http://schemas.microsoft.com/office/powerpoint/2010/main" val="165210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FDA3E-60D8-4166-A07E-23803994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285" y="2161989"/>
            <a:ext cx="4445275" cy="2213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55B45B-EC4E-4110-A381-4E9605AD2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285" y="87918"/>
            <a:ext cx="4370146" cy="21761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9AF8E-1F9D-482F-BB2C-9719C3286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85" y="4196961"/>
            <a:ext cx="4523791" cy="2252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9CD72-86D2-43FF-BB70-1C7EA46EB65C}"/>
              </a:ext>
            </a:extLst>
          </p:cNvPr>
          <p:cNvSpPr txBox="1"/>
          <p:nvPr/>
        </p:nvSpPr>
        <p:spPr>
          <a:xfrm>
            <a:off x="1139351" y="1339452"/>
            <a:ext cx="4178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N = 1e+05, step size = 1, ,epsilon = 0.1</a:t>
            </a:r>
            <a:r>
              <a:rPr lang="ko-KR" altLang="en-US" sz="1200" dirty="0"/>
              <a:t>로 구현 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384A9D9-4AD4-4946-829E-BCE64E4B9D9A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/>
              <a:t>ABC</a:t>
            </a:r>
            <a:r>
              <a:rPr lang="ko-KR" altLang="en-US" sz="1600" b="1"/>
              <a:t> </a:t>
            </a:r>
            <a:r>
              <a:rPr lang="en-US" altLang="ko-KR" sz="1600" b="1"/>
              <a:t>vs MCMC Normal</a:t>
            </a:r>
            <a:r>
              <a:rPr lang="ko-KR" altLang="en-US" sz="1600" b="1"/>
              <a:t> </a:t>
            </a:r>
            <a:r>
              <a:rPr lang="en-US" altLang="ko-KR" sz="1600" b="1"/>
              <a:t>data</a:t>
            </a:r>
            <a:r>
              <a:rPr lang="ko-KR" altLang="en-US" sz="1600" b="1"/>
              <a:t>에서 구현해보기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FE133-D6DE-4D93-A650-E317BB7C3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351" y="4055743"/>
            <a:ext cx="4421672" cy="264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4F600E-D7AD-4E5B-8D86-F968C1888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351" y="2188514"/>
            <a:ext cx="4405771" cy="21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2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A836B8-80B8-4F30-BB20-64C879F8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98" y="1418251"/>
            <a:ext cx="6709187" cy="371669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/>
              <a:t>ABC</a:t>
            </a:r>
            <a:r>
              <a:rPr lang="ko-KR" altLang="en-US" sz="1600" b="1"/>
              <a:t> </a:t>
            </a:r>
            <a:r>
              <a:rPr lang="en-US" altLang="ko-KR" sz="1600" b="1"/>
              <a:t>vs MCMC Normal</a:t>
            </a:r>
            <a:r>
              <a:rPr lang="ko-KR" altLang="en-US" sz="1600" b="1"/>
              <a:t> </a:t>
            </a:r>
            <a:r>
              <a:rPr lang="en-US" altLang="ko-KR" sz="1600" b="1"/>
              <a:t>data</a:t>
            </a:r>
            <a:r>
              <a:rPr lang="ko-KR" altLang="en-US" sz="1600" b="1"/>
              <a:t>에서 구현해보기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2348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3.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76463" y="1295462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Calibration of ABC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F6B71-7E09-4741-934B-B443DBEA70BE}"/>
              </a:ext>
            </a:extLst>
          </p:cNvPr>
          <p:cNvSpPr txBox="1"/>
          <p:nvPr/>
        </p:nvSpPr>
        <p:spPr>
          <a:xfrm>
            <a:off x="1853966" y="2516697"/>
            <a:ext cx="8456103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- Summary statistics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선택하는 것에 어려움이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050" dirty="0">
                <a:solidFill>
                  <a:schemeClr val="accent3"/>
                </a:solidFill>
              </a:rPr>
              <a:t>애초에 </a:t>
            </a:r>
            <a:r>
              <a:rPr lang="en-US" altLang="ko-KR" sz="1050" dirty="0">
                <a:solidFill>
                  <a:schemeClr val="accent3"/>
                </a:solidFill>
              </a:rPr>
              <a:t>sufficient statistics</a:t>
            </a:r>
            <a:r>
              <a:rPr lang="ko-KR" altLang="en-US" sz="1050" dirty="0">
                <a:solidFill>
                  <a:schemeClr val="accent3"/>
                </a:solidFill>
              </a:rPr>
              <a:t>을 얻는게 쉽지 않기 때문이다</a:t>
            </a:r>
            <a:r>
              <a:rPr lang="en-US" altLang="ko-KR" sz="1050" dirty="0">
                <a:solidFill>
                  <a:schemeClr val="accent3"/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Summary statistics</a:t>
            </a:r>
            <a:r>
              <a:rPr lang="ko-KR" altLang="en-US" sz="1400" dirty="0"/>
              <a:t>의 후보를 얻었다고 해도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선택하는 순서에 따라서 영향을 받기 때문에 이를 고려하는 방법이 필요하다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en-US" altLang="ko-KR" sz="1100" dirty="0">
                <a:solidFill>
                  <a:schemeClr val="accent3"/>
                </a:solidFill>
              </a:rPr>
              <a:t>forward-backward selection mechanism,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approximation</a:t>
            </a:r>
            <a:r>
              <a:rPr lang="ko-KR" altLang="en-US" sz="1100" dirty="0">
                <a:solidFill>
                  <a:schemeClr val="accent3"/>
                </a:solidFill>
              </a:rPr>
              <a:t> </a:t>
            </a:r>
            <a:r>
              <a:rPr lang="en-US" altLang="ko-KR" sz="1100" dirty="0">
                <a:solidFill>
                  <a:schemeClr val="accent3"/>
                </a:solidFill>
              </a:rPr>
              <a:t>factor</a:t>
            </a:r>
            <a:r>
              <a:rPr lang="ko-KR" altLang="en-US" sz="1100" dirty="0">
                <a:solidFill>
                  <a:schemeClr val="accent3"/>
                </a:solidFill>
              </a:rPr>
              <a:t> 등을 이용</a:t>
            </a:r>
            <a:endParaRPr lang="en-US" altLang="ko-KR" sz="11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Tolerance level</a:t>
            </a:r>
            <a:r>
              <a:rPr lang="ko-KR" altLang="en-US" sz="1400" dirty="0"/>
              <a:t>보다는 </a:t>
            </a:r>
            <a:r>
              <a:rPr lang="en-US" altLang="ko-KR" sz="1400" dirty="0"/>
              <a:t>distance</a:t>
            </a:r>
            <a:r>
              <a:rPr lang="ko-KR" altLang="en-US" sz="1400" dirty="0"/>
              <a:t>를 계산하는 방법</a:t>
            </a:r>
            <a:r>
              <a:rPr lang="en-US" altLang="ko-KR" sz="1400" dirty="0"/>
              <a:t>, summary statistics, calibration factor</a:t>
            </a:r>
            <a:r>
              <a:rPr lang="ko-KR" altLang="en-US" sz="1400" dirty="0"/>
              <a:t>가 더 중요하다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Tolerance</a:t>
            </a:r>
            <a:r>
              <a:rPr lang="ko-KR" altLang="en-US" sz="1400" dirty="0"/>
              <a:t>를 추가적인 모델의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로 보고</a:t>
            </a:r>
            <a:r>
              <a:rPr lang="en-US" altLang="ko-KR" sz="1400" dirty="0"/>
              <a:t> </a:t>
            </a:r>
            <a:r>
              <a:rPr lang="ko-KR" altLang="en-US" sz="1400" dirty="0"/>
              <a:t>식을 구성하는 아이디어도 존재한다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경우 </a:t>
            </a:r>
            <a:r>
              <a:rPr lang="en-US" altLang="ko-KR" sz="1400" dirty="0"/>
              <a:t>goodness of fit </a:t>
            </a:r>
            <a:r>
              <a:rPr lang="ko-KR" altLang="en-US" sz="1400" dirty="0"/>
              <a:t>을 평가하는 도구로도 활용이 가능하다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266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3.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76463" y="1295462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Calibration of ABC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7889AC-30FC-441F-9D6E-260CAE7DF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42" y="2281631"/>
            <a:ext cx="3753087" cy="3139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BF167B-2AAF-434E-BCDA-2DE91347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71" y="607998"/>
            <a:ext cx="3571501" cy="29268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D0F54-11A9-4350-9254-E28AF642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496" y="3507601"/>
            <a:ext cx="3752362" cy="30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07953" y="1342553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Sequential improvement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35F92-E851-4173-B5EA-05C2C39CBCB6}"/>
              </a:ext>
            </a:extLst>
          </p:cNvPr>
          <p:cNvSpPr txBox="1"/>
          <p:nvPr/>
        </p:nvSpPr>
        <p:spPr>
          <a:xfrm>
            <a:off x="1395676" y="2276326"/>
            <a:ext cx="7673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Sequential</a:t>
            </a:r>
            <a:r>
              <a:rPr lang="ko-KR" altLang="en-US" sz="1400" dirty="0"/>
              <a:t> </a:t>
            </a:r>
            <a:r>
              <a:rPr lang="en-US" altLang="ko-KR" sz="1400" dirty="0"/>
              <a:t>technique</a:t>
            </a:r>
            <a:r>
              <a:rPr lang="ko-KR" altLang="en-US" sz="1400" dirty="0"/>
              <a:t>을 이용하면 </a:t>
            </a:r>
            <a:r>
              <a:rPr lang="en-US" altLang="ko-KR" sz="1400" dirty="0"/>
              <a:t>ABC</a:t>
            </a:r>
            <a:r>
              <a:rPr lang="ko-KR" altLang="en-US" sz="1400" dirty="0"/>
              <a:t>의 효율성을 높일 수 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Particle filter method</a:t>
            </a:r>
            <a:r>
              <a:rPr lang="ko-KR" altLang="en-US" sz="1400" dirty="0"/>
              <a:t>를 이용한  </a:t>
            </a:r>
            <a:r>
              <a:rPr lang="en-US" altLang="ko-KR" sz="1400" dirty="0"/>
              <a:t>partial rejection control</a:t>
            </a:r>
            <a:r>
              <a:rPr lang="ko-KR" altLang="en-US" sz="1400" dirty="0"/>
              <a:t>을 한다고 해서 </a:t>
            </a:r>
            <a:r>
              <a:rPr lang="en-US" altLang="ko-KR" sz="1400" dirty="0"/>
              <a:t>ABC-PRC.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</a:p>
          <a:p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B60EE3-9D92-4460-89E9-EDA1B40C81B9}"/>
                  </a:ext>
                </a:extLst>
              </p:cNvPr>
              <p:cNvSpPr txBox="1"/>
              <p:nvPr/>
            </p:nvSpPr>
            <p:spPr>
              <a:xfrm>
                <a:off x="1395676" y="2905780"/>
                <a:ext cx="8775458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처음에는 기존의 </a:t>
                </a:r>
                <a:r>
                  <a:rPr lang="en-US" altLang="ko-KR" sz="1400" dirty="0"/>
                  <a:t>ABC</a:t>
                </a:r>
                <a:r>
                  <a:rPr lang="ko-KR" altLang="en-US" sz="1400" dirty="0"/>
                  <a:t>와 같은 방법으로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개의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을 뽑고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이후에 다시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ko-KR" altLang="en-US" sz="1400" dirty="0"/>
                  <a:t>중에서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</m:sSubSup>
                  </m:oMath>
                </a14:m>
                <a:r>
                  <a:rPr lang="ko-KR" altLang="en-US" sz="1400" dirty="0"/>
                  <a:t>를 뽑는데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이때 뽑은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,...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 해당하는 가중치를 계속 수정해 나가면서 </a:t>
                </a:r>
                <a:r>
                  <a:rPr lang="en-US" altLang="ko-KR" sz="1400" dirty="0"/>
                  <a:t>target distribution</a:t>
                </a:r>
                <a:r>
                  <a:rPr lang="ko-KR" altLang="en-US" sz="1400" dirty="0"/>
                  <a:t>으로 근사시키는 방법이다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B60EE3-9D92-4460-89E9-EDA1B40C8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76" y="2905780"/>
                <a:ext cx="8775458" cy="567720"/>
              </a:xfrm>
              <a:prstGeom prst="rect">
                <a:avLst/>
              </a:prstGeom>
              <a:blipFill>
                <a:blip r:embed="rId2"/>
                <a:stretch>
                  <a:fillRect l="-208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702AE8-9D8F-42AB-B0DB-CE0B0CE7D2C0}"/>
                  </a:ext>
                </a:extLst>
              </p:cNvPr>
              <p:cNvSpPr txBox="1"/>
              <p:nvPr/>
            </p:nvSpPr>
            <p:spPr>
              <a:xfrm>
                <a:off x="4406964" y="3873866"/>
                <a:ext cx="303640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sup>
                      </m:sSub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-1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*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*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*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702AE8-9D8F-42AB-B0DB-CE0B0CE7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64" y="3873866"/>
                <a:ext cx="3036409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B0DF12-3399-4FEE-981C-A8C0B980CBE0}"/>
              </a:ext>
            </a:extLst>
          </p:cNvPr>
          <p:cNvSpPr txBox="1"/>
          <p:nvPr/>
        </p:nvSpPr>
        <p:spPr>
          <a:xfrm>
            <a:off x="7443373" y="4124703"/>
            <a:ext cx="38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Importance sampling </a:t>
            </a:r>
            <a:r>
              <a:rPr lang="ko-KR" altLang="en-US" sz="1400" dirty="0"/>
              <a:t>에서 유도됨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D6376-FE17-4902-82AC-05B55A1DBA6C}"/>
              </a:ext>
            </a:extLst>
          </p:cNvPr>
          <p:cNvSpPr txBox="1"/>
          <p:nvPr/>
        </p:nvSpPr>
        <p:spPr>
          <a:xfrm>
            <a:off x="1426742" y="5026744"/>
            <a:ext cx="7397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하지만 이 방법은 </a:t>
            </a:r>
            <a:r>
              <a:rPr lang="en-US" altLang="ko-KR" sz="1400" dirty="0"/>
              <a:t>biased</a:t>
            </a:r>
            <a:r>
              <a:rPr lang="ko-KR" altLang="en-US" sz="1400" dirty="0"/>
              <a:t>된 방법이다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623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07953" y="1342553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Sequential improvement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35F92-E851-4173-B5EA-05C2C39CBCB6}"/>
              </a:ext>
            </a:extLst>
          </p:cNvPr>
          <p:cNvSpPr txBox="1"/>
          <p:nvPr/>
        </p:nvSpPr>
        <p:spPr>
          <a:xfrm>
            <a:off x="7507781" y="3014990"/>
            <a:ext cx="298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ABC-PMC</a:t>
            </a:r>
            <a:r>
              <a:rPr lang="ko-KR" altLang="en-US" sz="1400" dirty="0"/>
              <a:t>라는 개선된 방법이 제안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1DC75C-1673-4C15-8FD9-C4F4FA35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15" y="1865773"/>
            <a:ext cx="4905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103153" y="1174573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Post-processing of ABC output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783B3-A857-445D-BB74-7D9249DC9B00}"/>
              </a:ext>
            </a:extLst>
          </p:cNvPr>
          <p:cNvSpPr txBox="1"/>
          <p:nvPr/>
        </p:nvSpPr>
        <p:spPr>
          <a:xfrm>
            <a:off x="1290182" y="2169348"/>
            <a:ext cx="521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Local linear regression</a:t>
            </a:r>
            <a:br>
              <a:rPr lang="en-US" altLang="ko-KR" sz="1600" b="1" dirty="0"/>
            </a:br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C049D-E9FD-4C3F-B6D0-14163830C16D}"/>
              </a:ext>
            </a:extLst>
          </p:cNvPr>
          <p:cNvSpPr txBox="1"/>
          <p:nvPr/>
        </p:nvSpPr>
        <p:spPr>
          <a:xfrm>
            <a:off x="1478071" y="2579550"/>
            <a:ext cx="87431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Epsilon</a:t>
            </a:r>
            <a:r>
              <a:rPr lang="ko-KR" altLang="en-US" sz="1400" dirty="0"/>
              <a:t>을 조금 크게 잡고</a:t>
            </a:r>
            <a:r>
              <a:rPr lang="en-US" altLang="ko-KR" sz="1400" dirty="0"/>
              <a:t> </a:t>
            </a:r>
            <a:r>
              <a:rPr lang="ko-KR" altLang="en-US" sz="1400" dirty="0"/>
              <a:t>시뮬레이션을 해서 </a:t>
            </a:r>
            <a:r>
              <a:rPr lang="en-US" altLang="ko-KR" sz="1400" dirty="0"/>
              <a:t>summary statistic</a:t>
            </a:r>
            <a:r>
              <a:rPr lang="ko-KR" altLang="en-US" sz="1400" dirty="0"/>
              <a:t>을 구하면</a:t>
            </a:r>
            <a:r>
              <a:rPr lang="en-US" altLang="ko-KR" sz="1400" dirty="0"/>
              <a:t>, </a:t>
            </a:r>
            <a:r>
              <a:rPr lang="ko-KR" altLang="en-US" sz="1400" dirty="0"/>
              <a:t>관찰된 값으로 구한 </a:t>
            </a:r>
            <a:r>
              <a:rPr lang="en-US" altLang="ko-KR" sz="1400" dirty="0"/>
              <a:t>summary statistic</a:t>
            </a:r>
            <a:r>
              <a:rPr lang="ko-KR" altLang="en-US" sz="1400" dirty="0"/>
              <a:t>과 많은 차이를 보이게 </a:t>
            </a:r>
            <a:r>
              <a:rPr lang="ko-KR" altLang="en-US" sz="1400" dirty="0" err="1"/>
              <a:t>될텐데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 err="1"/>
              <a:t>shink</a:t>
            </a:r>
            <a:r>
              <a:rPr lang="ko-KR" altLang="en-US" sz="1400" dirty="0"/>
              <a:t>해서 가능한 많은 </a:t>
            </a:r>
            <a:r>
              <a:rPr lang="en-US" altLang="ko-KR" sz="1400" dirty="0"/>
              <a:t>theta</a:t>
            </a:r>
            <a:r>
              <a:rPr lang="ko-KR" altLang="en-US" sz="1400" dirty="0"/>
              <a:t>를 수용할 수 있게 만들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0A2539-FD16-469B-8984-B4BF61F8184F}"/>
                  </a:ext>
                </a:extLst>
              </p:cNvPr>
              <p:cNvSpPr txBox="1"/>
              <p:nvPr/>
            </p:nvSpPr>
            <p:spPr>
              <a:xfrm>
                <a:off x="1563064" y="3581400"/>
                <a:ext cx="8573181" cy="909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*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d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𝑜𝑏𝑡𝑎𝑖𝑛𝑒𝑑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𝑤𝑒𝑖𝑔h𝑡𝑒𝑑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𝑠𝑞𝑢𝑎𝑟𝑒𝑠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𝑟𝑒𝑔𝑟𝑒𝑠𝑠𝑖𝑜𝑛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0A2539-FD16-469B-8984-B4BF61F8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064" y="3581400"/>
                <a:ext cx="8573181" cy="909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BFCB7-DE1E-42C8-96D2-D0630A7DCCBB}"/>
                  </a:ext>
                </a:extLst>
              </p:cNvPr>
              <p:cNvSpPr txBox="1"/>
              <p:nvPr/>
            </p:nvSpPr>
            <p:spPr>
              <a:xfrm>
                <a:off x="2924686" y="4617327"/>
                <a:ext cx="5849935" cy="1713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𝑓𝑜𝑟𝑚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𝑝𝑎𝑟𝑎𝑚𝑒𝑡𝑟𝑖𝑐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𝑏𝑎𝑛𝑤𝑖𝑑𝑡h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BFCB7-DE1E-42C8-96D2-D0630A7D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686" y="4617327"/>
                <a:ext cx="5849935" cy="1713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54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103153" y="1174573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Post-processing of ABC output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783B3-A857-445D-BB74-7D9249DC9B00}"/>
              </a:ext>
            </a:extLst>
          </p:cNvPr>
          <p:cNvSpPr txBox="1"/>
          <p:nvPr/>
        </p:nvSpPr>
        <p:spPr>
          <a:xfrm>
            <a:off x="1290182" y="2169348"/>
            <a:ext cx="521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Local linear regression</a:t>
            </a:r>
            <a:br>
              <a:rPr lang="en-US" altLang="ko-KR" sz="1600" b="1" dirty="0"/>
            </a:b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6C3483-23B8-4791-8EF7-D6358498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83" y="2473502"/>
            <a:ext cx="4904526" cy="3209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47B27C-51FB-4002-A4AD-92EFEAD28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53" y="2461735"/>
            <a:ext cx="4387373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74ABE9-2E50-4578-9F05-AEC3D1E8D960}"/>
              </a:ext>
            </a:extLst>
          </p:cNvPr>
          <p:cNvSpPr txBox="1"/>
          <p:nvPr/>
        </p:nvSpPr>
        <p:spPr>
          <a:xfrm>
            <a:off x="5009366" y="1675094"/>
            <a:ext cx="348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빨간 선 </a:t>
            </a:r>
            <a:r>
              <a:rPr lang="en-US" altLang="ko-KR" dirty="0">
                <a:solidFill>
                  <a:srgbClr val="FF0000"/>
                </a:solidFill>
              </a:rPr>
              <a:t>: correction </a:t>
            </a:r>
            <a:r>
              <a:rPr lang="ko-KR" altLang="en-US" dirty="0">
                <a:solidFill>
                  <a:srgbClr val="FF0000"/>
                </a:solidFill>
              </a:rPr>
              <a:t>적용 </a:t>
            </a:r>
            <a:br>
              <a:rPr lang="en-US" altLang="ko-KR" dirty="0"/>
            </a:br>
            <a:r>
              <a:rPr lang="ko-KR" altLang="en-US" dirty="0">
                <a:solidFill>
                  <a:schemeClr val="accent1"/>
                </a:solidFill>
              </a:rPr>
              <a:t>파란 선 </a:t>
            </a:r>
            <a:r>
              <a:rPr lang="en-US" altLang="ko-KR" dirty="0">
                <a:solidFill>
                  <a:schemeClr val="accent1"/>
                </a:solidFill>
              </a:rPr>
              <a:t>: </a:t>
            </a:r>
            <a:r>
              <a:rPr lang="ko-KR" altLang="en-US" dirty="0">
                <a:solidFill>
                  <a:schemeClr val="accent1"/>
                </a:solidFill>
              </a:rPr>
              <a:t>기존의 </a:t>
            </a:r>
            <a:r>
              <a:rPr lang="en-US" altLang="ko-KR" dirty="0">
                <a:solidFill>
                  <a:schemeClr val="accent1"/>
                </a:solidFill>
              </a:rPr>
              <a:t>ABC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CC7E80-7683-46DC-A0AB-311BBAD75AB1}"/>
                  </a:ext>
                </a:extLst>
              </p:cNvPr>
              <p:cNvSpPr txBox="1"/>
              <p:nvPr/>
            </p:nvSpPr>
            <p:spPr>
              <a:xfrm>
                <a:off x="2716057" y="5666728"/>
                <a:ext cx="2530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0.1%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CC7E80-7683-46DC-A0AB-311BBAD7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57" y="5666728"/>
                <a:ext cx="2530258" cy="369332"/>
              </a:xfrm>
              <a:prstGeom prst="rect">
                <a:avLst/>
              </a:prstGeom>
              <a:blipFill>
                <a:blip r:embed="rId4"/>
                <a:stretch>
                  <a:fillRect l="-723" r="-2265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5FDBCA-0873-4DDB-849A-EF795BB97167}"/>
                  </a:ext>
                </a:extLst>
              </p:cNvPr>
              <p:cNvSpPr txBox="1"/>
              <p:nvPr/>
            </p:nvSpPr>
            <p:spPr>
              <a:xfrm>
                <a:off x="6945687" y="5627304"/>
                <a:ext cx="2530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20%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𝑞𝑢𝑎𝑛𝑡𝑖𝑙𝑒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5FDBCA-0873-4DDB-849A-EF795BB9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87" y="5627304"/>
                <a:ext cx="2530258" cy="369332"/>
              </a:xfrm>
              <a:prstGeom prst="rect">
                <a:avLst/>
              </a:prstGeom>
              <a:blipFill>
                <a:blip r:embed="rId5"/>
                <a:stretch>
                  <a:fillRect l="-723" r="-2072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0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103153" y="1174573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Post-processing of ABC output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783B3-A857-445D-BB74-7D9249DC9B00}"/>
              </a:ext>
            </a:extLst>
          </p:cNvPr>
          <p:cNvSpPr txBox="1"/>
          <p:nvPr/>
        </p:nvSpPr>
        <p:spPr>
          <a:xfrm>
            <a:off x="1290182" y="2169348"/>
            <a:ext cx="521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Nonlinear regression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E1058-A59E-440C-9E66-CDA18E81CFD7}"/>
              </a:ext>
            </a:extLst>
          </p:cNvPr>
          <p:cNvSpPr txBox="1"/>
          <p:nvPr/>
        </p:nvSpPr>
        <p:spPr>
          <a:xfrm>
            <a:off x="1578280" y="3083662"/>
            <a:ext cx="777866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Local linear regression</a:t>
            </a:r>
            <a:r>
              <a:rPr lang="ko-KR" altLang="en-US" sz="1400" dirty="0"/>
              <a:t>에서 </a:t>
            </a:r>
            <a:r>
              <a:rPr lang="en-US" altLang="ko-KR" sz="1400" dirty="0"/>
              <a:t>summary statistic</a:t>
            </a:r>
            <a:r>
              <a:rPr lang="ko-KR" altLang="en-US" sz="1400" dirty="0"/>
              <a:t>을 </a:t>
            </a:r>
            <a:r>
              <a:rPr lang="en-US" altLang="ko-KR" sz="1400" dirty="0"/>
              <a:t>nonlinear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regressio</a:t>
            </a:r>
            <a:r>
              <a:rPr lang="ko-KR" altLang="en-US" sz="1400" dirty="0"/>
              <a:t>으로 추정하는 것</a:t>
            </a:r>
            <a:r>
              <a:rPr lang="en-US" altLang="ko-KR" sz="1400" dirty="0"/>
              <a:t>. </a:t>
            </a:r>
            <a:r>
              <a:rPr lang="ko-KR" altLang="en-US" sz="1400" dirty="0"/>
              <a:t>최근에는 이를 </a:t>
            </a:r>
            <a:r>
              <a:rPr lang="en-US" altLang="ko-KR" sz="1400" dirty="0"/>
              <a:t>neural net</a:t>
            </a:r>
            <a:r>
              <a:rPr lang="ko-KR" altLang="en-US" sz="1400" dirty="0"/>
              <a:t>으로 구하는 접근법이 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Nonparametric perspective </a:t>
            </a:r>
            <a:r>
              <a:rPr lang="ko-KR" altLang="en-US" sz="1400" dirty="0"/>
              <a:t>에서는 차원의 저주라는 문제에 직면해야 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그래서 차원의 저주를</a:t>
            </a:r>
            <a:r>
              <a:rPr lang="en-US" altLang="ko-KR" sz="1400" dirty="0"/>
              <a:t> </a:t>
            </a:r>
            <a:r>
              <a:rPr lang="ko-KR" altLang="en-US" sz="1400" dirty="0"/>
              <a:t>다루는 방법들에 대해서도 언급이 되고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566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AE1FF-2047-4AC3-84E2-BF1BA5F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59289-9CD8-4435-ABF8-CC072AA9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186"/>
            <a:ext cx="10515600" cy="331682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/>
              <a:t>Detailed</a:t>
            </a:r>
            <a:r>
              <a:rPr lang="ko-KR" altLang="en-US" sz="1800" dirty="0"/>
              <a:t> </a:t>
            </a:r>
            <a:r>
              <a:rPr lang="en-US" altLang="ko-KR" sz="1800" dirty="0"/>
              <a:t>balance</a:t>
            </a:r>
            <a:r>
              <a:rPr lang="ko-KR" altLang="en-US" sz="1800" dirty="0"/>
              <a:t> </a:t>
            </a:r>
            <a:r>
              <a:rPr lang="en-US" altLang="ko-KR" sz="1800" dirty="0"/>
              <a:t>condition</a:t>
            </a:r>
          </a:p>
          <a:p>
            <a:pPr>
              <a:lnSpc>
                <a:spcPct val="200000"/>
              </a:lnSpc>
            </a:pPr>
            <a:r>
              <a:rPr lang="en-US" altLang="ko-KR" sz="1800" dirty="0"/>
              <a:t>ABC</a:t>
            </a:r>
            <a:r>
              <a:rPr lang="ko-KR" altLang="en-US" sz="1800" dirty="0"/>
              <a:t> </a:t>
            </a:r>
            <a:r>
              <a:rPr lang="en-US" altLang="ko-KR" sz="1800" dirty="0"/>
              <a:t>vs MCMC Normal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에서 구현해보기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en-US" altLang="ko-KR" sz="1800" dirty="0"/>
              <a:t>ABC paper Ch. 3</a:t>
            </a:r>
            <a:r>
              <a:rPr lang="ko-KR" altLang="en-US" sz="1800" dirty="0"/>
              <a:t> </a:t>
            </a:r>
            <a:r>
              <a:rPr lang="en-US" altLang="ko-KR" sz="1800" dirty="0"/>
              <a:t>~ Ch.7</a:t>
            </a:r>
          </a:p>
        </p:txBody>
      </p:sp>
    </p:spTree>
    <p:extLst>
      <p:ext uri="{BB962C8B-B14F-4D97-AF65-F5344CB8AC3E}">
        <p14:creationId xmlns:p14="http://schemas.microsoft.com/office/powerpoint/2010/main" val="293606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07953" y="1274782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Bayesian model choice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DB88F6-C3EF-4CE0-B0A0-2181743D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67" y="1776663"/>
            <a:ext cx="6238875" cy="2743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BEE3B7-C47A-44EE-B216-CC77EC19BCF0}"/>
                  </a:ext>
                </a:extLst>
              </p:cNvPr>
              <p:cNvSpPr txBox="1"/>
              <p:nvPr/>
            </p:nvSpPr>
            <p:spPr>
              <a:xfrm>
                <a:off x="3320859" y="4652412"/>
                <a:ext cx="87028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The ABC estimate of the posterior probability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/>
                  <a:t> is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BEE3B7-C47A-44EE-B216-CC77EC19B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59" y="4652412"/>
                <a:ext cx="8702842" cy="307777"/>
              </a:xfrm>
              <a:prstGeom prst="rect">
                <a:avLst/>
              </a:prstGeom>
              <a:blipFill>
                <a:blip r:embed="rId3"/>
                <a:stretch>
                  <a:fillRect l="-210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64C87E-007A-49A4-96B3-5D6C7577D14E}"/>
                  </a:ext>
                </a:extLst>
              </p:cNvPr>
              <p:cNvSpPr txBox="1"/>
              <p:nvPr/>
            </p:nvSpPr>
            <p:spPr>
              <a:xfrm>
                <a:off x="4779434" y="5193752"/>
                <a:ext cx="141064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64C87E-007A-49A4-96B3-5D6C7577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34" y="5193752"/>
                <a:ext cx="1410643" cy="778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D7A1B-F3C6-49CD-9109-9B14B415395C}"/>
                  </a:ext>
                </a:extLst>
              </p:cNvPr>
              <p:cNvSpPr txBox="1"/>
              <p:nvPr/>
            </p:nvSpPr>
            <p:spPr>
              <a:xfrm>
                <a:off x="7116832" y="3586843"/>
                <a:ext cx="3589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D7A1B-F3C6-49CD-9109-9B14B415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832" y="3586843"/>
                <a:ext cx="3589636" cy="246221"/>
              </a:xfrm>
              <a:prstGeom prst="rect">
                <a:avLst/>
              </a:prstGeom>
              <a:blipFill>
                <a:blip r:embed="rId5"/>
                <a:stretch>
                  <a:fillRect r="-170" b="-36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36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6.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407953" y="1274782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Bayesian model choice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321DE-CB11-4BC3-A01A-8CC0BE74169A}"/>
              </a:ext>
            </a:extLst>
          </p:cNvPr>
          <p:cNvSpPr txBox="1"/>
          <p:nvPr/>
        </p:nvSpPr>
        <p:spPr>
          <a:xfrm>
            <a:off x="1700463" y="2434144"/>
            <a:ext cx="843012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하지만</a:t>
            </a:r>
            <a:r>
              <a:rPr lang="en-US" altLang="ko-KR" sz="1400" dirty="0"/>
              <a:t> MA</a:t>
            </a:r>
            <a:r>
              <a:rPr lang="ko-KR" altLang="en-US" sz="1400" dirty="0"/>
              <a:t>모형을 통해 보여준 예시를 봤을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값과는 약간 차이가 있어 보이는 모습을 보였다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이는 </a:t>
            </a:r>
            <a:r>
              <a:rPr lang="en-US" altLang="ko-KR" sz="1400" dirty="0"/>
              <a:t>ABC</a:t>
            </a:r>
            <a:r>
              <a:rPr lang="ko-KR" altLang="en-US" sz="1400" dirty="0"/>
              <a:t>를 이용해서 </a:t>
            </a:r>
            <a:r>
              <a:rPr lang="en-US" altLang="ko-KR" sz="1400" dirty="0"/>
              <a:t>bayes factor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추정하는 것에 대한 한계라고 언급하고 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또 한가지 고려해야할 점은</a:t>
            </a:r>
            <a:r>
              <a:rPr lang="en-US" altLang="ko-KR" sz="1400" dirty="0"/>
              <a:t>, sufficient statistic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이어 붙이는 것이 모델을 선택하는 것에 대한 </a:t>
            </a:r>
            <a:r>
              <a:rPr lang="en-US" altLang="ko-KR" sz="1400" dirty="0"/>
              <a:t>sufficient statistic</a:t>
            </a:r>
            <a:r>
              <a:rPr lang="ko-KR" altLang="en-US" sz="1400" dirty="0"/>
              <a:t>을 항상 제공해주는 것은 아니라는 점이다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11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FAEE1B-5B1C-4758-9742-F1C78417829F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 paper Ch 7.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37817-3DED-480D-82C3-0C24E3CCDB5A}"/>
              </a:ext>
            </a:extLst>
          </p:cNvPr>
          <p:cNvSpPr txBox="1"/>
          <p:nvPr/>
        </p:nvSpPr>
        <p:spPr>
          <a:xfrm>
            <a:off x="1551045" y="1487725"/>
            <a:ext cx="484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Discussion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DC50E-A48E-44AB-8012-12BEDCDFAC13}"/>
              </a:ext>
            </a:extLst>
          </p:cNvPr>
          <p:cNvSpPr txBox="1"/>
          <p:nvPr/>
        </p:nvSpPr>
        <p:spPr>
          <a:xfrm>
            <a:off x="1576137" y="2383266"/>
            <a:ext cx="8734926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Calibration</a:t>
            </a:r>
            <a:r>
              <a:rPr lang="ko-KR" altLang="en-US" sz="1400" dirty="0"/>
              <a:t>과 </a:t>
            </a:r>
            <a:r>
              <a:rPr lang="en-US" altLang="ko-KR" sz="1400" dirty="0"/>
              <a:t>Sequential technique </a:t>
            </a:r>
            <a:r>
              <a:rPr lang="ko-KR" altLang="en-US" sz="1400" dirty="0"/>
              <a:t>등의 발전이 최근에는 다양한 상황에서 유용하게 쓰일 수 있도록 </a:t>
            </a:r>
            <a:r>
              <a:rPr lang="en-US" altLang="ko-KR" sz="1400" dirty="0"/>
              <a:t> </a:t>
            </a:r>
            <a:r>
              <a:rPr lang="ko-KR" altLang="en-US" sz="1400" dirty="0"/>
              <a:t>만들어주고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아직까지는 제한된 범위 내에서 </a:t>
            </a:r>
            <a:r>
              <a:rPr lang="en-US" altLang="ko-KR" sz="1400" dirty="0"/>
              <a:t>model choice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하는데에만</a:t>
            </a:r>
            <a:r>
              <a:rPr lang="ko-KR" altLang="en-US" sz="1400" dirty="0"/>
              <a:t> 이용이 되고 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샘플 사이즈가 충분히 커야 하고</a:t>
            </a:r>
            <a:r>
              <a:rPr lang="en-US" altLang="ko-KR" sz="1400" dirty="0"/>
              <a:t>, tolerance</a:t>
            </a:r>
            <a:r>
              <a:rPr lang="ko-KR" altLang="en-US" sz="1400" dirty="0"/>
              <a:t>가 </a:t>
            </a:r>
            <a:r>
              <a:rPr lang="en-US" altLang="ko-KR" sz="1400" dirty="0"/>
              <a:t>0</a:t>
            </a:r>
            <a:r>
              <a:rPr lang="ko-KR" altLang="en-US" sz="1400" dirty="0"/>
              <a:t>에 충분히 가까워야 한다는 점에서 비실용적인 면이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최적의 </a:t>
            </a:r>
            <a:r>
              <a:rPr lang="en-US" altLang="ko-KR" sz="1400" dirty="0"/>
              <a:t>calibration</a:t>
            </a:r>
            <a:r>
              <a:rPr lang="ko-KR" altLang="en-US" sz="1400" dirty="0"/>
              <a:t>을 직접적으로 제공해주지 못하고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summary statistic</a:t>
            </a:r>
            <a:r>
              <a:rPr lang="ko-KR" altLang="en-US" sz="1400" dirty="0"/>
              <a:t>을 구성하고 선택하는 것이 아직까지 경험적으로만 가능하다는 점이다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ABC-based model choice</a:t>
            </a:r>
            <a:r>
              <a:rPr lang="ko-KR" altLang="en-US" sz="1400" dirty="0"/>
              <a:t>는 근사의 유효성을 보장하지 못한다는 점에서 결정적이지 못하다고 한다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큰 데이터셋이나 복잡한 데이터셋에서 오는 제한에 아직 직면하고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36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07A5-3497-4192-AC7F-FF12CD3E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90"/>
            <a:ext cx="4681756" cy="1342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Detailed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balance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condition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942E78-A8FA-46F2-AADC-3A1B6B887C81}"/>
              </a:ext>
            </a:extLst>
          </p:cNvPr>
          <p:cNvSpPr txBox="1"/>
          <p:nvPr/>
        </p:nvSpPr>
        <p:spPr>
          <a:xfrm>
            <a:off x="1258349" y="4000473"/>
            <a:ext cx="765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Ergodic : </a:t>
            </a:r>
            <a:br>
              <a:rPr lang="en-US" altLang="ko-KR" dirty="0"/>
            </a:br>
            <a:r>
              <a:rPr lang="en-US" altLang="ko-KR" dirty="0"/>
              <a:t> An irreducible, aperiodic, and positive recurrent Markov chain on a countable state space is called </a:t>
            </a:r>
            <a:r>
              <a:rPr lang="en-US" altLang="ko-KR" b="1" dirty="0">
                <a:effectLst/>
              </a:rPr>
              <a:t>ergodic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An ergodic Markov chain has a </a:t>
            </a:r>
            <a:r>
              <a:rPr lang="en-US" altLang="ko-KR" b="1" dirty="0"/>
              <a:t>unique stationary distribution.</a:t>
            </a:r>
            <a:br>
              <a:rPr lang="en-US" altLang="ko-KR" b="1" dirty="0"/>
            </a:br>
            <a:r>
              <a:rPr lang="en-US" altLang="ko-KR" dirty="0"/>
              <a:t>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4465D-0500-4282-808F-338AD91A4CC5}"/>
              </a:ext>
            </a:extLst>
          </p:cNvPr>
          <p:cNvSpPr txBox="1"/>
          <p:nvPr/>
        </p:nvSpPr>
        <p:spPr>
          <a:xfrm>
            <a:off x="1258349" y="3059668"/>
            <a:ext cx="91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</a:rPr>
              <a:t>It is known that every irreducible MC with a finite state space is </a:t>
            </a:r>
            <a:r>
              <a:rPr lang="en-US" altLang="ko-KR" b="1" dirty="0">
                <a:effectLst/>
              </a:rPr>
              <a:t>positive recurrent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278BB-59D4-4ACF-A443-EEDF6345B0E9}"/>
              </a:ext>
            </a:extLst>
          </p:cNvPr>
          <p:cNvSpPr txBox="1"/>
          <p:nvPr/>
        </p:nvSpPr>
        <p:spPr>
          <a:xfrm>
            <a:off x="1258349" y="2008784"/>
            <a:ext cx="8850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an </a:t>
            </a:r>
            <a:r>
              <a:rPr lang="en-US" altLang="ko-KR" dirty="0">
                <a:effectLst/>
              </a:rPr>
              <a:t>irreducible MC </a:t>
            </a:r>
            <a:r>
              <a:rPr lang="en-US" altLang="ko-KR" dirty="0"/>
              <a:t>with a general state space to have its stationary probabilities, an additional condition is required, called the positive recurrence.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3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07A5-3497-4192-AC7F-FF12CD3E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90"/>
            <a:ext cx="4681756" cy="1342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Detailed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balance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condition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523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45C35-EE21-4B9F-AFA8-CAFA704E84E6}"/>
              </a:ext>
            </a:extLst>
          </p:cNvPr>
          <p:cNvSpPr txBox="1"/>
          <p:nvPr/>
        </p:nvSpPr>
        <p:spPr>
          <a:xfrm>
            <a:off x="2927758" y="1702965"/>
            <a:ext cx="569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Detailed balance condition</a:t>
            </a:r>
            <a:r>
              <a:rPr lang="en-US" altLang="ko-KR" dirty="0"/>
              <a:t>(time reversibility)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8580A9-D0DD-4954-A81E-33028D38A02B}"/>
                  </a:ext>
                </a:extLst>
              </p:cNvPr>
              <p:cNvSpPr txBox="1"/>
              <p:nvPr/>
            </p:nvSpPr>
            <p:spPr>
              <a:xfrm>
                <a:off x="4681756" y="2329859"/>
                <a:ext cx="1615634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8580A9-D0DD-4954-A81E-33028D38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756" y="2329859"/>
                <a:ext cx="1615634" cy="332463"/>
              </a:xfrm>
              <a:prstGeom prst="rect">
                <a:avLst/>
              </a:prstGeom>
              <a:blipFill>
                <a:blip r:embed="rId2"/>
                <a:stretch>
                  <a:fillRect l="-755" r="-1509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BA8C258-995E-4A5A-A091-7A6FD52DBC96}"/>
              </a:ext>
            </a:extLst>
          </p:cNvPr>
          <p:cNvSpPr txBox="1"/>
          <p:nvPr/>
        </p:nvSpPr>
        <p:spPr>
          <a:xfrm>
            <a:off x="2467761" y="2972374"/>
            <a:ext cx="7256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 조건을 이용해서 </a:t>
            </a:r>
            <a:r>
              <a:rPr lang="en-US" altLang="ko-KR" sz="1600" dirty="0"/>
              <a:t>transition probability</a:t>
            </a:r>
            <a:r>
              <a:rPr lang="ko-KR" altLang="en-US" sz="1600" dirty="0"/>
              <a:t>를 정의해줄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4E38DA-92A9-4F0D-B34A-8FE82B738D49}"/>
                  </a:ext>
                </a:extLst>
              </p:cNvPr>
              <p:cNvSpPr txBox="1"/>
              <p:nvPr/>
            </p:nvSpPr>
            <p:spPr>
              <a:xfrm>
                <a:off x="1317071" y="3837124"/>
                <a:ext cx="9253057" cy="2347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posterior distribution</a:t>
                </a:r>
                <a:r>
                  <a:rPr lang="ko-KR" altLang="en-US" sz="1600" dirty="0"/>
                  <a:t>에서 샘플링을 하고 싶을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우리는 </a:t>
                </a:r>
                <a:r>
                  <a:rPr lang="en-US" altLang="ko-KR" sz="1600" dirty="0"/>
                  <a:t>posterior </a:t>
                </a:r>
                <a:r>
                  <a:rPr lang="en-US" altLang="ko-KR" sz="1600" dirty="0" err="1"/>
                  <a:t>dist</a:t>
                </a:r>
                <a:r>
                  <a:rPr lang="ko-KR" altLang="en-US" sz="1600" dirty="0"/>
                  <a:t>의 </a:t>
                </a:r>
                <a:r>
                  <a:rPr lang="en-US" altLang="ko-KR" sz="1600" dirty="0"/>
                  <a:t>kernel</a:t>
                </a:r>
                <a:r>
                  <a:rPr lang="ko-KR" altLang="en-US" sz="1600" dirty="0"/>
                  <a:t> 부분을 알고 있다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즉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/>
                  <a:t>를 알고 있는 상황이라고 볼 수 있다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 상황에서 어떤 식으로 </a:t>
                </a:r>
                <a:r>
                  <a:rPr lang="en-US" altLang="ko-KR" sz="1600" dirty="0"/>
                  <a:t>state</a:t>
                </a:r>
                <a:r>
                  <a:rPr lang="ko-KR" altLang="en-US" sz="1600" dirty="0"/>
                  <a:t>를 제안할 확률을 주어야 우리가 원하는 </a:t>
                </a:r>
                <a:r>
                  <a:rPr lang="en-US" altLang="ko-KR" sz="1600" dirty="0"/>
                  <a:t>MCMC</a:t>
                </a:r>
                <a:r>
                  <a:rPr lang="ko-KR" altLang="en-US" sz="1600" dirty="0"/>
                  <a:t>를 시행할 수 있는지를 생각할 수 있게 하는 조건이 바로 </a:t>
                </a:r>
                <a:r>
                  <a:rPr lang="en-US" altLang="ko-KR" sz="1600" dirty="0"/>
                  <a:t>detailed balance 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br>
                  <a:rPr lang="en-US" altLang="ko-KR" sz="1600" dirty="0"/>
                </a:br>
                <a:r>
                  <a:rPr lang="ko-KR" altLang="en-US" sz="1600" dirty="0"/>
                  <a:t>그리고 </a:t>
                </a:r>
                <a:r>
                  <a:rPr lang="en-US" altLang="ko-KR" sz="1600" dirty="0"/>
                  <a:t>detailed balance</a:t>
                </a:r>
                <a:r>
                  <a:rPr lang="ko-KR" altLang="en-US" sz="1600" dirty="0"/>
                  <a:t>를 만족하는 </a:t>
                </a:r>
                <a:r>
                  <a:rPr lang="en-US" altLang="ko-KR" sz="1600" dirty="0"/>
                  <a:t>P</a:t>
                </a:r>
                <a:r>
                  <a:rPr lang="ko-KR" altLang="en-US" sz="1600" dirty="0"/>
                  <a:t>로 만든 </a:t>
                </a:r>
                <a:r>
                  <a:rPr lang="en-US" altLang="ko-KR" sz="1600" dirty="0"/>
                  <a:t>MC</a:t>
                </a:r>
                <a:r>
                  <a:rPr lang="ko-KR" altLang="en-US" sz="1600" dirty="0"/>
                  <a:t>이 </a:t>
                </a:r>
                <a:r>
                  <a:rPr lang="en-US" altLang="ko-KR" sz="1600" dirty="0"/>
                  <a:t>ergodic</a:t>
                </a:r>
                <a:r>
                  <a:rPr lang="ko-KR" altLang="en-US" sz="1600" dirty="0"/>
                  <a:t>임을 보이기만 하면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/>
                  <a:t>를 유일한 </a:t>
                </a:r>
                <a:r>
                  <a:rPr lang="en-US" altLang="ko-KR" sz="1600" dirty="0"/>
                  <a:t>stationary distribution</a:t>
                </a:r>
                <a:r>
                  <a:rPr lang="ko-KR" altLang="en-US" sz="1600" dirty="0"/>
                  <a:t>으로 가지는 </a:t>
                </a:r>
                <a:r>
                  <a:rPr lang="en-US" altLang="ko-KR" sz="1600" dirty="0"/>
                  <a:t>MCMC</a:t>
                </a:r>
                <a:r>
                  <a:rPr lang="ko-KR" altLang="en-US" sz="1600" dirty="0"/>
                  <a:t>를 만들 수 있다</a:t>
                </a:r>
                <a:r>
                  <a:rPr lang="en-US" altLang="ko-KR" sz="1600" dirty="0"/>
                  <a:t>.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4E38DA-92A9-4F0D-B34A-8FE82B73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071" y="3837124"/>
                <a:ext cx="9253057" cy="2347117"/>
              </a:xfrm>
              <a:prstGeom prst="rect">
                <a:avLst/>
              </a:prstGeom>
              <a:blipFill>
                <a:blip r:embed="rId3"/>
                <a:stretch>
                  <a:fillRect l="-329" r="-4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14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07A5-3497-4192-AC7F-FF12CD3E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90"/>
            <a:ext cx="4681756" cy="1342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Detailed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balance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condition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523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A2735-4E50-4924-B9EA-1A82FFB24F17}"/>
                  </a:ext>
                </a:extLst>
              </p:cNvPr>
              <p:cNvSpPr txBox="1"/>
              <p:nvPr/>
            </p:nvSpPr>
            <p:spPr>
              <a:xfrm>
                <a:off x="3171738" y="1365126"/>
                <a:ext cx="1615634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BA2735-4E50-4924-B9EA-1A82FFB2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738" y="1365126"/>
                <a:ext cx="1615634" cy="332463"/>
              </a:xfrm>
              <a:prstGeom prst="rect">
                <a:avLst/>
              </a:prstGeom>
              <a:blipFill>
                <a:blip r:embed="rId2"/>
                <a:stretch>
                  <a:fillRect l="-755" r="-1509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25C5CA-4849-4E38-AECB-E8463F15F04B}"/>
              </a:ext>
            </a:extLst>
          </p:cNvPr>
          <p:cNvCxnSpPr/>
          <p:nvPr/>
        </p:nvCxnSpPr>
        <p:spPr>
          <a:xfrm>
            <a:off x="5126373" y="1531357"/>
            <a:ext cx="1131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233955-96E3-4D28-8A7B-90693C6214FE}"/>
                  </a:ext>
                </a:extLst>
              </p:cNvPr>
              <p:cNvSpPr txBox="1"/>
              <p:nvPr/>
            </p:nvSpPr>
            <p:spPr>
              <a:xfrm>
                <a:off x="6693017" y="1365125"/>
                <a:ext cx="2263825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233955-96E3-4D28-8A7B-90693C62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17" y="1365125"/>
                <a:ext cx="2263825" cy="332463"/>
              </a:xfrm>
              <a:prstGeom prst="rect">
                <a:avLst/>
              </a:prstGeom>
              <a:blipFill>
                <a:blip r:embed="rId3"/>
                <a:stretch>
                  <a:fillRect l="-539" r="-1078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497BA9-F7F1-4948-BFD1-1563ABD87DA6}"/>
                  </a:ext>
                </a:extLst>
              </p:cNvPr>
              <p:cNvSpPr txBox="1"/>
              <p:nvPr/>
            </p:nvSpPr>
            <p:spPr>
              <a:xfrm>
                <a:off x="2895102" y="4934227"/>
                <a:ext cx="2026709" cy="626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497BA9-F7F1-4948-BFD1-1563ABD87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02" y="4934227"/>
                <a:ext cx="2026709" cy="626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F5666-4C9E-4A23-994E-C573C4033D79}"/>
                  </a:ext>
                </a:extLst>
              </p:cNvPr>
              <p:cNvSpPr txBox="1"/>
              <p:nvPr/>
            </p:nvSpPr>
            <p:spPr>
              <a:xfrm>
                <a:off x="1613482" y="1962834"/>
                <a:ext cx="9118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목적은 </a:t>
                </a:r>
                <a:r>
                  <a:rPr lang="en-US" altLang="ko-KR" sz="1600" dirty="0"/>
                  <a:t>detailed balance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만족하는 </a:t>
                </a:r>
                <a:r>
                  <a:rPr lang="en-US" altLang="ko-KR" sz="1600" dirty="0"/>
                  <a:t>Acceptance probability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를 인위적으로 만들어주는 것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F5666-4C9E-4A23-994E-C573C403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82" y="1962834"/>
                <a:ext cx="9118833" cy="338554"/>
              </a:xfrm>
              <a:prstGeom prst="rect">
                <a:avLst/>
              </a:prstGeom>
              <a:blipFill>
                <a:blip r:embed="rId5"/>
                <a:stretch>
                  <a:fillRect l="-401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42B95-D596-41A9-9F47-1103ADB78D2D}"/>
                  </a:ext>
                </a:extLst>
              </p:cNvPr>
              <p:cNvSpPr txBox="1"/>
              <p:nvPr/>
            </p:nvSpPr>
            <p:spPr>
              <a:xfrm>
                <a:off x="2970603" y="2732864"/>
                <a:ext cx="122200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42B95-D596-41A9-9F47-1103ADB7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03" y="2732864"/>
                <a:ext cx="1222001" cy="299313"/>
              </a:xfrm>
              <a:prstGeom prst="rect">
                <a:avLst/>
              </a:prstGeom>
              <a:blipFill>
                <a:blip r:embed="rId6"/>
                <a:stretch>
                  <a:fillRect l="-2985" r="-1493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E0AB5-F750-4012-A38E-7B1E8761DA5E}"/>
                  </a:ext>
                </a:extLst>
              </p:cNvPr>
              <p:cNvSpPr txBox="1"/>
              <p:nvPr/>
            </p:nvSpPr>
            <p:spPr>
              <a:xfrm>
                <a:off x="6181287" y="2793167"/>
                <a:ext cx="40006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ko-KR" altLang="en-US" sz="1200" dirty="0"/>
                  <a:t>를 제안하고 실제로 가는 확률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E0AB5-F750-4012-A38E-7B1E8761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287" y="2793167"/>
                <a:ext cx="4000615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C464F-443E-460D-BF60-A7C1DAE16E95}"/>
                  </a:ext>
                </a:extLst>
              </p:cNvPr>
              <p:cNvSpPr txBox="1"/>
              <p:nvPr/>
            </p:nvSpPr>
            <p:spPr>
              <a:xfrm>
                <a:off x="2895102" y="3698426"/>
                <a:ext cx="2764155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6C464F-443E-460D-BF60-A7C1DAE1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02" y="3698426"/>
                <a:ext cx="2764155" cy="672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D27C6AD-4BF3-4855-848E-8ECA5DDBE29D}"/>
              </a:ext>
            </a:extLst>
          </p:cNvPr>
          <p:cNvSpPr txBox="1"/>
          <p:nvPr/>
        </p:nvSpPr>
        <p:spPr>
          <a:xfrm>
            <a:off x="6181287" y="3673966"/>
            <a:ext cx="3922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제자리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state)</a:t>
            </a:r>
            <a:r>
              <a:rPr lang="ko-KR" altLang="en-US" sz="1200" dirty="0"/>
              <a:t>를 제안하고 실제로 제자리에 있을 확률 </a:t>
            </a:r>
            <a:br>
              <a:rPr lang="en-US" altLang="ko-KR" sz="1200" dirty="0"/>
            </a:br>
            <a:r>
              <a:rPr lang="en-US" altLang="ko-KR" sz="1200" dirty="0"/>
              <a:t>                                  +</a:t>
            </a:r>
            <a:br>
              <a:rPr lang="en-US" altLang="ko-KR" sz="1200" dirty="0"/>
            </a:br>
            <a:r>
              <a:rPr lang="ko-KR" altLang="en-US" sz="1200" dirty="0"/>
              <a:t>다른 자리</a:t>
            </a:r>
            <a:r>
              <a:rPr lang="en-US" altLang="ko-KR" sz="1200" dirty="0"/>
              <a:t>(k)</a:t>
            </a:r>
            <a:r>
              <a:rPr lang="ko-KR" altLang="en-US" sz="1200" dirty="0"/>
              <a:t>를 제안했지만 이를 받아들이지 않고 </a:t>
            </a:r>
            <a:br>
              <a:rPr lang="en-US" altLang="ko-KR" sz="1200" dirty="0"/>
            </a:br>
            <a:r>
              <a:rPr lang="ko-KR" altLang="en-US" sz="1200" dirty="0"/>
              <a:t>제자리에 있을 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66B1B0-58C1-4522-B9F7-89EB08931623}"/>
                  </a:ext>
                </a:extLst>
              </p:cNvPr>
              <p:cNvSpPr txBox="1"/>
              <p:nvPr/>
            </p:nvSpPr>
            <p:spPr>
              <a:xfrm>
                <a:off x="6256789" y="5108763"/>
                <a:ext cx="34744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Detailed balance condition</a:t>
                </a:r>
                <a:r>
                  <a:rPr lang="ko-KR" altLang="en-US" sz="1200" b="1" dirty="0"/>
                  <a:t>을</a:t>
                </a:r>
                <a:r>
                  <a:rPr lang="en-US" altLang="ko-KR" sz="1200" b="1" dirty="0"/>
                  <a:t> </a:t>
                </a:r>
                <a:r>
                  <a:rPr lang="ko-KR" altLang="en-US" sz="1200" b="1" dirty="0"/>
                  <a:t>만족하는 </a:t>
                </a:r>
                <a14:m>
                  <m:oMath xmlns:m="http://schemas.openxmlformats.org/officeDocument/2006/math">
                    <m:r>
                      <a:rPr lang="en-US" altLang="ko-KR" sz="12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66B1B0-58C1-4522-B9F7-89EB089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789" y="5108763"/>
                <a:ext cx="3474440" cy="276999"/>
              </a:xfrm>
              <a:prstGeom prst="rect">
                <a:avLst/>
              </a:prstGeom>
              <a:blipFill>
                <a:blip r:embed="rId9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876F369-E6C1-41EC-81B8-693727E7B253}"/>
              </a:ext>
            </a:extLst>
          </p:cNvPr>
          <p:cNvSpPr txBox="1"/>
          <p:nvPr/>
        </p:nvSpPr>
        <p:spPr>
          <a:xfrm>
            <a:off x="4358780" y="5862486"/>
            <a:ext cx="347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이렇게 만든 </a:t>
            </a:r>
            <a:r>
              <a:rPr lang="en-US" altLang="ko-KR" sz="1600" b="1" dirty="0"/>
              <a:t>MC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ergodic?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56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07A5-3497-4192-AC7F-FF12CD3E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890"/>
            <a:ext cx="4681756" cy="134223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Detailed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balance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98CF-98DE-44C3-A318-B9A92F6AF4F7}"/>
                  </a:ext>
                </a:extLst>
              </p:cNvPr>
              <p:cNvSpPr txBox="1"/>
              <p:nvPr/>
            </p:nvSpPr>
            <p:spPr>
              <a:xfrm>
                <a:off x="1392573" y="1635852"/>
                <a:ext cx="9588616" cy="604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Detailed condition</a:t>
                </a:r>
                <a:r>
                  <a:rPr lang="ko-KR" altLang="en-US" sz="1600" dirty="0"/>
                  <a:t>을 만족하는</a:t>
                </a:r>
                <a:r>
                  <a:rPr lang="en-US" altLang="ko-KR" sz="1600" dirty="0"/>
                  <a:t> MC</a:t>
                </a:r>
                <a:r>
                  <a:rPr lang="ko-KR" altLang="en-US" sz="1600" dirty="0"/>
                  <a:t>에서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 dirty="0" err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600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1600" dirty="0"/>
                  <a:t>와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/>
                  <a:t>가 모든 상태에서 양수라면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600" dirty="0"/>
                  <a:t>를 </a:t>
                </a:r>
                <a:r>
                  <a:rPr lang="en-US" altLang="ko-KR" sz="1600" dirty="0"/>
                  <a:t>stationary distribution</a:t>
                </a:r>
                <a:r>
                  <a:rPr lang="ko-KR" altLang="en-US" sz="1600" dirty="0"/>
                  <a:t>으로 가지는 </a:t>
                </a:r>
                <a:r>
                  <a:rPr lang="en-US" altLang="ko-KR" sz="1600" dirty="0"/>
                  <a:t>MC</a:t>
                </a:r>
                <a:r>
                  <a:rPr lang="ko-KR" altLang="en-US" sz="1600" dirty="0"/>
                  <a:t>는 </a:t>
                </a:r>
                <a:r>
                  <a:rPr lang="en-US" altLang="ko-KR" sz="1600" dirty="0"/>
                  <a:t>ergodic</a:t>
                </a:r>
                <a:r>
                  <a:rPr lang="ko-KR" altLang="en-US" sz="1600" dirty="0"/>
                  <a:t>하다고 한다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98CF-98DE-44C3-A318-B9A92F6A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573" y="1635852"/>
                <a:ext cx="9588616" cy="604589"/>
              </a:xfrm>
              <a:prstGeom prst="rect">
                <a:avLst/>
              </a:prstGeom>
              <a:blipFill>
                <a:blip r:embed="rId2"/>
                <a:stretch>
                  <a:fillRect l="-318" t="-3000"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38834-C881-4F7E-ABDB-8E3842BC4C5D}"/>
                  </a:ext>
                </a:extLst>
              </p:cNvPr>
              <p:cNvSpPr txBox="1"/>
              <p:nvPr/>
            </p:nvSpPr>
            <p:spPr>
              <a:xfrm>
                <a:off x="1753299" y="2882696"/>
                <a:ext cx="7541702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Fundamental Theorem</a:t>
                </a:r>
              </a:p>
              <a:p>
                <a:endParaRPr lang="en-US" altLang="ko-KR" sz="900" dirty="0"/>
              </a:p>
              <a:p>
                <a:r>
                  <a:rPr lang="en-US" altLang="ko-KR" dirty="0"/>
                  <a:t>If a homogenous Markov chain on a finite state space with transition probabilities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as an invariant distribution and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138834-C881-4F7E-ABDB-8E3842BC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2882696"/>
                <a:ext cx="7541702" cy="1092607"/>
              </a:xfrm>
              <a:prstGeom prst="rect">
                <a:avLst/>
              </a:prstGeom>
              <a:blipFill>
                <a:blip r:embed="rId3"/>
                <a:stretch>
                  <a:fillRect l="-728" t="-3352" b="-50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8EB42F-CF98-4CEB-8CC4-0BC6A6D5A20F}"/>
                  </a:ext>
                </a:extLst>
              </p:cNvPr>
              <p:cNvSpPr txBox="1"/>
              <p:nvPr/>
            </p:nvSpPr>
            <p:spPr>
              <a:xfrm>
                <a:off x="3615655" y="4031329"/>
                <a:ext cx="308097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8EB42F-CF98-4CEB-8CC4-0BC6A6D5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55" y="4031329"/>
                <a:ext cx="3080972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12253-F47F-47C3-A84D-3ECD84C97968}"/>
                  </a:ext>
                </a:extLst>
              </p:cNvPr>
              <p:cNvSpPr txBox="1"/>
              <p:nvPr/>
            </p:nvSpPr>
            <p:spPr>
              <a:xfrm>
                <a:off x="1736696" y="4852816"/>
                <a:ext cx="8900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then the Markov chain is ergodic, i.e., regardless if the initial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812253-F47F-47C3-A84D-3ECD84C97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96" y="4852816"/>
                <a:ext cx="8900370" cy="369332"/>
              </a:xfrm>
              <a:prstGeom prst="rect">
                <a:avLst/>
              </a:prstGeom>
              <a:blipFill>
                <a:blip r:embed="rId5"/>
                <a:stretch>
                  <a:fillRect l="-61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B4D17-D026-450C-92E9-66284E8F8DED}"/>
                  </a:ext>
                </a:extLst>
              </p:cNvPr>
              <p:cNvSpPr txBox="1"/>
              <p:nvPr/>
            </p:nvSpPr>
            <p:spPr>
              <a:xfrm>
                <a:off x="4239338" y="5466874"/>
                <a:ext cx="1856662" cy="36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CB4D17-D026-450C-92E9-66284E8F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338" y="5466874"/>
                <a:ext cx="1856662" cy="360612"/>
              </a:xfrm>
              <a:prstGeom prst="rect">
                <a:avLst/>
              </a:prstGeom>
              <a:blipFill>
                <a:blip r:embed="rId6"/>
                <a:stretch>
                  <a:fillRect r="-3279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62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FD99574-7D68-4C08-8BBE-9D4F3935736D}"/>
              </a:ext>
            </a:extLst>
          </p:cNvPr>
          <p:cNvSpPr txBox="1">
            <a:spLocks/>
          </p:cNvSpPr>
          <p:nvPr/>
        </p:nvSpPr>
        <p:spPr>
          <a:xfrm>
            <a:off x="0" y="-159391"/>
            <a:ext cx="4681756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 MCMC Normal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에서 구현해보기</a:t>
            </a:r>
            <a:endParaRPr lang="en-US" altLang="ko-KR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75731-9F4E-4C4A-A4B2-0DF1ADAAA539}"/>
              </a:ext>
            </a:extLst>
          </p:cNvPr>
          <p:cNvSpPr txBox="1"/>
          <p:nvPr/>
        </p:nvSpPr>
        <p:spPr>
          <a:xfrm>
            <a:off x="1319867" y="1755082"/>
            <a:ext cx="6723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Acceptance ratio</a:t>
            </a:r>
            <a:r>
              <a:rPr lang="ko-KR" altLang="en-US" sz="1400" dirty="0"/>
              <a:t>를</a:t>
            </a:r>
            <a:r>
              <a:rPr lang="en-US" altLang="ko-KR" sz="1400" dirty="0"/>
              <a:t>  posterior</a:t>
            </a:r>
            <a:r>
              <a:rPr lang="ko-KR" altLang="en-US" sz="1400" dirty="0"/>
              <a:t> </a:t>
            </a:r>
            <a:r>
              <a:rPr lang="en-US" altLang="ko-KR" sz="1400" dirty="0"/>
              <a:t>distribution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 근사하는 방법으로 바라보면</a:t>
            </a:r>
            <a:r>
              <a:rPr lang="en-US" altLang="ko-KR" sz="1400" dirty="0"/>
              <a:t>,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4D9A7-FD81-4145-B785-1E1D9E5B5E9F}"/>
                  </a:ext>
                </a:extLst>
              </p:cNvPr>
              <p:cNvSpPr txBox="1"/>
              <p:nvPr/>
            </p:nvSpPr>
            <p:spPr>
              <a:xfrm>
                <a:off x="824219" y="3024998"/>
                <a:ext cx="6111380" cy="652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𝑐𝑐𝑒𝑝𝑡𝑎𝑛𝑐𝑒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4D9A7-FD81-4145-B785-1E1D9E5B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9" y="3024998"/>
                <a:ext cx="6111380" cy="652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B6C376-3305-4716-B8F8-EE393993B384}"/>
              </a:ext>
            </a:extLst>
          </p:cNvPr>
          <p:cNvCxnSpPr/>
          <p:nvPr/>
        </p:nvCxnSpPr>
        <p:spPr>
          <a:xfrm>
            <a:off x="5486400" y="3351401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C0A501-E5C2-4F59-8860-8556D0C39C2F}"/>
                  </a:ext>
                </a:extLst>
              </p:cNvPr>
              <p:cNvSpPr txBox="1"/>
              <p:nvPr/>
            </p:nvSpPr>
            <p:spPr>
              <a:xfrm>
                <a:off x="6335086" y="2947733"/>
                <a:ext cx="2592198" cy="73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C0A501-E5C2-4F59-8860-8556D0C39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86" y="2947733"/>
                <a:ext cx="2592198" cy="730072"/>
              </a:xfrm>
              <a:prstGeom prst="rect">
                <a:avLst/>
              </a:prstGeom>
              <a:blipFill>
                <a:blip r:embed="rId3"/>
                <a:stretch>
                  <a:fillRect r="-27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9DBF5-88E1-4224-822C-00E4A42D445D}"/>
                  </a:ext>
                </a:extLst>
              </p:cNvPr>
              <p:cNvSpPr txBox="1"/>
              <p:nvPr/>
            </p:nvSpPr>
            <p:spPr>
              <a:xfrm>
                <a:off x="6335086" y="4048018"/>
                <a:ext cx="2592198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9DBF5-88E1-4224-822C-00E4A42D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86" y="4048018"/>
                <a:ext cx="2592198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3955701-3871-47FD-BA9F-F55431209241}"/>
              </a:ext>
            </a:extLst>
          </p:cNvPr>
          <p:cNvSpPr txBox="1"/>
          <p:nvPr/>
        </p:nvSpPr>
        <p:spPr>
          <a:xfrm>
            <a:off x="9036341" y="4239544"/>
            <a:ext cx="245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Proposal</a:t>
            </a:r>
            <a:r>
              <a:rPr lang="ko-KR" altLang="en-US" sz="1400" dirty="0"/>
              <a:t>이 대칭인 경우</a:t>
            </a:r>
          </a:p>
        </p:txBody>
      </p:sp>
    </p:spTree>
    <p:extLst>
      <p:ext uri="{BB962C8B-B14F-4D97-AF65-F5344CB8AC3E}">
        <p14:creationId xmlns:p14="http://schemas.microsoft.com/office/powerpoint/2010/main" val="161136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6C4BBE-FE03-47A7-A1A7-080C43E0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2" y="2477111"/>
            <a:ext cx="7772400" cy="27622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FD99574-7D68-4C08-8BBE-9D4F3935736D}"/>
              </a:ext>
            </a:extLst>
          </p:cNvPr>
          <p:cNvSpPr txBox="1">
            <a:spLocks/>
          </p:cNvSpPr>
          <p:nvPr/>
        </p:nvSpPr>
        <p:spPr>
          <a:xfrm>
            <a:off x="-1" y="-159391"/>
            <a:ext cx="5125673" cy="767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ko-KR" sz="1600" b="1" dirty="0"/>
              <a:t>ABC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 MCMC Normal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에서 구현해보기 </a:t>
            </a:r>
            <a:r>
              <a:rPr lang="en-US" altLang="ko-KR" sz="1600" b="1" dirty="0"/>
              <a:t>- ABC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8C16F-4A61-48CD-8874-6F798BBD039C}"/>
              </a:ext>
            </a:extLst>
          </p:cNvPr>
          <p:cNvSpPr txBox="1"/>
          <p:nvPr/>
        </p:nvSpPr>
        <p:spPr>
          <a:xfrm>
            <a:off x="1971412" y="1543574"/>
            <a:ext cx="794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</a:t>
            </a:r>
            <a:r>
              <a:rPr lang="en-US" altLang="ko-KR" sz="1400" dirty="0"/>
              <a:t>3</a:t>
            </a:r>
            <a:r>
              <a:rPr lang="ko-KR" altLang="en-US" sz="1400" dirty="0"/>
              <a:t>가지의 방법을 구현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True posterior</a:t>
            </a:r>
            <a:r>
              <a:rPr lang="ko-KR" altLang="en-US" sz="1400" dirty="0"/>
              <a:t>와 비교하기 쉽게 하기 위해서 </a:t>
            </a:r>
            <a:r>
              <a:rPr lang="en-US" altLang="ko-KR" sz="1400" dirty="0"/>
              <a:t>prior</a:t>
            </a:r>
            <a:r>
              <a:rPr lang="ko-KR" altLang="en-US" sz="1400" dirty="0"/>
              <a:t>도 </a:t>
            </a:r>
            <a:r>
              <a:rPr lang="en-US" altLang="ko-KR" sz="1400" dirty="0"/>
              <a:t>Normal </a:t>
            </a:r>
            <a:r>
              <a:rPr lang="en-US" altLang="ko-KR" sz="1400" dirty="0" err="1"/>
              <a:t>dist</a:t>
            </a:r>
            <a:r>
              <a:rPr lang="ko-KR" altLang="en-US" sz="1400" dirty="0"/>
              <a:t>를 주고 구현</a:t>
            </a:r>
          </a:p>
        </p:txBody>
      </p:sp>
    </p:spTree>
    <p:extLst>
      <p:ext uri="{BB962C8B-B14F-4D97-AF65-F5344CB8AC3E}">
        <p14:creationId xmlns:p14="http://schemas.microsoft.com/office/powerpoint/2010/main" val="11456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E07A5-3497-4192-AC7F-FF12CD3E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59391"/>
            <a:ext cx="6023295" cy="76738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/>
              <a:t>ABC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 MCMC Normal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에서 구현해보기 </a:t>
            </a:r>
            <a:r>
              <a:rPr lang="en-US" altLang="ko-KR" sz="1600" b="1" dirty="0"/>
              <a:t>- MCMC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91E20A8-FD67-4B5D-B59F-2F6687C73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8FA2E3-3767-4229-83E6-8398C498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26" y="877811"/>
            <a:ext cx="10926147" cy="56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1113</Words>
  <Application>Microsoft Office PowerPoint</Application>
  <PresentationFormat>와이드스크린</PresentationFormat>
  <Paragraphs>101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Approximate Bayesian Computational methods</vt:lpstr>
      <vt:lpstr>목차</vt:lpstr>
      <vt:lpstr>Detailed balance condition</vt:lpstr>
      <vt:lpstr>Detailed balance condition</vt:lpstr>
      <vt:lpstr>Detailed balance condition</vt:lpstr>
      <vt:lpstr>Detailed balance condition</vt:lpstr>
      <vt:lpstr>PowerPoint 프레젠테이션</vt:lpstr>
      <vt:lpstr>PowerPoint 프레젠테이션</vt:lpstr>
      <vt:lpstr>ABC vs MCMC Normal data에서 구현해보기 - MCMC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Bayesian Computational methods</dc:title>
  <dc:creator>Seungjun Lee</dc:creator>
  <cp:lastModifiedBy>Seungjun Lee</cp:lastModifiedBy>
  <cp:revision>15</cp:revision>
  <dcterms:created xsi:type="dcterms:W3CDTF">2022-03-15T06:49:34Z</dcterms:created>
  <dcterms:modified xsi:type="dcterms:W3CDTF">2022-03-16T04:40:47Z</dcterms:modified>
</cp:coreProperties>
</file>