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25" d="100"/>
          <a:sy n="25" d="100"/>
        </p:scale>
        <p:origin x="2286" y="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E31B-0EC8-4481-A18D-CC0D76AF400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B285-D821-440E-84C3-37509901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E31B-0EC8-4481-A18D-CC0D76AF400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B285-D821-440E-84C3-37509901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7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E31B-0EC8-4481-A18D-CC0D76AF400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B285-D821-440E-84C3-37509901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E31B-0EC8-4481-A18D-CC0D76AF400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B285-D821-440E-84C3-37509901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3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E31B-0EC8-4481-A18D-CC0D76AF400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B285-D821-440E-84C3-37509901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E31B-0EC8-4481-A18D-CC0D76AF400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B285-D821-440E-84C3-37509901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5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E31B-0EC8-4481-A18D-CC0D76AF400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B285-D821-440E-84C3-37509901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E31B-0EC8-4481-A18D-CC0D76AF400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B285-D821-440E-84C3-37509901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1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E31B-0EC8-4481-A18D-CC0D76AF400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B285-D821-440E-84C3-37509901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1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E31B-0EC8-4481-A18D-CC0D76AF400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B285-D821-440E-84C3-37509901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2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E31B-0EC8-4481-A18D-CC0D76AF400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B285-D821-440E-84C3-37509901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E31B-0EC8-4481-A18D-CC0D76AF400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B285-D821-440E-84C3-37509901C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8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C957DD-3610-4364-82BD-7F12D080FE5C}"/>
              </a:ext>
            </a:extLst>
          </p:cNvPr>
          <p:cNvSpPr/>
          <p:nvPr/>
        </p:nvSpPr>
        <p:spPr>
          <a:xfrm>
            <a:off x="0" y="0"/>
            <a:ext cx="32399288" cy="88537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283C0D-6451-464D-AB99-1D0A8423B4A0}"/>
              </a:ext>
            </a:extLst>
          </p:cNvPr>
          <p:cNvSpPr/>
          <p:nvPr/>
        </p:nvSpPr>
        <p:spPr>
          <a:xfrm>
            <a:off x="0" y="42315267"/>
            <a:ext cx="32399288" cy="88537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95CFA-F858-4BAB-9E3D-8282625D9FAC}"/>
              </a:ext>
            </a:extLst>
          </p:cNvPr>
          <p:cNvSpPr txBox="1"/>
          <p:nvPr/>
        </p:nvSpPr>
        <p:spPr>
          <a:xfrm>
            <a:off x="11402122" y="1381672"/>
            <a:ext cx="9595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dirty="0"/>
          </a:p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데이터온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(DATA on)’s</a:t>
            </a:r>
          </a:p>
          <a:p>
            <a:endParaRPr lang="ko-KR" altLang="en-US" sz="4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C04F932-5871-4D80-8FA3-9AB535F1A873}"/>
              </a:ext>
            </a:extLst>
          </p:cNvPr>
          <p:cNvCxnSpPr>
            <a:cxnSpLocks/>
          </p:cNvCxnSpPr>
          <p:nvPr/>
        </p:nvCxnSpPr>
        <p:spPr>
          <a:xfrm>
            <a:off x="11402122" y="3091543"/>
            <a:ext cx="9595044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4031A1-751B-4F85-9395-F45EAE391668}"/>
              </a:ext>
            </a:extLst>
          </p:cNvPr>
          <p:cNvSpPr txBox="1"/>
          <p:nvPr/>
        </p:nvSpPr>
        <p:spPr>
          <a:xfrm>
            <a:off x="9306971" y="3816965"/>
            <a:ext cx="13785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대학생을 위한 취업</a:t>
            </a:r>
            <a:r>
              <a:rPr lang="en-US" altLang="ko-KR" sz="4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4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진로 처방전</a:t>
            </a:r>
            <a:endParaRPr lang="en-US" altLang="ko-KR" sz="4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DCEEC-8057-4926-8758-B0F50ED975B9}"/>
              </a:ext>
            </a:extLst>
          </p:cNvPr>
          <p:cNvSpPr txBox="1"/>
          <p:nvPr/>
        </p:nvSpPr>
        <p:spPr>
          <a:xfrm>
            <a:off x="6652936" y="4836267"/>
            <a:ext cx="18907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(Job / career prescriptions for college students)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ECAACD-B47B-4A33-85EE-3AB0A5555CBE}"/>
              </a:ext>
            </a:extLst>
          </p:cNvPr>
          <p:cNvCxnSpPr>
            <a:cxnSpLocks/>
          </p:cNvCxnSpPr>
          <p:nvPr/>
        </p:nvCxnSpPr>
        <p:spPr>
          <a:xfrm>
            <a:off x="11431150" y="6275614"/>
            <a:ext cx="9595044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_x243844088" descr="EMB000005247650">
            <a:extLst>
              <a:ext uri="{FF2B5EF4-FFF2-40B4-BE49-F238E27FC236}">
                <a16:creationId xmlns:a16="http://schemas.microsoft.com/office/drawing/2014/main" id="{B5D545DA-21D8-4411-8BAD-0F339ED4E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874" y="8670081"/>
            <a:ext cx="10048194" cy="515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243843768" descr="EMB000005247653">
            <a:extLst>
              <a:ext uri="{FF2B5EF4-FFF2-40B4-BE49-F238E27FC236}">
                <a16:creationId xmlns:a16="http://schemas.microsoft.com/office/drawing/2014/main" id="{E337225B-7A84-46A3-8632-896F2C097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874" y="14237375"/>
            <a:ext cx="10052015" cy="34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_x243843848" descr="EMB000005247656">
            <a:extLst>
              <a:ext uri="{FF2B5EF4-FFF2-40B4-BE49-F238E27FC236}">
                <a16:creationId xmlns:a16="http://schemas.microsoft.com/office/drawing/2014/main" id="{B48A4CCB-7963-4AF9-9C5B-75726E178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874" y="17774328"/>
            <a:ext cx="10052015" cy="34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AC2F986-226D-418D-8D05-8BC6FF505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114" y="8708959"/>
            <a:ext cx="13488336" cy="69045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0AB82B-132A-429B-8F8C-E1695742A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82114" y="19225790"/>
            <a:ext cx="5717031" cy="2106795"/>
          </a:xfrm>
          <a:prstGeom prst="rect">
            <a:avLst/>
          </a:prstGeom>
        </p:spPr>
      </p:pic>
      <p:sp>
        <p:nvSpPr>
          <p:cNvPr id="23" name="오른쪽 화살표 4">
            <a:extLst>
              <a:ext uri="{FF2B5EF4-FFF2-40B4-BE49-F238E27FC236}">
                <a16:creationId xmlns:a16="http://schemas.microsoft.com/office/drawing/2014/main" id="{6ED3761B-29E1-4CF9-A43D-6F2E143C7BAF}"/>
              </a:ext>
            </a:extLst>
          </p:cNvPr>
          <p:cNvSpPr/>
          <p:nvPr/>
        </p:nvSpPr>
        <p:spPr>
          <a:xfrm>
            <a:off x="23330215" y="19877294"/>
            <a:ext cx="895796" cy="67858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251DC4F-7338-4D9D-9446-E479E8BBD2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26282" y="19245572"/>
            <a:ext cx="5163131" cy="2087013"/>
          </a:xfrm>
          <a:prstGeom prst="rect">
            <a:avLst/>
          </a:prstGeom>
        </p:spPr>
      </p:pic>
      <p:sp>
        <p:nvSpPr>
          <p:cNvPr id="25" name="오른쪽 화살표 4">
            <a:extLst>
              <a:ext uri="{FF2B5EF4-FFF2-40B4-BE49-F238E27FC236}">
                <a16:creationId xmlns:a16="http://schemas.microsoft.com/office/drawing/2014/main" id="{8DFFA3DB-AF6E-4AE5-BEC2-A2006464092E}"/>
              </a:ext>
            </a:extLst>
          </p:cNvPr>
          <p:cNvSpPr/>
          <p:nvPr/>
        </p:nvSpPr>
        <p:spPr>
          <a:xfrm>
            <a:off x="23260563" y="24753393"/>
            <a:ext cx="1035100" cy="78464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49E14BA-AC0B-4A05-BE41-AC60738D1A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04"/>
          <a:stretch/>
        </p:blipFill>
        <p:spPr>
          <a:xfrm>
            <a:off x="18932761" y="22593028"/>
            <a:ext cx="3215736" cy="594318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AC90150-A815-4911-8F71-DEF307B5E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43081" y="22593028"/>
            <a:ext cx="2873334" cy="608695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CB0036E-75DD-44CC-B5D5-164D48B5B3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82114" y="30087143"/>
            <a:ext cx="13077539" cy="4972983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F29687-FF9C-4AD6-9C15-C4B48150B6EF}"/>
              </a:ext>
            </a:extLst>
          </p:cNvPr>
          <p:cNvCxnSpPr>
            <a:cxnSpLocks/>
          </p:cNvCxnSpPr>
          <p:nvPr/>
        </p:nvCxnSpPr>
        <p:spPr>
          <a:xfrm>
            <a:off x="7371518" y="7926917"/>
            <a:ext cx="388546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01B1DA-1ABE-42AC-A527-657D3EF177C7}"/>
              </a:ext>
            </a:extLst>
          </p:cNvPr>
          <p:cNvSpPr txBox="1"/>
          <p:nvPr/>
        </p:nvSpPr>
        <p:spPr>
          <a:xfrm>
            <a:off x="7501410" y="7149683"/>
            <a:ext cx="361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돋움" panose="020B0600000101010101" pitchFamily="50" charset="-127"/>
                <a:ea typeface="돋움" panose="020B0600000101010101" pitchFamily="50" charset="-127"/>
              </a:rPr>
              <a:t>주제 선정 이유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A6F8CE-6AAC-4A6E-9A04-FFE78DFB14F6}"/>
              </a:ext>
            </a:extLst>
          </p:cNvPr>
          <p:cNvSpPr txBox="1"/>
          <p:nvPr/>
        </p:nvSpPr>
        <p:spPr>
          <a:xfrm>
            <a:off x="4282873" y="21466032"/>
            <a:ext cx="107571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대학생들의 가장 큰 고민은 졸업 후 취업 </a:t>
            </a:r>
            <a:r>
              <a:rPr lang="en-US" altLang="ko-KR" sz="2400" dirty="0"/>
              <a:t>/ </a:t>
            </a:r>
            <a:r>
              <a:rPr lang="ko-KR" altLang="en-US" sz="2400" dirty="0"/>
              <a:t>진로 문제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실제로 취업에 성공하는 대학생을 조사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대학생들의 취업률은 약</a:t>
            </a:r>
            <a:r>
              <a:rPr lang="en-US" altLang="ko-KR" sz="2400" dirty="0"/>
              <a:t> 63%, </a:t>
            </a:r>
            <a:r>
              <a:rPr lang="ko-KR" altLang="en-US" sz="2400" dirty="0"/>
              <a:t>전문대학생들의 취업률은 약 </a:t>
            </a:r>
            <a:r>
              <a:rPr lang="en-US" altLang="ko-KR" sz="2400" dirty="0"/>
              <a:t>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대략 대학생 </a:t>
            </a:r>
            <a:r>
              <a:rPr lang="en-US" altLang="ko-KR" sz="2400" dirty="0"/>
              <a:t>3</a:t>
            </a:r>
            <a:r>
              <a:rPr lang="ko-KR" altLang="en-US" sz="2400" dirty="0"/>
              <a:t>명 중 </a:t>
            </a:r>
            <a:r>
              <a:rPr lang="en-US" altLang="ko-KR" sz="2400" dirty="0"/>
              <a:t>1</a:t>
            </a:r>
            <a:r>
              <a:rPr lang="ko-KR" altLang="en-US" sz="2400" dirty="0"/>
              <a:t>명은 취업에 어려움을 겪고 있다</a:t>
            </a:r>
            <a:r>
              <a:rPr lang="en-US" altLang="ko-KR" sz="24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0EE575-D345-448F-9E3B-051A0E81C3CD}"/>
              </a:ext>
            </a:extLst>
          </p:cNvPr>
          <p:cNvSpPr txBox="1"/>
          <p:nvPr/>
        </p:nvSpPr>
        <p:spPr>
          <a:xfrm>
            <a:off x="16861521" y="71488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돋움" panose="020B0600000101010101" pitchFamily="50" charset="-127"/>
                <a:ea typeface="돋움" panose="020B0600000101010101" pitchFamily="50" charset="-127"/>
              </a:rPr>
              <a:t>분석 방법 및 과정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4187CF-3CFF-4A16-BB02-40873472A15D}"/>
              </a:ext>
            </a:extLst>
          </p:cNvPr>
          <p:cNvCxnSpPr>
            <a:cxnSpLocks/>
          </p:cNvCxnSpPr>
          <p:nvPr/>
        </p:nvCxnSpPr>
        <p:spPr>
          <a:xfrm>
            <a:off x="21026194" y="8050742"/>
            <a:ext cx="388546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C29D8E-D729-4A87-8FA6-E10848C5FC06}"/>
              </a:ext>
            </a:extLst>
          </p:cNvPr>
          <p:cNvSpPr txBox="1"/>
          <p:nvPr/>
        </p:nvSpPr>
        <p:spPr>
          <a:xfrm>
            <a:off x="17682114" y="1598076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H</a:t>
            </a:r>
            <a:r>
              <a:rPr lang="ko-KR" altLang="en-US" sz="2400" dirty="0"/>
              <a:t>대학의 </a:t>
            </a:r>
            <a:r>
              <a:rPr lang="en-US" altLang="ko-KR" sz="2400" dirty="0"/>
              <a:t>2017, 2018, 2019</a:t>
            </a:r>
            <a:r>
              <a:rPr lang="ko-KR" altLang="en-US" sz="2400" dirty="0"/>
              <a:t>년 대학생 무기명 상담 기록 자료 이용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총 </a:t>
            </a:r>
            <a:r>
              <a:rPr lang="en-US" altLang="ko-KR" sz="2400" dirty="0"/>
              <a:t>11,790</a:t>
            </a:r>
            <a:r>
              <a:rPr lang="ko-KR" altLang="en-US" sz="2400" dirty="0"/>
              <a:t>명의 성별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학과명</a:t>
            </a:r>
            <a:r>
              <a:rPr lang="en-US" altLang="ko-KR" sz="2400" dirty="0"/>
              <a:t>, </a:t>
            </a:r>
            <a:r>
              <a:rPr lang="ko-KR" altLang="en-US" sz="2400" dirty="0"/>
              <a:t>학년</a:t>
            </a:r>
            <a:r>
              <a:rPr lang="en-US" altLang="ko-KR" sz="2400" dirty="0"/>
              <a:t>, </a:t>
            </a:r>
            <a:r>
              <a:rPr lang="ko-KR" altLang="en-US" sz="2400" dirty="0"/>
              <a:t>학생구분</a:t>
            </a:r>
            <a:r>
              <a:rPr lang="en-US" altLang="ko-KR" sz="2400" dirty="0"/>
              <a:t>, </a:t>
            </a:r>
            <a:r>
              <a:rPr lang="ko-KR" altLang="en-US" sz="2400" dirty="0"/>
              <a:t>상담내용 항목을 이용</a:t>
            </a:r>
            <a:endParaRPr lang="en-US" altLang="ko-KR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63075-AF88-4214-8F59-C8E18A048282}"/>
              </a:ext>
            </a:extLst>
          </p:cNvPr>
          <p:cNvSpPr txBox="1"/>
          <p:nvPr/>
        </p:nvSpPr>
        <p:spPr>
          <a:xfrm>
            <a:off x="17682114" y="21595493"/>
            <a:ext cx="1213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상담 내역의 텍스트를 클리닝 과정을 통해 정제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C4347-80AB-4A5C-A0CD-F028CF548D56}"/>
              </a:ext>
            </a:extLst>
          </p:cNvPr>
          <p:cNvSpPr txBox="1"/>
          <p:nvPr/>
        </p:nvSpPr>
        <p:spPr>
          <a:xfrm>
            <a:off x="17682114" y="28947549"/>
            <a:ext cx="1213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상담 내용에 있는 단어들 중</a:t>
            </a:r>
            <a:r>
              <a:rPr lang="en-US" altLang="ko-KR" sz="2400" dirty="0"/>
              <a:t>, </a:t>
            </a:r>
            <a:r>
              <a:rPr lang="ko-KR" altLang="en-US" sz="2400" dirty="0"/>
              <a:t>의미가 있을 것이라고 생각되는 단어들을 </a:t>
            </a:r>
            <a:r>
              <a:rPr lang="ko-KR" altLang="en-US" sz="2400" dirty="0" err="1"/>
              <a:t>추려냄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874528-D744-4C4F-A674-81020BDF8A02}"/>
              </a:ext>
            </a:extLst>
          </p:cNvPr>
          <p:cNvSpPr txBox="1"/>
          <p:nvPr/>
        </p:nvSpPr>
        <p:spPr>
          <a:xfrm>
            <a:off x="17682114" y="35247052"/>
            <a:ext cx="1213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Krwords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Krtitle</a:t>
            </a:r>
            <a:r>
              <a:rPr lang="en-US" altLang="ko-KR" sz="2400" dirty="0"/>
              <a:t> </a:t>
            </a:r>
            <a:r>
              <a:rPr lang="ko-KR" altLang="en-US" sz="2400" dirty="0"/>
              <a:t>프로그램을 이용하여 단어</a:t>
            </a:r>
            <a:r>
              <a:rPr lang="en-US" altLang="ko-KR" sz="2400" dirty="0"/>
              <a:t>-</a:t>
            </a:r>
            <a:r>
              <a:rPr lang="ko-KR" altLang="en-US" sz="2400" dirty="0"/>
              <a:t>단어 관계 행렬을 </a:t>
            </a:r>
            <a:r>
              <a:rPr lang="ko-KR" altLang="en-US" sz="2400" dirty="0" err="1"/>
              <a:t>만듬</a:t>
            </a:r>
            <a:r>
              <a:rPr lang="ko-KR" altLang="en-US" sz="2400" dirty="0"/>
              <a:t> 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DF4A62A-F904-415D-B139-1F43451A6101}"/>
              </a:ext>
            </a:extLst>
          </p:cNvPr>
          <p:cNvCxnSpPr>
            <a:cxnSpLocks/>
          </p:cNvCxnSpPr>
          <p:nvPr/>
        </p:nvCxnSpPr>
        <p:spPr>
          <a:xfrm>
            <a:off x="7371518" y="26744827"/>
            <a:ext cx="388546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C17CC4-E7D3-4321-BE4C-69071438D8F2}"/>
              </a:ext>
            </a:extLst>
          </p:cNvPr>
          <p:cNvSpPr txBox="1"/>
          <p:nvPr/>
        </p:nvSpPr>
        <p:spPr>
          <a:xfrm>
            <a:off x="7501410" y="25967593"/>
            <a:ext cx="361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돋움" panose="020B0600000101010101" pitchFamily="50" charset="-127"/>
                <a:ea typeface="돋움" panose="020B0600000101010101" pitchFamily="50" charset="-127"/>
              </a:rPr>
              <a:t>분석 목표</a:t>
            </a:r>
          </a:p>
        </p:txBody>
      </p:sp>
      <p:pic>
        <p:nvPicPr>
          <p:cNvPr id="43" name="Picture 2" descr="분석 아이콘에 대한 이미지 검색결과">
            <a:extLst>
              <a:ext uri="{FF2B5EF4-FFF2-40B4-BE49-F238E27FC236}">
                <a16:creationId xmlns:a16="http://schemas.microsoft.com/office/drawing/2014/main" id="{F3F6EDBE-971F-4255-8E3A-DBC164BC8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62" y="26804861"/>
            <a:ext cx="6770224" cy="67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BD4198B-B51F-4307-9121-BC584E988237}"/>
              </a:ext>
            </a:extLst>
          </p:cNvPr>
          <p:cNvSpPr txBox="1"/>
          <p:nvPr/>
        </p:nvSpPr>
        <p:spPr>
          <a:xfrm>
            <a:off x="9314249" y="27746955"/>
            <a:ext cx="310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자격증</a:t>
            </a:r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1BCBD0-8D25-4F68-90A1-31B2692E1383}"/>
              </a:ext>
            </a:extLst>
          </p:cNvPr>
          <p:cNvSpPr txBox="1"/>
          <p:nvPr/>
        </p:nvSpPr>
        <p:spPr>
          <a:xfrm>
            <a:off x="9314249" y="31134314"/>
            <a:ext cx="367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</a:rPr>
              <a:t>자소서 컨설팅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0CF2C6-DDB8-402C-B300-F4DF601EB130}"/>
              </a:ext>
            </a:extLst>
          </p:cNvPr>
          <p:cNvSpPr txBox="1"/>
          <p:nvPr/>
        </p:nvSpPr>
        <p:spPr>
          <a:xfrm>
            <a:off x="9306971" y="29985865"/>
            <a:ext cx="310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0B050"/>
                </a:solidFill>
              </a:rPr>
              <a:t>자기소개서</a:t>
            </a:r>
            <a:r>
              <a:rPr lang="en-US" altLang="ko-KR" sz="3600" dirty="0">
                <a:solidFill>
                  <a:srgbClr val="00B050"/>
                </a:solidFill>
              </a:rPr>
              <a:t>?</a:t>
            </a:r>
            <a:endParaRPr lang="ko-KR" altLang="en-US" sz="3600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844E94-9FFD-4849-B35D-F38DBB0A6A00}"/>
              </a:ext>
            </a:extLst>
          </p:cNvPr>
          <p:cNvSpPr txBox="1"/>
          <p:nvPr/>
        </p:nvSpPr>
        <p:spPr>
          <a:xfrm>
            <a:off x="9314249" y="28837416"/>
            <a:ext cx="367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자격증 교육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B0BD0E-C85E-4A47-A4D4-1BAEE82ADB18}"/>
              </a:ext>
            </a:extLst>
          </p:cNvPr>
          <p:cNvSpPr txBox="1"/>
          <p:nvPr/>
        </p:nvSpPr>
        <p:spPr>
          <a:xfrm>
            <a:off x="4282873" y="32883870"/>
            <a:ext cx="117381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취업</a:t>
            </a:r>
            <a:r>
              <a:rPr lang="en-US" altLang="ko-KR" sz="2400" dirty="0"/>
              <a:t>/</a:t>
            </a:r>
            <a:r>
              <a:rPr lang="ko-KR" altLang="en-US" sz="2400" dirty="0"/>
              <a:t>진로 문제에 대해 걱정하는 대학생들에게    자신의 걱정거리에 맞는 프로그램을 소개해줘야 함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하지만 많은 수의 학생들을 상담하기에는 시간</a:t>
            </a:r>
            <a:r>
              <a:rPr lang="en-US" altLang="ko-KR" sz="2400" dirty="0"/>
              <a:t>/   </a:t>
            </a:r>
            <a:r>
              <a:rPr lang="ko-KR" altLang="en-US" sz="2400" dirty="0"/>
              <a:t>비용적 문제 발생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모든 학생들에게 같은 프로그램을 추천해주면 효과가 떨어짐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학생들의 </a:t>
            </a:r>
            <a:r>
              <a:rPr lang="en-US" altLang="ko-KR" sz="2400" dirty="0"/>
              <a:t>attribute(</a:t>
            </a:r>
            <a:r>
              <a:rPr lang="ko-KR" altLang="en-US" sz="2400" dirty="0"/>
              <a:t>속성</a:t>
            </a:r>
            <a:r>
              <a:rPr lang="en-US" altLang="ko-KR" sz="2400" dirty="0"/>
              <a:t>)</a:t>
            </a:r>
            <a:r>
              <a:rPr lang="ko-KR" altLang="en-US" sz="2400" dirty="0"/>
              <a:t>을 보고 올바른 프로그램을</a:t>
            </a:r>
            <a:r>
              <a:rPr lang="en-US" altLang="ko-KR" sz="2400" dirty="0"/>
              <a:t> </a:t>
            </a:r>
            <a:r>
              <a:rPr lang="ko-KR" altLang="en-US" sz="2400" dirty="0"/>
              <a:t>소개하는 알고리즘 개발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2290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175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돋움</vt:lpstr>
      <vt:lpstr>Arial</vt:lpstr>
      <vt:lpstr>Calibri</vt:lpstr>
      <vt:lpstr>Calibri Light</vt:lpstr>
      <vt:lpstr>HY견고딕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승기</dc:creator>
  <cp:lastModifiedBy>정 승기</cp:lastModifiedBy>
  <cp:revision>4</cp:revision>
  <dcterms:created xsi:type="dcterms:W3CDTF">2019-11-14T15:24:17Z</dcterms:created>
  <dcterms:modified xsi:type="dcterms:W3CDTF">2019-11-14T15:58:27Z</dcterms:modified>
</cp:coreProperties>
</file>