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80" r:id="rId24"/>
    <p:sldId id="281" r:id="rId25"/>
    <p:sldId id="300" r:id="rId26"/>
    <p:sldId id="283" r:id="rId27"/>
    <p:sldId id="284" r:id="rId28"/>
    <p:sldId id="285" r:id="rId29"/>
    <p:sldId id="260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9" r:id="rId40"/>
    <p:sldId id="297" r:id="rId41"/>
    <p:sldId id="305" r:id="rId42"/>
    <p:sldId id="304" r:id="rId43"/>
    <p:sldId id="301" r:id="rId44"/>
    <p:sldId id="302" r:id="rId45"/>
    <p:sldId id="303" r:id="rId46"/>
    <p:sldId id="306" r:id="rId47"/>
    <p:sldId id="307" r:id="rId48"/>
    <p:sldId id="309" r:id="rId49"/>
    <p:sldId id="310" r:id="rId50"/>
    <p:sldId id="311" r:id="rId51"/>
    <p:sldId id="315" r:id="rId52"/>
    <p:sldId id="316" r:id="rId53"/>
    <p:sldId id="314" r:id="rId54"/>
    <p:sldId id="308" r:id="rId55"/>
    <p:sldId id="312" r:id="rId56"/>
    <p:sldId id="317" r:id="rId57"/>
    <p:sldId id="318" r:id="rId58"/>
    <p:sldId id="319" r:id="rId59"/>
    <p:sldId id="320" r:id="rId60"/>
    <p:sldId id="32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FB23A-BB58-41EB-A220-CDF20EEA3EE2}"/>
              </a:ext>
            </a:extLst>
          </p:cNvPr>
          <p:cNvSpPr txBox="1"/>
          <p:nvPr/>
        </p:nvSpPr>
        <p:spPr>
          <a:xfrm>
            <a:off x="448887" y="2909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E6459-D34D-463C-9BCA-4CDCB9C3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87" y="2909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6953728" descr="EMB000028b8589d">
            <a:extLst>
              <a:ext uri="{FF2B5EF4-FFF2-40B4-BE49-F238E27FC236}">
                <a16:creationId xmlns:a16="http://schemas.microsoft.com/office/drawing/2014/main" id="{A8423BC8-BA6C-4BEC-B514-7FB95300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" y="886257"/>
            <a:ext cx="4237038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CE06B63-2ABF-45E9-9DD0-70525C88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6953152" descr="EMB000028b8589f">
            <a:extLst>
              <a:ext uri="{FF2B5EF4-FFF2-40B4-BE49-F238E27FC236}">
                <a16:creationId xmlns:a16="http://schemas.microsoft.com/office/drawing/2014/main" id="{FA33BD74-89AF-4D6C-BD51-E2D9DDCE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33" y="886257"/>
            <a:ext cx="5400675" cy="14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D8FA07-6FCF-40B7-9485-38A7373B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708" y="4917210"/>
            <a:ext cx="1905000" cy="114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59E514-43B4-40D0-AFBE-75CB410C7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908" y="4288560"/>
            <a:ext cx="1771650" cy="177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D309CD-76E8-40EE-9C0F-DFCAED0FCF8A}"/>
              </a:ext>
            </a:extLst>
          </p:cNvPr>
          <p:cNvSpPr txBox="1"/>
          <p:nvPr/>
        </p:nvSpPr>
        <p:spPr>
          <a:xfrm>
            <a:off x="5007033" y="2528684"/>
            <a:ext cx="37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자연어를 </a:t>
            </a:r>
            <a:r>
              <a:rPr lang="en-US" altLang="ko-KR" dirty="0"/>
              <a:t>binary</a:t>
            </a:r>
            <a:r>
              <a:rPr lang="ko-KR" altLang="en-US" dirty="0"/>
              <a:t>로 번역해주는 역할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A65CA-C88B-424D-91EF-7602E0F876A8}"/>
              </a:ext>
            </a:extLst>
          </p:cNvPr>
          <p:cNvSpPr txBox="1"/>
          <p:nvPr/>
        </p:nvSpPr>
        <p:spPr>
          <a:xfrm>
            <a:off x="5007033" y="303241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에러 유무를 확인</a:t>
            </a:r>
          </a:p>
        </p:txBody>
      </p:sp>
    </p:spTree>
    <p:extLst>
      <p:ext uri="{BB962C8B-B14F-4D97-AF65-F5344CB8AC3E}">
        <p14:creationId xmlns:p14="http://schemas.microsoft.com/office/powerpoint/2010/main" val="28676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8500DA-350E-4CB0-874B-CF75774C94CD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대입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=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691A19-63A8-4C05-B9A8-43104E442FB3}"/>
              </a:ext>
            </a:extLst>
          </p:cNvPr>
          <p:cNvSpPr/>
          <p:nvPr/>
        </p:nvSpPr>
        <p:spPr>
          <a:xfrm>
            <a:off x="1078205" y="1265905"/>
            <a:ext cx="6433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=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대입 연산자는 수학적으로 알고있는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equal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의미가 아니라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우항에서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연산 된 정보를 좌항으로 덮어 쓰겠다고 해석 해야함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E23BA0-0F67-4506-B056-54641434EE05}"/>
              </a:ext>
            </a:extLst>
          </p:cNvPr>
          <p:cNvSpPr/>
          <p:nvPr/>
        </p:nvSpPr>
        <p:spPr>
          <a:xfrm>
            <a:off x="1078205" y="2329084"/>
            <a:ext cx="78422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 = B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라고하면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같다는 의미가 아니라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프로그래밍에서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==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대체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대입하겠다는 의미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주의할 점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양쪽의 자료형이 다르게 되면 에러가 나니까 자료형을 맞춰줘야 합니다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같은 수 사이에는 되긴 하지만 실수의 소수부분이 탈락되어 정수가 됩니다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54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3B4638-4A97-4EC7-A27A-B9F5590FD159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조건문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if, else if, else,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8A387-F796-44AA-AE64-667D22E19449}"/>
              </a:ext>
            </a:extLst>
          </p:cNvPr>
          <p:cNvSpPr txBox="1"/>
          <p:nvPr/>
        </p:nvSpPr>
        <p:spPr>
          <a:xfrm>
            <a:off x="1153111" y="1313410"/>
            <a:ext cx="1786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if(bool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2AB2-A17C-4E0B-A74D-96EA78D244C1}"/>
              </a:ext>
            </a:extLst>
          </p:cNvPr>
          <p:cNvSpPr txBox="1"/>
          <p:nvPr/>
        </p:nvSpPr>
        <p:spPr>
          <a:xfrm>
            <a:off x="3399905" y="1313410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괄호안의 내용이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코드 실행</a:t>
            </a:r>
            <a:endParaRPr lang="en-US" altLang="ko-KR" dirty="0"/>
          </a:p>
          <a:p>
            <a:r>
              <a:rPr lang="ko-KR" altLang="en-US" dirty="0"/>
              <a:t>아니면 실행 안함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42D3D-46AC-4039-B3D8-690D77BC61BE}"/>
              </a:ext>
            </a:extLst>
          </p:cNvPr>
          <p:cNvSpPr txBox="1"/>
          <p:nvPr/>
        </p:nvSpPr>
        <p:spPr>
          <a:xfrm>
            <a:off x="3399904" y="2782669"/>
            <a:ext cx="514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괄호안의 내용이 </a:t>
            </a:r>
            <a:r>
              <a:rPr lang="en-US" altLang="ko-KR" dirty="0"/>
              <a:t>false</a:t>
            </a:r>
            <a:r>
              <a:rPr lang="ko-KR" altLang="en-US" dirty="0"/>
              <a:t>면서 </a:t>
            </a:r>
            <a:r>
              <a:rPr lang="en-US" altLang="ko-KR" dirty="0"/>
              <a:t>else if </a:t>
            </a:r>
            <a:r>
              <a:rPr lang="ko-KR" altLang="en-US" dirty="0"/>
              <a:t>문장의 내용이 </a:t>
            </a:r>
            <a:endParaRPr lang="en-US" altLang="ko-KR" dirty="0"/>
          </a:p>
          <a:p>
            <a:r>
              <a:rPr lang="en-US" altLang="ko-KR" dirty="0"/>
              <a:t>true</a:t>
            </a:r>
            <a:r>
              <a:rPr lang="ko-KR" altLang="en-US" dirty="0"/>
              <a:t>일 때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AEDCD-4A8E-41A0-B7AA-45ECCD9CA7E3}"/>
              </a:ext>
            </a:extLst>
          </p:cNvPr>
          <p:cNvSpPr txBox="1"/>
          <p:nvPr/>
        </p:nvSpPr>
        <p:spPr>
          <a:xfrm>
            <a:off x="1153111" y="2782669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else if(bool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AB335-8038-4CC7-8977-4499760E62F9}"/>
              </a:ext>
            </a:extLst>
          </p:cNvPr>
          <p:cNvSpPr txBox="1"/>
          <p:nvPr/>
        </p:nvSpPr>
        <p:spPr>
          <a:xfrm>
            <a:off x="1153111" y="425192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else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14D7D-252D-46A3-8904-C75B62829DC6}"/>
              </a:ext>
            </a:extLst>
          </p:cNvPr>
          <p:cNvSpPr txBox="1"/>
          <p:nvPr/>
        </p:nvSpPr>
        <p:spPr>
          <a:xfrm>
            <a:off x="3399904" y="4251928"/>
            <a:ext cx="612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else </a:t>
            </a:r>
            <a:r>
              <a:rPr lang="ko-KR" altLang="en-US" dirty="0"/>
              <a:t>는 </a:t>
            </a:r>
            <a:r>
              <a:rPr lang="en-US" altLang="ko-KR" dirty="0"/>
              <a:t>if, else if </a:t>
            </a:r>
            <a:r>
              <a:rPr lang="ko-KR" altLang="en-US" dirty="0"/>
              <a:t>문장의 내용이 모두 </a:t>
            </a:r>
            <a:r>
              <a:rPr lang="en-US" altLang="ko-KR" dirty="0"/>
              <a:t>false</a:t>
            </a:r>
            <a:r>
              <a:rPr lang="ko-KR" altLang="en-US" dirty="0" err="1"/>
              <a:t>일때</a:t>
            </a:r>
            <a:r>
              <a:rPr lang="ko-KR" altLang="en-US" dirty="0"/>
              <a:t> 실행하는 문장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676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3B4638-4A97-4EC7-A27A-B9F5590FD159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조건문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if, else if, else,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8A387-F796-44AA-AE64-667D22E19449}"/>
              </a:ext>
            </a:extLst>
          </p:cNvPr>
          <p:cNvSpPr txBox="1"/>
          <p:nvPr/>
        </p:nvSpPr>
        <p:spPr>
          <a:xfrm>
            <a:off x="1219613" y="1221077"/>
            <a:ext cx="13365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switch(type)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case type1:</a:t>
            </a:r>
          </a:p>
          <a:p>
            <a:r>
              <a:rPr lang="en-US" altLang="ko-KR" dirty="0"/>
              <a:t>   break;</a:t>
            </a:r>
          </a:p>
          <a:p>
            <a:r>
              <a:rPr lang="en-US" altLang="ko-KR" dirty="0"/>
              <a:t>case type2:</a:t>
            </a:r>
          </a:p>
          <a:p>
            <a:r>
              <a:rPr lang="en-US" altLang="ko-KR" dirty="0"/>
              <a:t>   break;</a:t>
            </a:r>
          </a:p>
          <a:p>
            <a:r>
              <a:rPr lang="en-US" altLang="ko-KR" dirty="0"/>
              <a:t>default:</a:t>
            </a:r>
          </a:p>
          <a:p>
            <a:r>
              <a:rPr lang="en-US" altLang="ko-KR" dirty="0"/>
              <a:t>   break;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2AB2-A17C-4E0B-A74D-96EA78D244C1}"/>
              </a:ext>
            </a:extLst>
          </p:cNvPr>
          <p:cNvSpPr txBox="1"/>
          <p:nvPr/>
        </p:nvSpPr>
        <p:spPr>
          <a:xfrm>
            <a:off x="3399905" y="1313410"/>
            <a:ext cx="6380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type</a:t>
            </a:r>
            <a:r>
              <a:rPr lang="ko-KR" altLang="en-US" dirty="0"/>
              <a:t>은 대부분 허용되며 주로 </a:t>
            </a:r>
            <a:r>
              <a:rPr lang="en-US" altLang="ko-KR" dirty="0"/>
              <a:t>int type </a:t>
            </a:r>
            <a:r>
              <a:rPr lang="ko-KR" altLang="en-US" dirty="0"/>
              <a:t>아니면 </a:t>
            </a:r>
            <a:r>
              <a:rPr lang="en-US" altLang="ko-KR" dirty="0"/>
              <a:t>char type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type</a:t>
            </a:r>
            <a:r>
              <a:rPr lang="ko-KR" altLang="en-US" dirty="0"/>
              <a:t>의 상태에 따라 실행됨</a:t>
            </a:r>
          </a:p>
          <a:p>
            <a:r>
              <a:rPr lang="en-US" altLang="ko-KR" dirty="0"/>
              <a:t> break</a:t>
            </a:r>
            <a:r>
              <a:rPr lang="ko-KR" altLang="en-US" dirty="0"/>
              <a:t>를 통해 </a:t>
            </a:r>
            <a:r>
              <a:rPr lang="en-US" altLang="ko-KR" dirty="0"/>
              <a:t>case</a:t>
            </a:r>
            <a:r>
              <a:rPr lang="ko-KR" altLang="en-US" dirty="0"/>
              <a:t>와 </a:t>
            </a:r>
            <a:r>
              <a:rPr lang="en-US" altLang="ko-KR" dirty="0"/>
              <a:t>case </a:t>
            </a:r>
            <a:r>
              <a:rPr lang="ko-KR" altLang="en-US" dirty="0"/>
              <a:t>사이를 구분해줌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819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3B4638-4A97-4EC7-A27A-B9F5590FD159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반복문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while, do while,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52BAA-6D47-49BE-B61C-CDA380AD6C4A}"/>
              </a:ext>
            </a:extLst>
          </p:cNvPr>
          <p:cNvSpPr txBox="1"/>
          <p:nvPr/>
        </p:nvSpPr>
        <p:spPr>
          <a:xfrm>
            <a:off x="1018621" y="10723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EABDB-F427-486C-B390-1B551B6B2CCC}"/>
              </a:ext>
            </a:extLst>
          </p:cNvPr>
          <p:cNvSpPr txBox="1"/>
          <p:nvPr/>
        </p:nvSpPr>
        <p:spPr>
          <a:xfrm>
            <a:off x="1180043" y="1669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초기식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CD2F0-0CA3-41DF-B813-B1C3EBBAA324}"/>
              </a:ext>
            </a:extLst>
          </p:cNvPr>
          <p:cNvSpPr txBox="1"/>
          <p:nvPr/>
        </p:nvSpPr>
        <p:spPr>
          <a:xfrm>
            <a:off x="1180043" y="25543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조건식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CA4E9-C2C4-43F4-96C9-30C5FEEBFB18}"/>
              </a:ext>
            </a:extLst>
          </p:cNvPr>
          <p:cNvSpPr txBox="1"/>
          <p:nvPr/>
        </p:nvSpPr>
        <p:spPr>
          <a:xfrm>
            <a:off x="1180042" y="3443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증감식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098DA-4642-4B21-BB39-2F41ED5F226A}"/>
              </a:ext>
            </a:extLst>
          </p:cNvPr>
          <p:cNvSpPr txBox="1"/>
          <p:nvPr/>
        </p:nvSpPr>
        <p:spPr>
          <a:xfrm>
            <a:off x="1777803" y="2039299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조건식에 들어갈 변수의 초기화를 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B5076-F7B8-43E6-8038-1E2E55578795}"/>
              </a:ext>
            </a:extLst>
          </p:cNvPr>
          <p:cNvSpPr txBox="1"/>
          <p:nvPr/>
        </p:nvSpPr>
        <p:spPr>
          <a:xfrm>
            <a:off x="1777803" y="2996757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초기식에 초기화된 변수를 이용해 조건을 탐색한다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87309-F296-4DF7-9A4C-20F93E774E3C}"/>
              </a:ext>
            </a:extLst>
          </p:cNvPr>
          <p:cNvSpPr txBox="1"/>
          <p:nvPr/>
        </p:nvSpPr>
        <p:spPr>
          <a:xfrm>
            <a:off x="1777802" y="3886174"/>
            <a:ext cx="710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조건이 </a:t>
            </a:r>
            <a:r>
              <a:rPr lang="en-US" altLang="ko-KR" dirty="0"/>
              <a:t>false</a:t>
            </a:r>
            <a:r>
              <a:rPr lang="ko-KR" altLang="en-US" dirty="0"/>
              <a:t>를 반환하여 언젠가는 반복문을 멈추게 하기 위해서 필요</a:t>
            </a:r>
          </a:p>
        </p:txBody>
      </p:sp>
    </p:spTree>
    <p:extLst>
      <p:ext uri="{BB962C8B-B14F-4D97-AF65-F5344CB8AC3E}">
        <p14:creationId xmlns:p14="http://schemas.microsoft.com/office/powerpoint/2010/main" val="365432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01353-EFF7-48A2-BBB7-4FE024C7DEC9}"/>
              </a:ext>
            </a:extLst>
          </p:cNvPr>
          <p:cNvSpPr txBox="1"/>
          <p:nvPr/>
        </p:nvSpPr>
        <p:spPr>
          <a:xfrm>
            <a:off x="970233" y="1420580"/>
            <a:ext cx="18367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i</a:t>
            </a:r>
            <a:r>
              <a:rPr lang="en-US" altLang="ko-KR" dirty="0"/>
              <a:t> = 0 ; </a:t>
            </a:r>
            <a:r>
              <a:rPr lang="ko-KR" altLang="en-US" dirty="0" err="1"/>
              <a:t>초기식</a:t>
            </a:r>
            <a:endParaRPr lang="en-US" altLang="ko-KR" dirty="0"/>
          </a:p>
          <a:p>
            <a:r>
              <a:rPr lang="en-US" altLang="ko-KR" dirty="0"/>
              <a:t> 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 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ko-KR" altLang="en-US" dirty="0" err="1"/>
              <a:t>증감식</a:t>
            </a:r>
            <a:endParaRPr lang="en-US" altLang="ko-KR" dirty="0"/>
          </a:p>
          <a:p>
            <a:r>
              <a:rPr lang="en-US" altLang="ko-KR" dirty="0"/>
              <a:t> 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15871F-C681-4E2F-B883-A7C96887E0B8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반복문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while, do while,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A988C-3BE5-474F-B3C2-F26BC8D5DD68}"/>
              </a:ext>
            </a:extLst>
          </p:cNvPr>
          <p:cNvSpPr txBox="1"/>
          <p:nvPr/>
        </p:nvSpPr>
        <p:spPr>
          <a:xfrm>
            <a:off x="3258589" y="142058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초기식은 </a:t>
            </a:r>
            <a:r>
              <a:rPr lang="en-US" altLang="ko-KR" dirty="0"/>
              <a:t>while</a:t>
            </a:r>
            <a:r>
              <a:rPr lang="ko-KR" altLang="en-US" dirty="0"/>
              <a:t>문 밖에 있어야함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16666-6E5F-45D5-AC6A-1AD34930DBD1}"/>
              </a:ext>
            </a:extLst>
          </p:cNvPr>
          <p:cNvSpPr txBox="1"/>
          <p:nvPr/>
        </p:nvSpPr>
        <p:spPr>
          <a:xfrm>
            <a:off x="3266902" y="1928553"/>
            <a:ext cx="627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가 되면 반복문을 실행하고 아니면 </a:t>
            </a:r>
            <a:r>
              <a:rPr lang="ko-KR" altLang="en-US" dirty="0" err="1"/>
              <a:t>실행하지않음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A8755-860B-49CB-A845-9E3480856231}"/>
              </a:ext>
            </a:extLst>
          </p:cNvPr>
          <p:cNvSpPr txBox="1"/>
          <p:nvPr/>
        </p:nvSpPr>
        <p:spPr>
          <a:xfrm>
            <a:off x="3258589" y="2585258"/>
            <a:ext cx="763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조건이 </a:t>
            </a:r>
            <a:r>
              <a:rPr lang="en-US" altLang="ko-KR" dirty="0"/>
              <a:t>false</a:t>
            </a:r>
            <a:r>
              <a:rPr lang="ko-KR" altLang="en-US" dirty="0"/>
              <a:t>가 되어 반복문을 나갈 때 까지 값을 증가시키거나 </a:t>
            </a:r>
            <a:r>
              <a:rPr lang="ko-KR" altLang="en-US" dirty="0" err="1"/>
              <a:t>감소시켜줌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6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B8E8E6-FEA2-4048-886E-D4C1B0A6443C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반복문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while, do while,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0F70D-D5ED-4567-9F4D-985462D19425}"/>
              </a:ext>
            </a:extLst>
          </p:cNvPr>
          <p:cNvSpPr txBox="1"/>
          <p:nvPr/>
        </p:nvSpPr>
        <p:spPr>
          <a:xfrm>
            <a:off x="970233" y="1420580"/>
            <a:ext cx="18367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i</a:t>
            </a:r>
            <a:r>
              <a:rPr lang="en-US" altLang="ko-KR" dirty="0"/>
              <a:t> = 0 ; </a:t>
            </a:r>
            <a:r>
              <a:rPr lang="ko-KR" altLang="en-US" dirty="0" err="1"/>
              <a:t>초기식</a:t>
            </a:r>
            <a:endParaRPr lang="en-US" altLang="ko-KR" dirty="0"/>
          </a:p>
          <a:p>
            <a:r>
              <a:rPr lang="en-US" altLang="ko-KR" dirty="0"/>
              <a:t> do 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 	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ko-KR" altLang="en-US" dirty="0" err="1"/>
              <a:t>증감식</a:t>
            </a:r>
            <a:endParaRPr lang="en-US" altLang="ko-KR" dirty="0"/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31B9F-079C-47E6-9C69-EC170F3EEE40}"/>
              </a:ext>
            </a:extLst>
          </p:cNvPr>
          <p:cNvSpPr txBox="1"/>
          <p:nvPr/>
        </p:nvSpPr>
        <p:spPr>
          <a:xfrm>
            <a:off x="3258589" y="142058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초기식은 </a:t>
            </a:r>
            <a:r>
              <a:rPr lang="en-US" altLang="ko-KR" dirty="0"/>
              <a:t>while</a:t>
            </a:r>
            <a:r>
              <a:rPr lang="ko-KR" altLang="en-US" dirty="0"/>
              <a:t>문 밖에 있어야함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4BC06-F49F-4F74-9C2F-49A7526ED2A1}"/>
              </a:ext>
            </a:extLst>
          </p:cNvPr>
          <p:cNvSpPr txBox="1"/>
          <p:nvPr/>
        </p:nvSpPr>
        <p:spPr>
          <a:xfrm>
            <a:off x="3266902" y="1928553"/>
            <a:ext cx="627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가 되면 반복문을 실행하고 아니면 </a:t>
            </a:r>
            <a:r>
              <a:rPr lang="ko-KR" altLang="en-US" dirty="0" err="1"/>
              <a:t>실행하지않음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957B3-C03A-4D86-9650-C97CFED919D8}"/>
              </a:ext>
            </a:extLst>
          </p:cNvPr>
          <p:cNvSpPr txBox="1"/>
          <p:nvPr/>
        </p:nvSpPr>
        <p:spPr>
          <a:xfrm>
            <a:off x="3258589" y="2585258"/>
            <a:ext cx="763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조건이 </a:t>
            </a:r>
            <a:r>
              <a:rPr lang="en-US" altLang="ko-KR" dirty="0"/>
              <a:t>false</a:t>
            </a:r>
            <a:r>
              <a:rPr lang="ko-KR" altLang="en-US" dirty="0"/>
              <a:t>가 되어 반복문을 나갈 때 까지 값을 증가시키거나 </a:t>
            </a:r>
            <a:r>
              <a:rPr lang="ko-KR" altLang="en-US" dirty="0" err="1"/>
              <a:t>감소시켜줌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85B4D-1347-4517-8C68-32DC288F8669}"/>
              </a:ext>
            </a:extLst>
          </p:cNvPr>
          <p:cNvSpPr txBox="1"/>
          <p:nvPr/>
        </p:nvSpPr>
        <p:spPr>
          <a:xfrm>
            <a:off x="3374967" y="3217025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일단 한번 </a:t>
            </a:r>
            <a:r>
              <a:rPr lang="en-US" altLang="ko-KR" dirty="0"/>
              <a:t>do(</a:t>
            </a:r>
            <a:r>
              <a:rPr lang="ko-KR" altLang="en-US" dirty="0"/>
              <a:t>실행</a:t>
            </a:r>
            <a:r>
              <a:rPr lang="en-US" altLang="ko-KR" dirty="0"/>
              <a:t>) </a:t>
            </a:r>
            <a:r>
              <a:rPr lang="ko-KR" altLang="en-US" dirty="0"/>
              <a:t>한다 그 뒤에 조건을 검사하고 조건이 </a:t>
            </a:r>
            <a:r>
              <a:rPr lang="en-US" altLang="ko-KR" dirty="0"/>
              <a:t>false</a:t>
            </a:r>
            <a:r>
              <a:rPr lang="ko-KR" altLang="en-US" dirty="0"/>
              <a:t>면 실행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95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D11198-8EE6-4F5C-9FF5-5DFFB514F20B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반복문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while, do while,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28662-EDB5-4540-8E8F-8050EB080B0A}"/>
              </a:ext>
            </a:extLst>
          </p:cNvPr>
          <p:cNvSpPr txBox="1"/>
          <p:nvPr/>
        </p:nvSpPr>
        <p:spPr>
          <a:xfrm>
            <a:off x="970233" y="1420580"/>
            <a:ext cx="289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for(</a:t>
            </a:r>
            <a:r>
              <a:rPr lang="ko-KR" altLang="en-US" dirty="0" err="1"/>
              <a:t>초기식</a:t>
            </a:r>
            <a:r>
              <a:rPr lang="en-US" altLang="ko-KR" dirty="0"/>
              <a:t>;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F92F2-C0CD-4FD7-93C8-6AB05BEB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58" y="1262541"/>
            <a:ext cx="5713616" cy="43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D11198-8EE6-4F5C-9FF5-5DFFB514F20B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반복문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while, do while,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17FBA-3280-4B9C-B75A-CCA0D501EDA1}"/>
              </a:ext>
            </a:extLst>
          </p:cNvPr>
          <p:cNvSpPr txBox="1"/>
          <p:nvPr/>
        </p:nvSpPr>
        <p:spPr>
          <a:xfrm>
            <a:off x="1255222" y="1313411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7D910-DBE6-442A-8A67-C3D586E8EBA4}"/>
              </a:ext>
            </a:extLst>
          </p:cNvPr>
          <p:cNvSpPr txBox="1"/>
          <p:nvPr/>
        </p:nvSpPr>
        <p:spPr>
          <a:xfrm>
            <a:off x="1255222" y="2820428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2CE49-F6D3-4691-BB9F-3830556439CC}"/>
              </a:ext>
            </a:extLst>
          </p:cNvPr>
          <p:cNvSpPr txBox="1"/>
          <p:nvPr/>
        </p:nvSpPr>
        <p:spPr>
          <a:xfrm>
            <a:off x="1752794" y="175398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조건으로 다시 실행해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17118-00D6-45D5-9FA3-D0BF13EAD6F9}"/>
              </a:ext>
            </a:extLst>
          </p:cNvPr>
          <p:cNvSpPr txBox="1"/>
          <p:nvPr/>
        </p:nvSpPr>
        <p:spPr>
          <a:xfrm>
            <a:off x="1820487" y="318976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반복문에서 탈출해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2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D11198-8EE6-4F5C-9FF5-5DFFB514F20B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함수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 function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14D61-D408-46CA-ACE2-AE8BA5079203}"/>
              </a:ext>
            </a:extLst>
          </p:cNvPr>
          <p:cNvSpPr txBox="1"/>
          <p:nvPr/>
        </p:nvSpPr>
        <p:spPr>
          <a:xfrm>
            <a:off x="1005840" y="1105593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데이터는 자료다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함수는 기능이다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BE28F-2480-4EC2-8A69-B2B2880F34E0}"/>
              </a:ext>
            </a:extLst>
          </p:cNvPr>
          <p:cNvSpPr txBox="1"/>
          <p:nvPr/>
        </p:nvSpPr>
        <p:spPr>
          <a:xfrm>
            <a:off x="1005840" y="2568633"/>
            <a:ext cx="3459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선언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반환타입</a:t>
            </a:r>
            <a:r>
              <a:rPr lang="en-US" altLang="ko-KR" dirty="0"/>
              <a:t>, </a:t>
            </a:r>
            <a:r>
              <a:rPr lang="ko-KR" altLang="en-US" dirty="0"/>
              <a:t>함수이름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endParaRPr lang="en-US" altLang="ko-KR" dirty="0"/>
          </a:p>
          <a:p>
            <a:r>
              <a:rPr lang="ko-KR" altLang="en-US" dirty="0"/>
              <a:t>  정의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함수의 내용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다른 함수</a:t>
            </a:r>
            <a:r>
              <a:rPr lang="en-US" altLang="ko-KR" dirty="0"/>
              <a:t>(main)</a:t>
            </a:r>
            <a:r>
              <a:rPr lang="ko-KR" altLang="en-US" dirty="0"/>
              <a:t>에서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139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62A671-F005-4F8A-9F41-4B304CFE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5" y="849057"/>
            <a:ext cx="5896496" cy="4471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97DC6-EEBA-4E74-9C07-A4CF7AAE98B8}"/>
              </a:ext>
            </a:extLst>
          </p:cNvPr>
          <p:cNvSpPr txBox="1"/>
          <p:nvPr/>
        </p:nvSpPr>
        <p:spPr>
          <a:xfrm>
            <a:off x="1022465" y="479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9805F-AC52-47F2-841B-9E7C54A37215}"/>
              </a:ext>
            </a:extLst>
          </p:cNvPr>
          <p:cNvSpPr txBox="1"/>
          <p:nvPr/>
        </p:nvSpPr>
        <p:spPr>
          <a:xfrm>
            <a:off x="7045780" y="2740421"/>
            <a:ext cx="300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main()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 	Add(10,20); </a:t>
            </a:r>
            <a:r>
              <a:rPr lang="ko-KR" altLang="en-US" dirty="0"/>
              <a:t>함수의 호출</a:t>
            </a:r>
            <a:endParaRPr lang="en-US" altLang="ko-KR" dirty="0"/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3DDA6-A28B-4D9B-90FB-4BFF91C76602}"/>
              </a:ext>
            </a:extLst>
          </p:cNvPr>
          <p:cNvSpPr txBox="1"/>
          <p:nvPr/>
        </p:nvSpPr>
        <p:spPr>
          <a:xfrm>
            <a:off x="7124007" y="849057"/>
            <a:ext cx="2821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Add(int num1, int num2)</a:t>
            </a:r>
          </a:p>
          <a:p>
            <a:r>
              <a:rPr lang="ko-KR" altLang="en-US" dirty="0"/>
              <a:t>함수의 선언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return num1+num2;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함수의 정의</a:t>
            </a:r>
            <a:r>
              <a:rPr lang="en-US" altLang="ko-KR" dirty="0"/>
              <a:t>(</a:t>
            </a:r>
            <a:r>
              <a:rPr lang="ko-KR" altLang="en-US" dirty="0"/>
              <a:t>몸체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66B5B-B5B6-4466-B344-9652353CB4C7}"/>
              </a:ext>
            </a:extLst>
          </p:cNvPr>
          <p:cNvSpPr txBox="1"/>
          <p:nvPr/>
        </p:nvSpPr>
        <p:spPr>
          <a:xfrm>
            <a:off x="7124007" y="3977618"/>
            <a:ext cx="3459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선언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반환타입</a:t>
            </a:r>
            <a:r>
              <a:rPr lang="en-US" altLang="ko-KR" dirty="0"/>
              <a:t>, </a:t>
            </a:r>
            <a:r>
              <a:rPr lang="ko-KR" altLang="en-US" dirty="0"/>
              <a:t>함수이름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endParaRPr lang="en-US" altLang="ko-KR" dirty="0"/>
          </a:p>
          <a:p>
            <a:r>
              <a:rPr lang="ko-KR" altLang="en-US" dirty="0"/>
              <a:t>  정의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함수의 내용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다른 함수</a:t>
            </a:r>
            <a:r>
              <a:rPr lang="en-US" altLang="ko-KR" dirty="0"/>
              <a:t>(main)</a:t>
            </a:r>
            <a:r>
              <a:rPr lang="ko-KR" altLang="en-US" dirty="0"/>
              <a:t>에서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28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FB3985-EAFF-436D-8B8D-DD4E18061CB4}"/>
              </a:ext>
            </a:extLst>
          </p:cNvPr>
          <p:cNvGrpSpPr/>
          <p:nvPr/>
        </p:nvGrpSpPr>
        <p:grpSpPr>
          <a:xfrm>
            <a:off x="389182" y="3739801"/>
            <a:ext cx="11413635" cy="562035"/>
            <a:chOff x="235027" y="3426321"/>
            <a:chExt cx="11721941" cy="562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D2F922-B367-4F5E-B188-848DDA56F3A2}"/>
                </a:ext>
              </a:extLst>
            </p:cNvPr>
            <p:cNvSpPr txBox="1"/>
            <p:nvPr/>
          </p:nvSpPr>
          <p:spPr>
            <a:xfrm>
              <a:off x="235027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0x00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F12B84-2A67-4EB1-B187-88E6A2A17FAE}"/>
                </a:ext>
              </a:extLst>
            </p:cNvPr>
            <p:cNvSpPr txBox="1"/>
            <p:nvPr/>
          </p:nvSpPr>
          <p:spPr>
            <a:xfrm>
              <a:off x="10932293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0x19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902A61-12C3-4731-9E61-4F327F545B44}"/>
                </a:ext>
              </a:extLst>
            </p:cNvPr>
            <p:cNvSpPr txBox="1"/>
            <p:nvPr/>
          </p:nvSpPr>
          <p:spPr>
            <a:xfrm>
              <a:off x="10369279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0x18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E77A56-3CDD-41E2-9E90-ADCA63F6C191}"/>
                </a:ext>
              </a:extLst>
            </p:cNvPr>
            <p:cNvSpPr txBox="1"/>
            <p:nvPr/>
          </p:nvSpPr>
          <p:spPr>
            <a:xfrm>
              <a:off x="9806265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0x17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22DDE9-3B1F-4C1A-81C7-DECB135E4C28}"/>
                </a:ext>
              </a:extLst>
            </p:cNvPr>
            <p:cNvSpPr txBox="1"/>
            <p:nvPr/>
          </p:nvSpPr>
          <p:spPr>
            <a:xfrm>
              <a:off x="9243251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0x16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624810-8379-48EA-825E-7E876515AA92}"/>
                </a:ext>
              </a:extLst>
            </p:cNvPr>
            <p:cNvSpPr txBox="1"/>
            <p:nvPr/>
          </p:nvSpPr>
          <p:spPr>
            <a:xfrm>
              <a:off x="8680237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0x15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2A4030-0CC9-4C4A-B244-2B7959A8F7D0}"/>
                </a:ext>
              </a:extLst>
            </p:cNvPr>
            <p:cNvSpPr txBox="1"/>
            <p:nvPr/>
          </p:nvSpPr>
          <p:spPr>
            <a:xfrm>
              <a:off x="8117223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0x14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32935A-A8AF-4656-B9B7-E61A306C51E4}"/>
                </a:ext>
              </a:extLst>
            </p:cNvPr>
            <p:cNvSpPr txBox="1"/>
            <p:nvPr/>
          </p:nvSpPr>
          <p:spPr>
            <a:xfrm>
              <a:off x="7554209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B2099-0A51-4B80-8098-2FCB881F4545}"/>
                </a:ext>
              </a:extLst>
            </p:cNvPr>
            <p:cNvSpPr txBox="1"/>
            <p:nvPr/>
          </p:nvSpPr>
          <p:spPr>
            <a:xfrm>
              <a:off x="699119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0x12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AFC11D-1971-4A02-96A8-517700C8E6DE}"/>
                </a:ext>
              </a:extLst>
            </p:cNvPr>
            <p:cNvSpPr txBox="1"/>
            <p:nvPr/>
          </p:nvSpPr>
          <p:spPr>
            <a:xfrm>
              <a:off x="642818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8714FA-35C1-491C-80E4-7F1240AD12EF}"/>
                </a:ext>
              </a:extLst>
            </p:cNvPr>
            <p:cNvSpPr txBox="1"/>
            <p:nvPr/>
          </p:nvSpPr>
          <p:spPr>
            <a:xfrm>
              <a:off x="586516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0x10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B4959-6303-4E9D-A2FC-86BDEEC77A87}"/>
                </a:ext>
              </a:extLst>
            </p:cNvPr>
            <p:cNvSpPr txBox="1"/>
            <p:nvPr/>
          </p:nvSpPr>
          <p:spPr>
            <a:xfrm>
              <a:off x="5302153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0x09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7E6A9C-290F-45AE-885E-91CC2C6720B2}"/>
                </a:ext>
              </a:extLst>
            </p:cNvPr>
            <p:cNvSpPr txBox="1"/>
            <p:nvPr/>
          </p:nvSpPr>
          <p:spPr>
            <a:xfrm>
              <a:off x="4739139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0x08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EECED8-FF23-4A95-9E33-9FA2DA1ABDF4}"/>
                </a:ext>
              </a:extLst>
            </p:cNvPr>
            <p:cNvSpPr txBox="1"/>
            <p:nvPr/>
          </p:nvSpPr>
          <p:spPr>
            <a:xfrm>
              <a:off x="417612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0x07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27B09-F9E5-44B4-B665-2516D042B8A3}"/>
                </a:ext>
              </a:extLst>
            </p:cNvPr>
            <p:cNvSpPr txBox="1"/>
            <p:nvPr/>
          </p:nvSpPr>
          <p:spPr>
            <a:xfrm>
              <a:off x="361311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0x06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C0902E-FE4D-4E8C-BEE9-C2E74DD4BF2F}"/>
                </a:ext>
              </a:extLst>
            </p:cNvPr>
            <p:cNvSpPr txBox="1"/>
            <p:nvPr/>
          </p:nvSpPr>
          <p:spPr>
            <a:xfrm>
              <a:off x="305009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6EEE11-1E4A-45C9-A0AA-F2B89CA6D91B}"/>
                </a:ext>
              </a:extLst>
            </p:cNvPr>
            <p:cNvSpPr txBox="1"/>
            <p:nvPr/>
          </p:nvSpPr>
          <p:spPr>
            <a:xfrm>
              <a:off x="248708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67D9E-5143-49E6-A749-F96CE78FA1A8}"/>
                </a:ext>
              </a:extLst>
            </p:cNvPr>
            <p:cNvSpPr txBox="1"/>
            <p:nvPr/>
          </p:nvSpPr>
          <p:spPr>
            <a:xfrm>
              <a:off x="1924069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4C0107-E899-4B02-A32F-B7B8D8B0671D}"/>
                </a:ext>
              </a:extLst>
            </p:cNvPr>
            <p:cNvSpPr txBox="1"/>
            <p:nvPr/>
          </p:nvSpPr>
          <p:spPr>
            <a:xfrm>
              <a:off x="1361055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10A24-AA4D-4D05-B863-E9694F0ADEF0}"/>
                </a:ext>
              </a:extLst>
            </p:cNvPr>
            <p:cNvSpPr txBox="1"/>
            <p:nvPr/>
          </p:nvSpPr>
          <p:spPr>
            <a:xfrm>
              <a:off x="798041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D91B30-60E0-49D5-A1EE-42F83782545D}"/>
                </a:ext>
              </a:extLst>
            </p:cNvPr>
            <p:cNvSpPr txBox="1"/>
            <p:nvPr/>
          </p:nvSpPr>
          <p:spPr>
            <a:xfrm>
              <a:off x="1149530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0x20</a:t>
              </a:r>
              <a:endParaRPr lang="ko-KR" altLang="en-US" dirty="0"/>
            </a:p>
          </p:txBody>
        </p:sp>
      </p:grp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36276E21-6F9E-456A-803F-310026875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47723"/>
              </p:ext>
            </p:extLst>
          </p:nvPr>
        </p:nvGraphicFramePr>
        <p:xfrm>
          <a:off x="296485" y="4301836"/>
          <a:ext cx="11599035" cy="183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35">
                  <a:extLst>
                    <a:ext uri="{9D8B030D-6E8A-4147-A177-3AD203B41FA5}">
                      <a16:colId xmlns:a16="http://schemas.microsoft.com/office/drawing/2014/main" val="114673661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23063861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750789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5836292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1943475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84297696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47154928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25199076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06557513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16558955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99208022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6439547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4798158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074766522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30127956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97675970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82530521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7519977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4241637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317864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83674984"/>
                    </a:ext>
                  </a:extLst>
                </a:gridCol>
              </a:tblGrid>
              <a:tr h="18309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614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3DBB571-4FDE-416F-94A2-71ED6DBAAC43}"/>
              </a:ext>
            </a:extLst>
          </p:cNvPr>
          <p:cNvSpPr txBox="1"/>
          <p:nvPr/>
        </p:nvSpPr>
        <p:spPr>
          <a:xfrm>
            <a:off x="389182" y="5405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공간 할당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F5240-E66F-46D5-8156-8D9E9843661E}"/>
              </a:ext>
            </a:extLst>
          </p:cNvPr>
          <p:cNvSpPr txBox="1"/>
          <p:nvPr/>
        </p:nvSpPr>
        <p:spPr>
          <a:xfrm>
            <a:off x="613943" y="1867193"/>
            <a:ext cx="33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</a:t>
            </a:r>
            <a:r>
              <a:rPr lang="en-US" altLang="ko-KR" dirty="0"/>
              <a:t>4byte</a:t>
            </a:r>
            <a:r>
              <a:rPr lang="ko-KR" altLang="en-US" dirty="0"/>
              <a:t>의 공간을 만들어줘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D5EBF-F5AD-4E73-BAE1-D92309408E6C}"/>
              </a:ext>
            </a:extLst>
          </p:cNvPr>
          <p:cNvSpPr/>
          <p:nvPr/>
        </p:nvSpPr>
        <p:spPr>
          <a:xfrm>
            <a:off x="2520131" y="4300231"/>
            <a:ext cx="2186836" cy="18309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B72250-122A-43C5-8DFB-5BE063FAEAB7}"/>
              </a:ext>
            </a:extLst>
          </p:cNvPr>
          <p:cNvSpPr txBox="1"/>
          <p:nvPr/>
        </p:nvSpPr>
        <p:spPr>
          <a:xfrm>
            <a:off x="613943" y="243818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대입해줘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C18955-2213-44C5-82D3-807E0FF2C08A}"/>
              </a:ext>
            </a:extLst>
          </p:cNvPr>
          <p:cNvSpPr/>
          <p:nvPr/>
        </p:nvSpPr>
        <p:spPr>
          <a:xfrm>
            <a:off x="2520131" y="4293799"/>
            <a:ext cx="2156012" cy="18309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 = 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value = 10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93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5DD6F-76CC-4467-81D7-F5A25FA9A499}"/>
              </a:ext>
            </a:extLst>
          </p:cNvPr>
          <p:cNvSpPr txBox="1"/>
          <p:nvPr/>
        </p:nvSpPr>
        <p:spPr>
          <a:xfrm>
            <a:off x="389182" y="357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ADBBC-0832-43E8-B2EE-76A2CCFC474F}"/>
              </a:ext>
            </a:extLst>
          </p:cNvPr>
          <p:cNvSpPr txBox="1"/>
          <p:nvPr/>
        </p:nvSpPr>
        <p:spPr>
          <a:xfrm>
            <a:off x="937388" y="856657"/>
            <a:ext cx="72763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다수의 변수선언을 용이하게 하기 위해서 배열이라는 것이 제공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배열을 이용하면 하나의 선언을 통해서 둘 이상의 변수를 선언가능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연속된 메모리 공간에 변수를 직렬로 선언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13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D5DB6C-BE33-44A2-A6BD-DE6D7DB44611}"/>
              </a:ext>
            </a:extLst>
          </p:cNvPr>
          <p:cNvGrpSpPr/>
          <p:nvPr/>
        </p:nvGrpSpPr>
        <p:grpSpPr>
          <a:xfrm>
            <a:off x="389182" y="3739801"/>
            <a:ext cx="11413635" cy="562035"/>
            <a:chOff x="235027" y="3426321"/>
            <a:chExt cx="11721941" cy="562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3D3043-606B-44CC-B3EE-592A047BC59B}"/>
                </a:ext>
              </a:extLst>
            </p:cNvPr>
            <p:cNvSpPr txBox="1"/>
            <p:nvPr/>
          </p:nvSpPr>
          <p:spPr>
            <a:xfrm>
              <a:off x="235027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0x00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709240-58E6-4370-8C13-6790CF229F91}"/>
                </a:ext>
              </a:extLst>
            </p:cNvPr>
            <p:cNvSpPr txBox="1"/>
            <p:nvPr/>
          </p:nvSpPr>
          <p:spPr>
            <a:xfrm>
              <a:off x="10932293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0x19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3BA6E0-239B-4E6B-86E4-C3C2F52537C4}"/>
                </a:ext>
              </a:extLst>
            </p:cNvPr>
            <p:cNvSpPr txBox="1"/>
            <p:nvPr/>
          </p:nvSpPr>
          <p:spPr>
            <a:xfrm>
              <a:off x="10369279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0x18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D9FBD-30B8-4E62-9688-02C3C65BB732}"/>
                </a:ext>
              </a:extLst>
            </p:cNvPr>
            <p:cNvSpPr txBox="1"/>
            <p:nvPr/>
          </p:nvSpPr>
          <p:spPr>
            <a:xfrm>
              <a:off x="9806265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0x17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E007A-C760-4084-A346-3296FA0E4212}"/>
                </a:ext>
              </a:extLst>
            </p:cNvPr>
            <p:cNvSpPr txBox="1"/>
            <p:nvPr/>
          </p:nvSpPr>
          <p:spPr>
            <a:xfrm>
              <a:off x="9243251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0x16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A70A1-3F7A-4C65-8EB8-3D1896E09D72}"/>
                </a:ext>
              </a:extLst>
            </p:cNvPr>
            <p:cNvSpPr txBox="1"/>
            <p:nvPr/>
          </p:nvSpPr>
          <p:spPr>
            <a:xfrm>
              <a:off x="8680237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0x15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6116E0-09EE-4DA5-84B9-BE6EA5E78332}"/>
                </a:ext>
              </a:extLst>
            </p:cNvPr>
            <p:cNvSpPr txBox="1"/>
            <p:nvPr/>
          </p:nvSpPr>
          <p:spPr>
            <a:xfrm>
              <a:off x="8117223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0x14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08DED5-D42C-4FBB-839A-E7DD7990A1FD}"/>
                </a:ext>
              </a:extLst>
            </p:cNvPr>
            <p:cNvSpPr txBox="1"/>
            <p:nvPr/>
          </p:nvSpPr>
          <p:spPr>
            <a:xfrm>
              <a:off x="7554209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7E524-6705-41DC-B931-D4E03D3AEEAA}"/>
                </a:ext>
              </a:extLst>
            </p:cNvPr>
            <p:cNvSpPr txBox="1"/>
            <p:nvPr/>
          </p:nvSpPr>
          <p:spPr>
            <a:xfrm>
              <a:off x="699119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0x12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36F586-2350-44BD-BDD5-35E0697E52C7}"/>
                </a:ext>
              </a:extLst>
            </p:cNvPr>
            <p:cNvSpPr txBox="1"/>
            <p:nvPr/>
          </p:nvSpPr>
          <p:spPr>
            <a:xfrm>
              <a:off x="642818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B1D249-B693-4C98-BB6A-3D5B3D3FA052}"/>
                </a:ext>
              </a:extLst>
            </p:cNvPr>
            <p:cNvSpPr txBox="1"/>
            <p:nvPr/>
          </p:nvSpPr>
          <p:spPr>
            <a:xfrm>
              <a:off x="586516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0x10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EDFE7-4B76-4C8B-B0FA-4C417493B246}"/>
                </a:ext>
              </a:extLst>
            </p:cNvPr>
            <p:cNvSpPr txBox="1"/>
            <p:nvPr/>
          </p:nvSpPr>
          <p:spPr>
            <a:xfrm>
              <a:off x="5302153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0x09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19FDAC-916A-47A0-97FA-98880259C80C}"/>
                </a:ext>
              </a:extLst>
            </p:cNvPr>
            <p:cNvSpPr txBox="1"/>
            <p:nvPr/>
          </p:nvSpPr>
          <p:spPr>
            <a:xfrm>
              <a:off x="4739139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0x08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95985-5B96-4B1E-B826-CD5DCCD4D16C}"/>
                </a:ext>
              </a:extLst>
            </p:cNvPr>
            <p:cNvSpPr txBox="1"/>
            <p:nvPr/>
          </p:nvSpPr>
          <p:spPr>
            <a:xfrm>
              <a:off x="417612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0x07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727E56-3FF5-4056-9826-11915543CA5D}"/>
                </a:ext>
              </a:extLst>
            </p:cNvPr>
            <p:cNvSpPr txBox="1"/>
            <p:nvPr/>
          </p:nvSpPr>
          <p:spPr>
            <a:xfrm>
              <a:off x="361311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0x06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25434-6401-4A4D-8454-AB3B146E234F}"/>
                </a:ext>
              </a:extLst>
            </p:cNvPr>
            <p:cNvSpPr txBox="1"/>
            <p:nvPr/>
          </p:nvSpPr>
          <p:spPr>
            <a:xfrm>
              <a:off x="305009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0E31F0-38A1-496D-879F-811507DB7031}"/>
                </a:ext>
              </a:extLst>
            </p:cNvPr>
            <p:cNvSpPr txBox="1"/>
            <p:nvPr/>
          </p:nvSpPr>
          <p:spPr>
            <a:xfrm>
              <a:off x="248708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6483EE-B901-47D8-9183-291FD526DAB8}"/>
                </a:ext>
              </a:extLst>
            </p:cNvPr>
            <p:cNvSpPr txBox="1"/>
            <p:nvPr/>
          </p:nvSpPr>
          <p:spPr>
            <a:xfrm>
              <a:off x="1924069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7E4C2F-73D2-4FD1-8158-5D4E5406837B}"/>
                </a:ext>
              </a:extLst>
            </p:cNvPr>
            <p:cNvSpPr txBox="1"/>
            <p:nvPr/>
          </p:nvSpPr>
          <p:spPr>
            <a:xfrm>
              <a:off x="1361055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F1A4FE-58DF-4632-90D4-0AA624C964C2}"/>
                </a:ext>
              </a:extLst>
            </p:cNvPr>
            <p:cNvSpPr txBox="1"/>
            <p:nvPr/>
          </p:nvSpPr>
          <p:spPr>
            <a:xfrm>
              <a:off x="798041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274E91-948D-4BD6-83A6-49336AC5CC0F}"/>
                </a:ext>
              </a:extLst>
            </p:cNvPr>
            <p:cNvSpPr txBox="1"/>
            <p:nvPr/>
          </p:nvSpPr>
          <p:spPr>
            <a:xfrm>
              <a:off x="1149530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0x20</a:t>
              </a:r>
              <a:endParaRPr lang="ko-KR" altLang="en-US" dirty="0"/>
            </a:p>
          </p:txBody>
        </p:sp>
      </p:grpSp>
      <p:graphicFrame>
        <p:nvGraphicFramePr>
          <p:cNvPr id="24" name="표 39">
            <a:extLst>
              <a:ext uri="{FF2B5EF4-FFF2-40B4-BE49-F238E27FC236}">
                <a16:creationId xmlns:a16="http://schemas.microsoft.com/office/drawing/2014/main" id="{F8A88635-8A06-4BF8-B759-9141FE5C9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21759"/>
              </p:ext>
            </p:extLst>
          </p:nvPr>
        </p:nvGraphicFramePr>
        <p:xfrm>
          <a:off x="296485" y="4301836"/>
          <a:ext cx="11599035" cy="183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35">
                  <a:extLst>
                    <a:ext uri="{9D8B030D-6E8A-4147-A177-3AD203B41FA5}">
                      <a16:colId xmlns:a16="http://schemas.microsoft.com/office/drawing/2014/main" val="114673661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23063861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750789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5836292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1943475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84297696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47154928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25199076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06557513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16558955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99208022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6439547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4798158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074766522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30127956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97675970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82530521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7519977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4241637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317864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83674984"/>
                    </a:ext>
                  </a:extLst>
                </a:gridCol>
              </a:tblGrid>
              <a:tr h="18309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614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4A78345-3E39-403C-AC4E-A8EDFF95B563}"/>
              </a:ext>
            </a:extLst>
          </p:cNvPr>
          <p:cNvSpPr txBox="1"/>
          <p:nvPr/>
        </p:nvSpPr>
        <p:spPr>
          <a:xfrm>
            <a:off x="995102" y="1956291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9D73A-00F6-4EB0-BEE9-E0E4490C9DCB}"/>
              </a:ext>
            </a:extLst>
          </p:cNvPr>
          <p:cNvSpPr txBox="1"/>
          <p:nvPr/>
        </p:nvSpPr>
        <p:spPr>
          <a:xfrm>
            <a:off x="995102" y="1333179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</a:p>
          <a:p>
            <a:r>
              <a:rPr lang="en-US" altLang="ko-KR" dirty="0"/>
              <a:t> int b;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3A422B-4F5C-4F1C-9ABB-821EF4B80C49}"/>
              </a:ext>
            </a:extLst>
          </p:cNvPr>
          <p:cNvSpPr/>
          <p:nvPr/>
        </p:nvSpPr>
        <p:spPr>
          <a:xfrm>
            <a:off x="4741544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 a;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F6B54C-7126-4A11-815F-7CFE5E6518D3}"/>
              </a:ext>
            </a:extLst>
          </p:cNvPr>
          <p:cNvSpPr/>
          <p:nvPr/>
        </p:nvSpPr>
        <p:spPr>
          <a:xfrm>
            <a:off x="4714243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381BEC-8C34-4E08-A42D-CC299C182378}"/>
              </a:ext>
            </a:extLst>
          </p:cNvPr>
          <p:cNvSpPr/>
          <p:nvPr/>
        </p:nvSpPr>
        <p:spPr>
          <a:xfrm>
            <a:off x="2505811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A98D6-B8EB-463A-A2AF-DE9D1B8358C7}"/>
              </a:ext>
            </a:extLst>
          </p:cNvPr>
          <p:cNvSpPr/>
          <p:nvPr/>
        </p:nvSpPr>
        <p:spPr>
          <a:xfrm>
            <a:off x="312187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54EC9CD3-E3EB-4058-BCD6-17C5AFEE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76540"/>
              </p:ext>
            </p:extLst>
          </p:nvPr>
        </p:nvGraphicFramePr>
        <p:xfrm>
          <a:off x="836360" y="2454469"/>
          <a:ext cx="812800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81407">
                  <a:extLst>
                    <a:ext uri="{9D8B030D-6E8A-4147-A177-3AD203B41FA5}">
                      <a16:colId xmlns:a16="http://schemas.microsoft.com/office/drawing/2014/main" val="2403459028"/>
                    </a:ext>
                  </a:extLst>
                </a:gridCol>
                <a:gridCol w="6046593">
                  <a:extLst>
                    <a:ext uri="{9D8B030D-6E8A-4147-A177-3AD203B41FA5}">
                      <a16:colId xmlns:a16="http://schemas.microsoft.com/office/drawing/2014/main" val="40679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int arr1[7]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// int type</a:t>
                      </a:r>
                      <a:r>
                        <a:rPr lang="ko-KR" altLang="en-US" b="1" dirty="0"/>
                        <a:t>의 </a:t>
                      </a: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칸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차원 배열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float arr2[5]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// float type</a:t>
                      </a:r>
                      <a:r>
                        <a:rPr lang="ko-KR" altLang="en-US" b="1" dirty="0"/>
                        <a:t>의 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칸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차원 배열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5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double arr3[4]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// double type</a:t>
                      </a:r>
                      <a:r>
                        <a:rPr lang="ko-KR" altLang="en-US" b="1" dirty="0"/>
                        <a:t>의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칸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차원 배열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02894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4BC3C2-7910-49C1-BA7B-581F4F49A89D}"/>
              </a:ext>
            </a:extLst>
          </p:cNvPr>
          <p:cNvSpPr/>
          <p:nvPr/>
        </p:nvSpPr>
        <p:spPr>
          <a:xfrm>
            <a:off x="9664599" y="4301836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 b;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FC480A-DE02-40BD-8C33-7F9AC96E60F5}"/>
              </a:ext>
            </a:extLst>
          </p:cNvPr>
          <p:cNvSpPr txBox="1"/>
          <p:nvPr/>
        </p:nvSpPr>
        <p:spPr>
          <a:xfrm>
            <a:off x="389182" y="357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38457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  <p:bldP spid="32" grpId="1" animBg="1"/>
      <p:bldP spid="33" grpId="0" animBg="1"/>
      <p:bldP spid="34" grpId="0" animBg="1"/>
      <p:bldP spid="35" grpId="0" animBg="1"/>
      <p:bldP spid="40" grpId="0" animBg="1"/>
      <p:bldP spid="4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D5DB6C-BE33-44A2-A6BD-DE6D7DB44611}"/>
              </a:ext>
            </a:extLst>
          </p:cNvPr>
          <p:cNvGrpSpPr/>
          <p:nvPr/>
        </p:nvGrpSpPr>
        <p:grpSpPr>
          <a:xfrm>
            <a:off x="389182" y="3739801"/>
            <a:ext cx="11413635" cy="562035"/>
            <a:chOff x="235027" y="3426321"/>
            <a:chExt cx="11721941" cy="562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3D3043-606B-44CC-B3EE-592A047BC59B}"/>
                </a:ext>
              </a:extLst>
            </p:cNvPr>
            <p:cNvSpPr txBox="1"/>
            <p:nvPr/>
          </p:nvSpPr>
          <p:spPr>
            <a:xfrm>
              <a:off x="235027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0x00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709240-58E6-4370-8C13-6790CF229F91}"/>
                </a:ext>
              </a:extLst>
            </p:cNvPr>
            <p:cNvSpPr txBox="1"/>
            <p:nvPr/>
          </p:nvSpPr>
          <p:spPr>
            <a:xfrm>
              <a:off x="10932293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0x19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3BA6E0-239B-4E6B-86E4-C3C2F52537C4}"/>
                </a:ext>
              </a:extLst>
            </p:cNvPr>
            <p:cNvSpPr txBox="1"/>
            <p:nvPr/>
          </p:nvSpPr>
          <p:spPr>
            <a:xfrm>
              <a:off x="10369279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0x18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D9FBD-30B8-4E62-9688-02C3C65BB732}"/>
                </a:ext>
              </a:extLst>
            </p:cNvPr>
            <p:cNvSpPr txBox="1"/>
            <p:nvPr/>
          </p:nvSpPr>
          <p:spPr>
            <a:xfrm>
              <a:off x="9806265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0x17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E007A-C760-4084-A346-3296FA0E4212}"/>
                </a:ext>
              </a:extLst>
            </p:cNvPr>
            <p:cNvSpPr txBox="1"/>
            <p:nvPr/>
          </p:nvSpPr>
          <p:spPr>
            <a:xfrm>
              <a:off x="9243251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0x16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A70A1-3F7A-4C65-8EB8-3D1896E09D72}"/>
                </a:ext>
              </a:extLst>
            </p:cNvPr>
            <p:cNvSpPr txBox="1"/>
            <p:nvPr/>
          </p:nvSpPr>
          <p:spPr>
            <a:xfrm>
              <a:off x="8680237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0x15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6116E0-09EE-4DA5-84B9-BE6EA5E78332}"/>
                </a:ext>
              </a:extLst>
            </p:cNvPr>
            <p:cNvSpPr txBox="1"/>
            <p:nvPr/>
          </p:nvSpPr>
          <p:spPr>
            <a:xfrm>
              <a:off x="8117223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0x14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08DED5-D42C-4FBB-839A-E7DD7990A1FD}"/>
                </a:ext>
              </a:extLst>
            </p:cNvPr>
            <p:cNvSpPr txBox="1"/>
            <p:nvPr/>
          </p:nvSpPr>
          <p:spPr>
            <a:xfrm>
              <a:off x="7554209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7E524-6705-41DC-B931-D4E03D3AEEAA}"/>
                </a:ext>
              </a:extLst>
            </p:cNvPr>
            <p:cNvSpPr txBox="1"/>
            <p:nvPr/>
          </p:nvSpPr>
          <p:spPr>
            <a:xfrm>
              <a:off x="699119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0x12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36F586-2350-44BD-BDD5-35E0697E52C7}"/>
                </a:ext>
              </a:extLst>
            </p:cNvPr>
            <p:cNvSpPr txBox="1"/>
            <p:nvPr/>
          </p:nvSpPr>
          <p:spPr>
            <a:xfrm>
              <a:off x="642818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B1D249-B693-4C98-BB6A-3D5B3D3FA052}"/>
                </a:ext>
              </a:extLst>
            </p:cNvPr>
            <p:cNvSpPr txBox="1"/>
            <p:nvPr/>
          </p:nvSpPr>
          <p:spPr>
            <a:xfrm>
              <a:off x="586516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0x10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EDFE7-4B76-4C8B-B0FA-4C417493B246}"/>
                </a:ext>
              </a:extLst>
            </p:cNvPr>
            <p:cNvSpPr txBox="1"/>
            <p:nvPr/>
          </p:nvSpPr>
          <p:spPr>
            <a:xfrm>
              <a:off x="5302153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0x09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19FDAC-916A-47A0-97FA-98880259C80C}"/>
                </a:ext>
              </a:extLst>
            </p:cNvPr>
            <p:cNvSpPr txBox="1"/>
            <p:nvPr/>
          </p:nvSpPr>
          <p:spPr>
            <a:xfrm>
              <a:off x="4739139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0x08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95985-5B96-4B1E-B826-CD5DCCD4D16C}"/>
                </a:ext>
              </a:extLst>
            </p:cNvPr>
            <p:cNvSpPr txBox="1"/>
            <p:nvPr/>
          </p:nvSpPr>
          <p:spPr>
            <a:xfrm>
              <a:off x="417612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0x07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727E56-3FF5-4056-9826-11915543CA5D}"/>
                </a:ext>
              </a:extLst>
            </p:cNvPr>
            <p:cNvSpPr txBox="1"/>
            <p:nvPr/>
          </p:nvSpPr>
          <p:spPr>
            <a:xfrm>
              <a:off x="361311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0x06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25434-6401-4A4D-8454-AB3B146E234F}"/>
                </a:ext>
              </a:extLst>
            </p:cNvPr>
            <p:cNvSpPr txBox="1"/>
            <p:nvPr/>
          </p:nvSpPr>
          <p:spPr>
            <a:xfrm>
              <a:off x="305009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0E31F0-38A1-496D-879F-811507DB7031}"/>
                </a:ext>
              </a:extLst>
            </p:cNvPr>
            <p:cNvSpPr txBox="1"/>
            <p:nvPr/>
          </p:nvSpPr>
          <p:spPr>
            <a:xfrm>
              <a:off x="248708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6483EE-B901-47D8-9183-291FD526DAB8}"/>
                </a:ext>
              </a:extLst>
            </p:cNvPr>
            <p:cNvSpPr txBox="1"/>
            <p:nvPr/>
          </p:nvSpPr>
          <p:spPr>
            <a:xfrm>
              <a:off x="1924069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7E4C2F-73D2-4FD1-8158-5D4E5406837B}"/>
                </a:ext>
              </a:extLst>
            </p:cNvPr>
            <p:cNvSpPr txBox="1"/>
            <p:nvPr/>
          </p:nvSpPr>
          <p:spPr>
            <a:xfrm>
              <a:off x="1361055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F1A4FE-58DF-4632-90D4-0AA624C964C2}"/>
                </a:ext>
              </a:extLst>
            </p:cNvPr>
            <p:cNvSpPr txBox="1"/>
            <p:nvPr/>
          </p:nvSpPr>
          <p:spPr>
            <a:xfrm>
              <a:off x="798041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274E91-948D-4BD6-83A6-49336AC5CC0F}"/>
                </a:ext>
              </a:extLst>
            </p:cNvPr>
            <p:cNvSpPr txBox="1"/>
            <p:nvPr/>
          </p:nvSpPr>
          <p:spPr>
            <a:xfrm>
              <a:off x="1149530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0x20</a:t>
              </a:r>
              <a:endParaRPr lang="ko-KR" altLang="en-US" dirty="0"/>
            </a:p>
          </p:txBody>
        </p:sp>
      </p:grpSp>
      <p:graphicFrame>
        <p:nvGraphicFramePr>
          <p:cNvPr id="24" name="표 39">
            <a:extLst>
              <a:ext uri="{FF2B5EF4-FFF2-40B4-BE49-F238E27FC236}">
                <a16:creationId xmlns:a16="http://schemas.microsoft.com/office/drawing/2014/main" id="{F8A88635-8A06-4BF8-B759-9141FE5C9F8B}"/>
              </a:ext>
            </a:extLst>
          </p:cNvPr>
          <p:cNvGraphicFramePr>
            <a:graphicFrameLocks noGrp="1"/>
          </p:cNvGraphicFramePr>
          <p:nvPr/>
        </p:nvGraphicFramePr>
        <p:xfrm>
          <a:off x="296485" y="4301836"/>
          <a:ext cx="11599035" cy="183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35">
                  <a:extLst>
                    <a:ext uri="{9D8B030D-6E8A-4147-A177-3AD203B41FA5}">
                      <a16:colId xmlns:a16="http://schemas.microsoft.com/office/drawing/2014/main" val="114673661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23063861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750789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5836292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1943475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84297696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47154928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25199076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06557513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16558955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99208022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6439547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4798158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074766522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30127956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97675970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82530521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7519977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4241637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317864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83674984"/>
                    </a:ext>
                  </a:extLst>
                </a:gridCol>
              </a:tblGrid>
              <a:tr h="18309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614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C00C347-6C28-48DE-9392-171B8F35D5DF}"/>
              </a:ext>
            </a:extLst>
          </p:cNvPr>
          <p:cNvSpPr txBox="1"/>
          <p:nvPr/>
        </p:nvSpPr>
        <p:spPr>
          <a:xfrm>
            <a:off x="389182" y="3574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접근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F6B54C-7126-4A11-815F-7CFE5E6518D3}"/>
              </a:ext>
            </a:extLst>
          </p:cNvPr>
          <p:cNvSpPr/>
          <p:nvPr/>
        </p:nvSpPr>
        <p:spPr>
          <a:xfrm>
            <a:off x="4714243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381BEC-8C34-4E08-A42D-CC299C182378}"/>
              </a:ext>
            </a:extLst>
          </p:cNvPr>
          <p:cNvSpPr/>
          <p:nvPr/>
        </p:nvSpPr>
        <p:spPr>
          <a:xfrm>
            <a:off x="2505811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A98D6-B8EB-463A-A2AF-DE9D1B8358C7}"/>
              </a:ext>
            </a:extLst>
          </p:cNvPr>
          <p:cNvSpPr/>
          <p:nvPr/>
        </p:nvSpPr>
        <p:spPr>
          <a:xfrm>
            <a:off x="312187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78345-3E39-403C-AC4E-A8EDFF95B563}"/>
              </a:ext>
            </a:extLst>
          </p:cNvPr>
          <p:cNvSpPr txBox="1"/>
          <p:nvPr/>
        </p:nvSpPr>
        <p:spPr>
          <a:xfrm>
            <a:off x="947450" y="1018657"/>
            <a:ext cx="17973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 </a:t>
            </a:r>
            <a:r>
              <a:rPr lang="en-US" altLang="ko-KR" sz="2500" dirty="0" err="1"/>
              <a:t>arr</a:t>
            </a:r>
            <a:r>
              <a:rPr lang="en-US" altLang="ko-KR" sz="2500" dirty="0"/>
              <a:t>[0] = 10;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E57753-4217-4A3D-AD2A-827CA20AC4AF}"/>
              </a:ext>
            </a:extLst>
          </p:cNvPr>
          <p:cNvSpPr txBox="1"/>
          <p:nvPr/>
        </p:nvSpPr>
        <p:spPr>
          <a:xfrm>
            <a:off x="937388" y="1623423"/>
            <a:ext cx="1797352" cy="794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 </a:t>
            </a:r>
            <a:r>
              <a:rPr lang="en-US" altLang="ko-KR" sz="2500" dirty="0" err="1"/>
              <a:t>arr</a:t>
            </a:r>
            <a:r>
              <a:rPr lang="en-US" altLang="ko-KR" sz="2500" dirty="0"/>
              <a:t>[1] = 20;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6B43D7-7499-42EE-8F61-72C91507708E}"/>
              </a:ext>
            </a:extLst>
          </p:cNvPr>
          <p:cNvSpPr txBox="1"/>
          <p:nvPr/>
        </p:nvSpPr>
        <p:spPr>
          <a:xfrm>
            <a:off x="947450" y="2228187"/>
            <a:ext cx="1797352" cy="794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 </a:t>
            </a:r>
            <a:r>
              <a:rPr lang="en-US" altLang="ko-KR" sz="2500" dirty="0" err="1"/>
              <a:t>arr</a:t>
            </a:r>
            <a:r>
              <a:rPr lang="en-US" altLang="ko-KR" sz="2500" dirty="0"/>
              <a:t>[2] = 30;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E916CA-D35D-4012-AA78-E4C0D0480313}"/>
              </a:ext>
            </a:extLst>
          </p:cNvPr>
          <p:cNvSpPr/>
          <p:nvPr/>
        </p:nvSpPr>
        <p:spPr>
          <a:xfrm>
            <a:off x="334036" y="4294075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D04497-9C93-45BC-B572-1C4CE3A670FB}"/>
              </a:ext>
            </a:extLst>
          </p:cNvPr>
          <p:cNvSpPr/>
          <p:nvPr/>
        </p:nvSpPr>
        <p:spPr>
          <a:xfrm>
            <a:off x="2536107" y="4301284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F931E6-A132-44D6-947E-22CC31B81688}"/>
              </a:ext>
            </a:extLst>
          </p:cNvPr>
          <p:cNvSpPr/>
          <p:nvPr/>
        </p:nvSpPr>
        <p:spPr>
          <a:xfrm>
            <a:off x="4733635" y="4296565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01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9" grpId="0" animBg="1"/>
      <p:bldP spid="40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D5DB6C-BE33-44A2-A6BD-DE6D7DB44611}"/>
              </a:ext>
            </a:extLst>
          </p:cNvPr>
          <p:cNvGrpSpPr/>
          <p:nvPr/>
        </p:nvGrpSpPr>
        <p:grpSpPr>
          <a:xfrm>
            <a:off x="389182" y="3739801"/>
            <a:ext cx="11413635" cy="562035"/>
            <a:chOff x="235027" y="3426321"/>
            <a:chExt cx="11721941" cy="562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3D3043-606B-44CC-B3EE-592A047BC59B}"/>
                </a:ext>
              </a:extLst>
            </p:cNvPr>
            <p:cNvSpPr txBox="1"/>
            <p:nvPr/>
          </p:nvSpPr>
          <p:spPr>
            <a:xfrm>
              <a:off x="235027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0x00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709240-58E6-4370-8C13-6790CF229F91}"/>
                </a:ext>
              </a:extLst>
            </p:cNvPr>
            <p:cNvSpPr txBox="1"/>
            <p:nvPr/>
          </p:nvSpPr>
          <p:spPr>
            <a:xfrm>
              <a:off x="10932293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0x19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3BA6E0-239B-4E6B-86E4-C3C2F52537C4}"/>
                </a:ext>
              </a:extLst>
            </p:cNvPr>
            <p:cNvSpPr txBox="1"/>
            <p:nvPr/>
          </p:nvSpPr>
          <p:spPr>
            <a:xfrm>
              <a:off x="10369279" y="3431679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0x18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D9FBD-30B8-4E62-9688-02C3C65BB732}"/>
                </a:ext>
              </a:extLst>
            </p:cNvPr>
            <p:cNvSpPr txBox="1"/>
            <p:nvPr/>
          </p:nvSpPr>
          <p:spPr>
            <a:xfrm>
              <a:off x="9806265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0x17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E007A-C760-4084-A346-3296FA0E4212}"/>
                </a:ext>
              </a:extLst>
            </p:cNvPr>
            <p:cNvSpPr txBox="1"/>
            <p:nvPr/>
          </p:nvSpPr>
          <p:spPr>
            <a:xfrm>
              <a:off x="9243251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0x16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A70A1-3F7A-4C65-8EB8-3D1896E09D72}"/>
                </a:ext>
              </a:extLst>
            </p:cNvPr>
            <p:cNvSpPr txBox="1"/>
            <p:nvPr/>
          </p:nvSpPr>
          <p:spPr>
            <a:xfrm>
              <a:off x="8680237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0x15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6116E0-09EE-4DA5-84B9-BE6EA5E78332}"/>
                </a:ext>
              </a:extLst>
            </p:cNvPr>
            <p:cNvSpPr txBox="1"/>
            <p:nvPr/>
          </p:nvSpPr>
          <p:spPr>
            <a:xfrm>
              <a:off x="8117223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0x14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08DED5-D42C-4FBB-839A-E7DD7990A1FD}"/>
                </a:ext>
              </a:extLst>
            </p:cNvPr>
            <p:cNvSpPr txBox="1"/>
            <p:nvPr/>
          </p:nvSpPr>
          <p:spPr>
            <a:xfrm>
              <a:off x="7554209" y="3426321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7E524-6705-41DC-B931-D4E03D3AEEAA}"/>
                </a:ext>
              </a:extLst>
            </p:cNvPr>
            <p:cNvSpPr txBox="1"/>
            <p:nvPr/>
          </p:nvSpPr>
          <p:spPr>
            <a:xfrm>
              <a:off x="699119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0x12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36F586-2350-44BD-BDD5-35E0697E52C7}"/>
                </a:ext>
              </a:extLst>
            </p:cNvPr>
            <p:cNvSpPr txBox="1"/>
            <p:nvPr/>
          </p:nvSpPr>
          <p:spPr>
            <a:xfrm>
              <a:off x="642818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B1D249-B693-4C98-BB6A-3D5B3D3FA052}"/>
                </a:ext>
              </a:extLst>
            </p:cNvPr>
            <p:cNvSpPr txBox="1"/>
            <p:nvPr/>
          </p:nvSpPr>
          <p:spPr>
            <a:xfrm>
              <a:off x="586516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0x10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EDFE7-4B76-4C8B-B0FA-4C417493B246}"/>
                </a:ext>
              </a:extLst>
            </p:cNvPr>
            <p:cNvSpPr txBox="1"/>
            <p:nvPr/>
          </p:nvSpPr>
          <p:spPr>
            <a:xfrm>
              <a:off x="5302153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0x09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19FDAC-916A-47A0-97FA-98880259C80C}"/>
                </a:ext>
              </a:extLst>
            </p:cNvPr>
            <p:cNvSpPr txBox="1"/>
            <p:nvPr/>
          </p:nvSpPr>
          <p:spPr>
            <a:xfrm>
              <a:off x="4739139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0x08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95985-5B96-4B1E-B826-CD5DCCD4D16C}"/>
                </a:ext>
              </a:extLst>
            </p:cNvPr>
            <p:cNvSpPr txBox="1"/>
            <p:nvPr/>
          </p:nvSpPr>
          <p:spPr>
            <a:xfrm>
              <a:off x="4176125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0x07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727E56-3FF5-4056-9826-11915543CA5D}"/>
                </a:ext>
              </a:extLst>
            </p:cNvPr>
            <p:cNvSpPr txBox="1"/>
            <p:nvPr/>
          </p:nvSpPr>
          <p:spPr>
            <a:xfrm>
              <a:off x="3613111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0x06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25434-6401-4A4D-8454-AB3B146E234F}"/>
                </a:ext>
              </a:extLst>
            </p:cNvPr>
            <p:cNvSpPr txBox="1"/>
            <p:nvPr/>
          </p:nvSpPr>
          <p:spPr>
            <a:xfrm>
              <a:off x="3050097" y="342900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0E31F0-38A1-496D-879F-811507DB7031}"/>
                </a:ext>
              </a:extLst>
            </p:cNvPr>
            <p:cNvSpPr txBox="1"/>
            <p:nvPr/>
          </p:nvSpPr>
          <p:spPr>
            <a:xfrm>
              <a:off x="248708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6483EE-B901-47D8-9183-291FD526DAB8}"/>
                </a:ext>
              </a:extLst>
            </p:cNvPr>
            <p:cNvSpPr txBox="1"/>
            <p:nvPr/>
          </p:nvSpPr>
          <p:spPr>
            <a:xfrm>
              <a:off x="1924069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7E4C2F-73D2-4FD1-8158-5D4E5406837B}"/>
                </a:ext>
              </a:extLst>
            </p:cNvPr>
            <p:cNvSpPr txBox="1"/>
            <p:nvPr/>
          </p:nvSpPr>
          <p:spPr>
            <a:xfrm>
              <a:off x="1361055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F1A4FE-58DF-4632-90D4-0AA624C964C2}"/>
                </a:ext>
              </a:extLst>
            </p:cNvPr>
            <p:cNvSpPr txBox="1"/>
            <p:nvPr/>
          </p:nvSpPr>
          <p:spPr>
            <a:xfrm>
              <a:off x="798041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0x01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274E91-948D-4BD6-83A6-49336AC5CC0F}"/>
                </a:ext>
              </a:extLst>
            </p:cNvPr>
            <p:cNvSpPr txBox="1"/>
            <p:nvPr/>
          </p:nvSpPr>
          <p:spPr>
            <a:xfrm>
              <a:off x="11495303" y="3434358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0x20</a:t>
              </a:r>
              <a:endParaRPr lang="ko-KR" altLang="en-US" dirty="0"/>
            </a:p>
          </p:txBody>
        </p:sp>
      </p:grpSp>
      <p:graphicFrame>
        <p:nvGraphicFramePr>
          <p:cNvPr id="24" name="표 39">
            <a:extLst>
              <a:ext uri="{FF2B5EF4-FFF2-40B4-BE49-F238E27FC236}">
                <a16:creationId xmlns:a16="http://schemas.microsoft.com/office/drawing/2014/main" id="{F8A88635-8A06-4BF8-B759-9141FE5C9F8B}"/>
              </a:ext>
            </a:extLst>
          </p:cNvPr>
          <p:cNvGraphicFramePr>
            <a:graphicFrameLocks noGrp="1"/>
          </p:cNvGraphicFramePr>
          <p:nvPr/>
        </p:nvGraphicFramePr>
        <p:xfrm>
          <a:off x="296485" y="4301836"/>
          <a:ext cx="11599035" cy="183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35">
                  <a:extLst>
                    <a:ext uri="{9D8B030D-6E8A-4147-A177-3AD203B41FA5}">
                      <a16:colId xmlns:a16="http://schemas.microsoft.com/office/drawing/2014/main" val="114673661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23063861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750789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5836292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1943475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842976961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47154928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25199076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06557513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16558955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992080225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6439547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4147981589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074766522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301279568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976759706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825305210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75199778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342416374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1317864077"/>
                    </a:ext>
                  </a:extLst>
                </a:gridCol>
                <a:gridCol w="552335">
                  <a:extLst>
                    <a:ext uri="{9D8B030D-6E8A-4147-A177-3AD203B41FA5}">
                      <a16:colId xmlns:a16="http://schemas.microsoft.com/office/drawing/2014/main" val="783674984"/>
                    </a:ext>
                  </a:extLst>
                </a:gridCol>
              </a:tblGrid>
              <a:tr h="18309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614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C00C347-6C28-48DE-9392-171B8F35D5DF}"/>
              </a:ext>
            </a:extLst>
          </p:cNvPr>
          <p:cNvSpPr txBox="1"/>
          <p:nvPr/>
        </p:nvSpPr>
        <p:spPr>
          <a:xfrm>
            <a:off x="389182" y="357447"/>
            <a:ext cx="294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초기화</a:t>
            </a:r>
            <a:r>
              <a:rPr lang="en-US" altLang="ko-KR" dirty="0"/>
              <a:t>, </a:t>
            </a:r>
            <a:r>
              <a:rPr lang="ko-KR" altLang="en-US" dirty="0"/>
              <a:t>이름의 의미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F6B54C-7126-4A11-815F-7CFE5E6518D3}"/>
              </a:ext>
            </a:extLst>
          </p:cNvPr>
          <p:cNvSpPr/>
          <p:nvPr/>
        </p:nvSpPr>
        <p:spPr>
          <a:xfrm>
            <a:off x="4714243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381BEC-8C34-4E08-A42D-CC299C182378}"/>
              </a:ext>
            </a:extLst>
          </p:cNvPr>
          <p:cNvSpPr/>
          <p:nvPr/>
        </p:nvSpPr>
        <p:spPr>
          <a:xfrm>
            <a:off x="2505811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4A98D6-B8EB-463A-A2AF-DE9D1B8358C7}"/>
              </a:ext>
            </a:extLst>
          </p:cNvPr>
          <p:cNvSpPr/>
          <p:nvPr/>
        </p:nvSpPr>
        <p:spPr>
          <a:xfrm>
            <a:off x="312187" y="4293799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6B43D7-7499-42EE-8F61-72C91507708E}"/>
              </a:ext>
            </a:extLst>
          </p:cNvPr>
          <p:cNvSpPr txBox="1"/>
          <p:nvPr/>
        </p:nvSpPr>
        <p:spPr>
          <a:xfrm>
            <a:off x="679830" y="1042250"/>
            <a:ext cx="35173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 int</a:t>
            </a:r>
            <a:r>
              <a:rPr lang="ko-KR" altLang="en-US" sz="2500" dirty="0"/>
              <a:t> </a:t>
            </a:r>
            <a:r>
              <a:rPr lang="en-US" altLang="ko-KR" sz="2500" dirty="0" err="1"/>
              <a:t>arr</a:t>
            </a:r>
            <a:r>
              <a:rPr lang="en-US" altLang="ko-KR" sz="2500" dirty="0"/>
              <a:t>[3] = { 10, 20, 30 };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E916CA-D35D-4012-AA78-E4C0D0480313}"/>
              </a:ext>
            </a:extLst>
          </p:cNvPr>
          <p:cNvSpPr/>
          <p:nvPr/>
        </p:nvSpPr>
        <p:spPr>
          <a:xfrm>
            <a:off x="334036" y="4294075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[0]</a:t>
            </a:r>
          </a:p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D04497-9C93-45BC-B572-1C4CE3A670FB}"/>
              </a:ext>
            </a:extLst>
          </p:cNvPr>
          <p:cNvSpPr/>
          <p:nvPr/>
        </p:nvSpPr>
        <p:spPr>
          <a:xfrm>
            <a:off x="2536107" y="4301284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</a:p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F931E6-A132-44D6-947E-22CC31B81688}"/>
              </a:ext>
            </a:extLst>
          </p:cNvPr>
          <p:cNvSpPr/>
          <p:nvPr/>
        </p:nvSpPr>
        <p:spPr>
          <a:xfrm>
            <a:off x="4733635" y="4296565"/>
            <a:ext cx="2192820" cy="18309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</a:p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66D124-8BF4-4815-BE73-EE51A81F3AA2}"/>
              </a:ext>
            </a:extLst>
          </p:cNvPr>
          <p:cNvCxnSpPr>
            <a:cxnSpLocks/>
          </p:cNvCxnSpPr>
          <p:nvPr/>
        </p:nvCxnSpPr>
        <p:spPr>
          <a:xfrm flipH="1">
            <a:off x="1674689" y="1519304"/>
            <a:ext cx="1091203" cy="2781980"/>
          </a:xfrm>
          <a:prstGeom prst="straightConnector1">
            <a:avLst/>
          </a:prstGeom>
          <a:ln w="1016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CA87AA-23C5-415A-B168-F5B08E16A94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219335" y="1526789"/>
            <a:ext cx="382886" cy="2767010"/>
          </a:xfrm>
          <a:prstGeom prst="straightConnector1">
            <a:avLst/>
          </a:prstGeom>
          <a:ln w="1016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3A180-D570-4477-B8FA-4255B882C50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78413" y="1526789"/>
            <a:ext cx="2151632" cy="2769776"/>
          </a:xfrm>
          <a:prstGeom prst="straightConnector1">
            <a:avLst/>
          </a:prstGeom>
          <a:ln w="1016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2A6B740-F3D6-4C8F-AB02-08F888DF3870}"/>
              </a:ext>
            </a:extLst>
          </p:cNvPr>
          <p:cNvCxnSpPr/>
          <p:nvPr/>
        </p:nvCxnSpPr>
        <p:spPr>
          <a:xfrm flipH="1">
            <a:off x="334036" y="1519304"/>
            <a:ext cx="1151558" cy="278198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D4A6EE8-FBE6-4BEF-BC56-A66A6B640B9A}"/>
              </a:ext>
            </a:extLst>
          </p:cNvPr>
          <p:cNvSpPr txBox="1"/>
          <p:nvPr/>
        </p:nvSpPr>
        <p:spPr>
          <a:xfrm>
            <a:off x="631767" y="498764"/>
            <a:ext cx="112659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정수형 변수를 </a:t>
            </a:r>
            <a:r>
              <a:rPr lang="en-US" altLang="ko-KR" dirty="0"/>
              <a:t>1</a:t>
            </a:r>
            <a:r>
              <a:rPr lang="ko-KR" altLang="en-US" dirty="0"/>
              <a:t>개씩 선언 하고 각각 실수의 데이터와 정수의 데이터로 초기화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번에서  초기화한 데이터를 출력하는 프로그램 작성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문자 하나를 입력 받아서 출력하는 프로그램 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하나의 숫자를 입력 받아서 제곱을 출력하는 프로그램 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숫자를 입력 받은 후 그 값이 홀수이면  </a:t>
            </a:r>
            <a:r>
              <a:rPr lang="en-US" altLang="ko-KR" dirty="0"/>
              <a:t>“</a:t>
            </a:r>
            <a:r>
              <a:rPr lang="ko-KR" altLang="en-US" dirty="0"/>
              <a:t>홀수입니다</a:t>
            </a:r>
            <a:r>
              <a:rPr lang="en-US" altLang="ko-KR" dirty="0"/>
              <a:t>”, </a:t>
            </a:r>
            <a:r>
              <a:rPr lang="ko-KR" altLang="en-US" dirty="0"/>
              <a:t>짝수이면 </a:t>
            </a:r>
            <a:r>
              <a:rPr lang="en-US" altLang="ko-KR" dirty="0"/>
              <a:t>“</a:t>
            </a:r>
            <a:r>
              <a:rPr lang="ko-KR" altLang="en-US" dirty="0"/>
              <a:t>짝수입니다</a:t>
            </a:r>
            <a:r>
              <a:rPr lang="en-US" altLang="ko-KR" dirty="0"/>
              <a:t>” </a:t>
            </a:r>
            <a:r>
              <a:rPr lang="ko-KR" altLang="en-US" dirty="0"/>
              <a:t>가 출력되게 프로그램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반복문으로 </a:t>
            </a:r>
            <a:r>
              <a:rPr lang="en-US" altLang="ko-KR" dirty="0"/>
              <a:t>0</a:t>
            </a:r>
            <a:r>
              <a:rPr lang="ko-KR" altLang="en-US" dirty="0"/>
              <a:t>이상 </a:t>
            </a:r>
            <a:r>
              <a:rPr lang="en-US" altLang="ko-KR" dirty="0"/>
              <a:t>100</a:t>
            </a:r>
            <a:r>
              <a:rPr lang="ko-KR" altLang="en-US" dirty="0"/>
              <a:t>미만의 수중 </a:t>
            </a:r>
            <a:r>
              <a:rPr lang="en-US" altLang="ko-KR" dirty="0"/>
              <a:t>3</a:t>
            </a:r>
            <a:r>
              <a:rPr lang="ko-KR" altLang="en-US" dirty="0"/>
              <a:t>의 배수만 출력하게 하는 프로그램 작성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main() </a:t>
            </a:r>
            <a:r>
              <a:rPr lang="ko-KR" altLang="en-US" dirty="0"/>
              <a:t>함수를 제외한 다른 함수에서 숫자 두개를 더하여 그 값을 반환하고 </a:t>
            </a:r>
            <a:r>
              <a:rPr lang="en-US" altLang="ko-KR" dirty="0"/>
              <a:t>main()</a:t>
            </a:r>
            <a:r>
              <a:rPr lang="ko-KR" altLang="en-US" dirty="0"/>
              <a:t>함수에서 값 출력하기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정수형 배열 </a:t>
            </a:r>
            <a:r>
              <a:rPr lang="en-US" altLang="ko-KR" dirty="0"/>
              <a:t>10</a:t>
            </a:r>
            <a:r>
              <a:rPr lang="ko-KR" altLang="en-US" dirty="0"/>
              <a:t>칸 짜리를 선언 후 각각 </a:t>
            </a:r>
            <a:r>
              <a:rPr lang="en-US" altLang="ko-KR" dirty="0"/>
              <a:t>10,20,30…100</a:t>
            </a:r>
            <a:r>
              <a:rPr lang="ko-KR" altLang="en-US" dirty="0"/>
              <a:t>까지 저장 후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문자열을 선언 후 </a:t>
            </a:r>
            <a:r>
              <a:rPr lang="en-US" altLang="ko-KR" dirty="0"/>
              <a:t>“hello world"</a:t>
            </a:r>
            <a:r>
              <a:rPr lang="ko-KR" altLang="en-US" dirty="0"/>
              <a:t>로 초기화 후 배열의 크기를 출력하는 프로그램 작성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문자열의 길이는 명시적으로 표기하지 않는다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64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D4A6EE8-FBE6-4BEF-BC56-A66A6B640B9A}"/>
              </a:ext>
            </a:extLst>
          </p:cNvPr>
          <p:cNvSpPr txBox="1"/>
          <p:nvPr/>
        </p:nvSpPr>
        <p:spPr>
          <a:xfrm>
            <a:off x="631767" y="498764"/>
            <a:ext cx="99062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명의 학생의 점수를 사용자로부터 입력 받아</a:t>
            </a:r>
            <a:endParaRPr lang="en-US" altLang="ko-KR" dirty="0"/>
          </a:p>
          <a:p>
            <a:r>
              <a:rPr lang="en-US" altLang="ko-KR" dirty="0"/>
              <a:t>  1-1 </a:t>
            </a:r>
            <a:r>
              <a:rPr lang="ko-KR" altLang="en-US" dirty="0"/>
              <a:t>그 중 가장 높은 값 반환</a:t>
            </a:r>
            <a:endParaRPr lang="en-US" altLang="ko-KR" dirty="0"/>
          </a:p>
          <a:p>
            <a:r>
              <a:rPr lang="en-US" altLang="ko-KR" dirty="0"/>
              <a:t>  1-2 90</a:t>
            </a:r>
            <a:r>
              <a:rPr lang="ko-KR" altLang="en-US" dirty="0"/>
              <a:t>점 이상은 </a:t>
            </a:r>
            <a:r>
              <a:rPr lang="en-US" altLang="ko-KR" dirty="0"/>
              <a:t>A, 80~89</a:t>
            </a:r>
            <a:r>
              <a:rPr lang="ko-KR" altLang="en-US" dirty="0"/>
              <a:t>점은 </a:t>
            </a:r>
            <a:r>
              <a:rPr lang="en-US" altLang="ko-KR" dirty="0"/>
              <a:t>B, </a:t>
            </a:r>
            <a:r>
              <a:rPr lang="ko-KR" altLang="en-US" dirty="0"/>
              <a:t>그 이하는 </a:t>
            </a:r>
            <a:r>
              <a:rPr lang="en-US" altLang="ko-KR" dirty="0"/>
              <a:t>C</a:t>
            </a:r>
            <a:r>
              <a:rPr lang="ko-KR" altLang="en-US" dirty="0"/>
              <a:t>가 출력되게 프로그램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점수와 등수를 표시</a:t>
            </a:r>
            <a:r>
              <a:rPr lang="en-US" altLang="ko-KR" dirty="0"/>
              <a:t>(</a:t>
            </a:r>
            <a:r>
              <a:rPr lang="ko-KR" altLang="en-US" dirty="0"/>
              <a:t>배열의 정렬을 이용 시 수월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사용자로부터 값을 입력 받아 그 값의 평균을 구하기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받는 횟수는 정해져 있지 않으며 사용자가 </a:t>
            </a:r>
            <a:r>
              <a:rPr lang="en-US" altLang="ko-KR" dirty="0"/>
              <a:t>-1</a:t>
            </a:r>
            <a:r>
              <a:rPr lang="ko-KR" altLang="en-US" dirty="0"/>
              <a:t>을 입력하면 이때까지 입력한 값의 평균을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3. 20</a:t>
            </a:r>
            <a:r>
              <a:rPr lang="ko-KR" altLang="en-US" dirty="0"/>
              <a:t>칸 짜리의 정수형 배열 선언 후 피보나치 수열 형태로 값을 저장 후 출력</a:t>
            </a:r>
          </a:p>
        </p:txBody>
      </p:sp>
    </p:spTree>
    <p:extLst>
      <p:ext uri="{BB962C8B-B14F-4D97-AF65-F5344CB8AC3E}">
        <p14:creationId xmlns:p14="http://schemas.microsoft.com/office/powerpoint/2010/main" val="3564125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B536F22-A475-4B0A-AD54-BB5D0FCCBB21}"/>
              </a:ext>
            </a:extLst>
          </p:cNvPr>
          <p:cNvSpPr txBox="1">
            <a:spLocks/>
          </p:cNvSpPr>
          <p:nvPr/>
        </p:nvSpPr>
        <p:spPr>
          <a:xfrm>
            <a:off x="1879600" y="683496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포인터의 개념</a:t>
            </a:r>
            <a:r>
              <a:rPr lang="en-US" altLang="ko-KR" dirty="0">
                <a:latin typeface="+mn-ea"/>
              </a:rPr>
              <a:t>(1/2)</a:t>
            </a:r>
            <a:endParaRPr lang="ko-KR" altLang="en-US" dirty="0">
              <a:latin typeface="+mn-ea"/>
            </a:endParaRP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주소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(address)</a:t>
            </a:r>
            <a:r>
              <a:rPr lang="ko-KR" altLang="en-US" dirty="0">
                <a:latin typeface="+mn-ea"/>
              </a:rPr>
              <a:t>를 저장하는 변수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포인터 변수의 크기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주소의 크기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는 시스템에 따라 다르다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183A1ACD-C500-4165-8689-48830F04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0" y="2370056"/>
            <a:ext cx="9138921" cy="27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4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7F995C-7647-4B12-9F6C-8704BC7B0448}"/>
              </a:ext>
            </a:extLst>
          </p:cNvPr>
          <p:cNvSpPr txBox="1">
            <a:spLocks/>
          </p:cNvSpPr>
          <p:nvPr/>
        </p:nvSpPr>
        <p:spPr>
          <a:xfrm>
            <a:off x="2011680" y="60198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>
                <a:latin typeface="+mn-ea"/>
              </a:rPr>
              <a:t>포인터의 개념</a:t>
            </a:r>
            <a:r>
              <a:rPr lang="en-US" altLang="ko-KR">
                <a:latin typeface="+mn-ea"/>
              </a:rPr>
              <a:t>(2/2)</a:t>
            </a:r>
            <a:endParaRPr lang="ko-KR" altLang="en-US">
              <a:latin typeface="+mn-ea"/>
            </a:endParaRPr>
          </a:p>
          <a:p>
            <a:pPr lvl="1">
              <a:defRPr/>
            </a:pPr>
            <a:r>
              <a:rPr lang="ko-KR" altLang="en-US">
                <a:latin typeface="+mn-ea"/>
              </a:rPr>
              <a:t>포인터 변수는 다른 변수를 가리키는 변수이다</a:t>
            </a:r>
            <a:r>
              <a:rPr lang="en-US" altLang="ko-KR">
                <a:latin typeface="+mn-ea"/>
              </a:rPr>
              <a:t>. </a:t>
            </a:r>
          </a:p>
          <a:p>
            <a:pPr lvl="1">
              <a:defRPr/>
            </a:pPr>
            <a:r>
              <a:rPr lang="ko-KR" altLang="en-US">
                <a:latin typeface="+mn-ea"/>
              </a:rPr>
              <a:t>포인터는 주소를 이용해서 특정 변수에 접근할 수 있도록 도와준다</a:t>
            </a:r>
            <a:r>
              <a:rPr lang="en-US" altLang="ko-KR">
                <a:latin typeface="+mn-ea"/>
              </a:rPr>
              <a:t>.</a:t>
            </a: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D0B791-2378-4B85-AC3F-D9F3BDF4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093" y="2124640"/>
            <a:ext cx="6624956" cy="311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4743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5109CE-5B49-45F0-B61A-461511844EE8}"/>
              </a:ext>
            </a:extLst>
          </p:cNvPr>
          <p:cNvSpPr txBox="1">
            <a:spLocks/>
          </p:cNvSpPr>
          <p:nvPr/>
        </p:nvSpPr>
        <p:spPr>
          <a:xfrm>
            <a:off x="1678940" y="59436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>
                <a:latin typeface="+mn-ea"/>
              </a:rPr>
              <a:t>포인터의 선언</a:t>
            </a:r>
            <a:r>
              <a:rPr lang="en-US" altLang="ko-KR">
                <a:latin typeface="+mn-ea"/>
              </a:rPr>
              <a:t>(1/2)</a:t>
            </a:r>
            <a:endParaRPr lang="ko-KR" altLang="en-US">
              <a:latin typeface="+mn-ea"/>
            </a:endParaRPr>
          </a:p>
          <a:p>
            <a:pPr lvl="1">
              <a:defRPr/>
            </a:pPr>
            <a:r>
              <a:rPr lang="en-US" altLang="ko-KR">
                <a:latin typeface="+mn-ea"/>
              </a:rPr>
              <a:t>char*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char</a:t>
            </a:r>
            <a:r>
              <a:rPr lang="ko-KR" altLang="en-US">
                <a:latin typeface="+mn-ea"/>
              </a:rPr>
              <a:t>형 변수의 주소</a:t>
            </a:r>
            <a:r>
              <a:rPr lang="en-US" altLang="ko-KR">
                <a:latin typeface="+mn-ea"/>
              </a:rPr>
              <a:t>, int*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int</a:t>
            </a:r>
            <a:r>
              <a:rPr lang="ko-KR" altLang="en-US">
                <a:latin typeface="+mn-ea"/>
              </a:rPr>
              <a:t>형 변수의 주소</a:t>
            </a:r>
            <a:r>
              <a:rPr lang="en-US" altLang="ko-KR">
                <a:latin typeface="+mn-ea"/>
              </a:rPr>
              <a:t>, double*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double</a:t>
            </a:r>
            <a:r>
              <a:rPr lang="ko-KR" altLang="en-US">
                <a:latin typeface="+mn-ea"/>
              </a:rPr>
              <a:t>형 변수의 주소를 저장한다</a:t>
            </a:r>
            <a:r>
              <a:rPr lang="en-US" altLang="ko-KR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>
                <a:latin typeface="+mn-ea"/>
              </a:rPr>
              <a:t>char*</a:t>
            </a:r>
            <a:r>
              <a:rPr lang="ko-KR" altLang="en-US">
                <a:latin typeface="+mn-ea"/>
              </a:rPr>
              <a:t>형 변수는 </a:t>
            </a:r>
            <a:r>
              <a:rPr lang="en-US" altLang="ko-KR">
                <a:latin typeface="+mn-ea"/>
              </a:rPr>
              <a:t>char</a:t>
            </a:r>
            <a:r>
              <a:rPr lang="ko-KR" altLang="en-US">
                <a:latin typeface="+mn-ea"/>
              </a:rPr>
              <a:t>형 변수를 가리키고</a:t>
            </a:r>
            <a:r>
              <a:rPr lang="en-US" altLang="ko-KR">
                <a:latin typeface="+mn-ea"/>
              </a:rPr>
              <a:t>, int*</a:t>
            </a:r>
            <a:r>
              <a:rPr lang="ko-KR" altLang="en-US">
                <a:latin typeface="+mn-ea"/>
              </a:rPr>
              <a:t>형 변수는 </a:t>
            </a:r>
            <a:r>
              <a:rPr lang="en-US" altLang="ko-KR">
                <a:latin typeface="+mn-ea"/>
              </a:rPr>
              <a:t>int</a:t>
            </a:r>
            <a:r>
              <a:rPr lang="ko-KR" altLang="en-US">
                <a:latin typeface="+mn-ea"/>
              </a:rPr>
              <a:t>형 변수를 가리키고</a:t>
            </a:r>
            <a:r>
              <a:rPr lang="en-US" altLang="ko-KR">
                <a:latin typeface="+mn-ea"/>
              </a:rPr>
              <a:t>, double*</a:t>
            </a:r>
            <a:r>
              <a:rPr lang="ko-KR" altLang="en-US">
                <a:latin typeface="+mn-ea"/>
              </a:rPr>
              <a:t>형 변수는 </a:t>
            </a:r>
            <a:r>
              <a:rPr lang="en-US" altLang="ko-KR">
                <a:latin typeface="+mn-ea"/>
              </a:rPr>
              <a:t>double</a:t>
            </a:r>
            <a:r>
              <a:rPr lang="ko-KR" altLang="en-US">
                <a:latin typeface="+mn-ea"/>
              </a:rPr>
              <a:t>형 변수를 가리킨다</a:t>
            </a:r>
            <a:r>
              <a:rPr lang="en-US" altLang="ko-KR">
                <a:latin typeface="+mn-ea"/>
              </a:rPr>
              <a:t>.</a:t>
            </a: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B2085-BA51-4679-8FCF-C7D76DBC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453" y="2662873"/>
            <a:ext cx="6902496" cy="315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663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70CD96-719D-4077-9041-648BE1BE1934}"/>
              </a:ext>
            </a:extLst>
          </p:cNvPr>
          <p:cNvSpPr txBox="1">
            <a:spLocks/>
          </p:cNvSpPr>
          <p:nvPr/>
        </p:nvSpPr>
        <p:spPr>
          <a:xfrm>
            <a:off x="1625600" y="46228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포인터의 선언</a:t>
            </a:r>
            <a:r>
              <a:rPr lang="en-US" altLang="ko-KR" dirty="0">
                <a:latin typeface="+mn-ea"/>
              </a:rPr>
              <a:t>(2/2)</a:t>
            </a:r>
            <a:endParaRPr lang="ko-KR" altLang="en-US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포인터 변수의 크기는 포인터 변수가 가리키는 변수의 데이터형에 관계없이 항상 같다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45F365A-AC27-48DC-8253-FA015C173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11027"/>
          <a:stretch/>
        </p:blipFill>
        <p:spPr bwMode="auto">
          <a:xfrm>
            <a:off x="3033597" y="1757681"/>
            <a:ext cx="6124806" cy="386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845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23">
            <a:extLst>
              <a:ext uri="{FF2B5EF4-FFF2-40B4-BE49-F238E27FC236}">
                <a16:creationId xmlns:a16="http://schemas.microsoft.com/office/drawing/2014/main" id="{002BF7DF-D1FD-486D-916D-A3AED4E83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47594"/>
              </p:ext>
            </p:extLst>
          </p:nvPr>
        </p:nvGraphicFramePr>
        <p:xfrm>
          <a:off x="1918246" y="1069738"/>
          <a:ext cx="8370888" cy="4175396"/>
        </p:xfrm>
        <a:graphic>
          <a:graphicData uri="http://schemas.openxmlformats.org/drawingml/2006/table">
            <a:tbl>
              <a:tblPr/>
              <a:tblGrid>
                <a:gridCol w="66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9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0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자료형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설명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바이트수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범위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5">
                <a:tc rowSpan="6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정수형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부호있음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short 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short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-32768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32767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int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정수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-2147483648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2147483647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 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-2147483648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2147483647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short 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부호없는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short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 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65535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int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부호없는 정수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4294967295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long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부호없는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형 정수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4294967295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문자형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부호있음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char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문자 및 정수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-128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127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부호없음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unsigned char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문자 및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부호없는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 정수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255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5">
                <a:tc rowSpan="3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부동소수점형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float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단일정밀도 부동소수점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1.2E-38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3.4E38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double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두배정밀도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 부동소수점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2.2E-308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1.8E308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45">
                <a:tc gridSpan="2" v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long double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두배정밀도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 부동소수점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8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2.2E-308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～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1.8E308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4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참거짓형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bool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참 거짓 판단형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0 =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거짓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, 0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이외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=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엽서L" pitchFamily="18" charset="-127"/>
                          <a:cs typeface="한컴바탕" pitchFamily="18" charset="2"/>
                        </a:rPr>
                        <a:t>참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HY엽서L" pitchFamily="18" charset="-127"/>
                        <a:cs typeface="한컴바탕" pitchFamily="18" charset="2"/>
                      </a:endParaRPr>
                    </a:p>
                  </a:txBody>
                  <a:tcPr marT="45706" marB="45706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01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2E1DB5-2286-4F28-BA1A-D54740DA3D57}"/>
              </a:ext>
            </a:extLst>
          </p:cNvPr>
          <p:cNvSpPr txBox="1"/>
          <p:nvPr/>
        </p:nvSpPr>
        <p:spPr>
          <a:xfrm>
            <a:off x="980902" y="307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289327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B2743E-819E-4D08-9241-027F3B26FBEC}"/>
              </a:ext>
            </a:extLst>
          </p:cNvPr>
          <p:cNvSpPr txBox="1">
            <a:spLocks/>
          </p:cNvSpPr>
          <p:nvPr/>
        </p:nvSpPr>
        <p:spPr>
          <a:xfrm>
            <a:off x="1706880" y="66548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포인터의 사용</a:t>
            </a:r>
            <a:r>
              <a:rPr lang="en-US" altLang="ko-KR" dirty="0">
                <a:latin typeface="+mn-ea"/>
              </a:rPr>
              <a:t>(1/3)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포인터를 사용하려면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주소 연산자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(address-of operator)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참조 연산자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(indirection operator)</a:t>
            </a:r>
            <a:r>
              <a:rPr lang="ko-KR" altLang="en-US" dirty="0">
                <a:latin typeface="+mn-ea"/>
              </a:rPr>
              <a:t>가 필요하다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2">
              <a:defRPr/>
            </a:pPr>
            <a:endParaRPr lang="en-US" altLang="ko-KR" dirty="0">
              <a:latin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4979F-92BE-44A4-8D83-820C93B7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1079" y="2341880"/>
            <a:ext cx="6909877" cy="273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08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2FF486C-D68C-409D-9737-D7EC6C437BDF}"/>
              </a:ext>
            </a:extLst>
          </p:cNvPr>
          <p:cNvSpPr txBox="1">
            <a:spLocks/>
          </p:cNvSpPr>
          <p:nvPr/>
        </p:nvSpPr>
        <p:spPr>
          <a:xfrm>
            <a:off x="1737360" y="72644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포인터의 사용</a:t>
            </a:r>
            <a:r>
              <a:rPr lang="en-US" altLang="ko-KR" dirty="0">
                <a:latin typeface="+mn-ea"/>
              </a:rPr>
              <a:t>(2/3)</a:t>
            </a:r>
            <a:endParaRPr lang="ko-KR" altLang="en-US" dirty="0">
              <a:latin typeface="+mn-ea"/>
            </a:endParaRP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주소 연산자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&amp; </a:t>
            </a:r>
            <a:r>
              <a:rPr lang="ko-KR" altLang="en-US" dirty="0">
                <a:latin typeface="+mn-ea"/>
              </a:rPr>
              <a:t>다음에 나오는 변수의 주소를 구하는 데 사용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&amp; </a:t>
            </a:r>
            <a:r>
              <a:rPr lang="ko-KR" altLang="en-US" dirty="0">
                <a:latin typeface="+mn-ea"/>
              </a:rPr>
              <a:t>연산자는 반드시 변수 명 앞에만 사용할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상수나 수식에는 사용할 수 없다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2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4DBAE4A-EABA-4AAF-B14D-81754190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748" y="1559877"/>
            <a:ext cx="6500813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67DC14E-81CB-4806-9BF5-DC0862D6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1747" y="3850640"/>
            <a:ext cx="6500813" cy="132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889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028EEA9-EDD0-47B9-951A-0817BD36E5F2}"/>
              </a:ext>
            </a:extLst>
          </p:cNvPr>
          <p:cNvSpPr txBox="1">
            <a:spLocks/>
          </p:cNvSpPr>
          <p:nvPr/>
        </p:nvSpPr>
        <p:spPr>
          <a:xfrm>
            <a:off x="1595120" y="73660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포인터의 사용</a:t>
            </a:r>
            <a:r>
              <a:rPr lang="en-US" altLang="ko-KR" dirty="0">
                <a:latin typeface="+mn-ea"/>
              </a:rPr>
              <a:t>(3/3)</a:t>
            </a:r>
            <a:endParaRPr lang="ko-KR" altLang="en-US" dirty="0">
              <a:latin typeface="+mn-ea"/>
            </a:endParaRP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참조 연산자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포인터 변수가 가리키는 변수에 접근해서 값을 읽어오거나 변경하는 데 사용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marL="457200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* 연산자는 반드시 포인터 변수 앞에만 사용할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endParaRPr lang="en-US" altLang="ko-KR" dirty="0">
              <a:latin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BFB01-B28D-4D72-A7A7-12FF2700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175" y="1977493"/>
            <a:ext cx="7519650" cy="212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8F0731-DFDE-45E5-AF10-8E5C0AF7A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175" y="4753872"/>
            <a:ext cx="7428306" cy="89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540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9F0EFB7-AF8B-4FB0-BC80-92D3F240A3D1}"/>
              </a:ext>
            </a:extLst>
          </p:cNvPr>
          <p:cNvSpPr txBox="1">
            <a:spLocks/>
          </p:cNvSpPr>
          <p:nvPr/>
        </p:nvSpPr>
        <p:spPr>
          <a:xfrm>
            <a:off x="1485900" y="90932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포인터형과 변수의 데이터형</a:t>
            </a:r>
            <a:endParaRPr lang="en-US" altLang="ko-KR" b="1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포인터 변수의 데이터형이 반드시 포인터 변수가 가리키는 변수의 데이터형과 일치해야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37B8E-5D01-41D9-8571-D90B1503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2624" y="2087880"/>
            <a:ext cx="69267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480848-959D-4387-9457-7A0CB791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2" y="3493617"/>
            <a:ext cx="6048376" cy="195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6D4C2E-8FE0-4D70-8837-01F3F62E37CC}"/>
              </a:ext>
            </a:extLst>
          </p:cNvPr>
          <p:cNvSpPr txBox="1"/>
          <p:nvPr/>
        </p:nvSpPr>
        <p:spPr>
          <a:xfrm>
            <a:off x="1485900" y="4775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주의사항 </a:t>
            </a:r>
            <a:r>
              <a:rPr lang="en-US" altLang="ko-KR" dirty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106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6FDE112-9D66-412D-AB80-93609280B118}"/>
              </a:ext>
            </a:extLst>
          </p:cNvPr>
          <p:cNvSpPr txBox="1">
            <a:spLocks/>
          </p:cNvSpPr>
          <p:nvPr/>
        </p:nvSpPr>
        <p:spPr>
          <a:xfrm>
            <a:off x="1828800" y="82804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잘못된 포인터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포인터도 변수이므로 반드시 초기화해야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포인터 변수를 초기화하지 않고 사용하면 실행 에러가 발생한다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널 포인터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포인터가 다른 변수를 가리키지 않을 때는 </a:t>
            </a:r>
            <a:r>
              <a:rPr lang="en-US" altLang="ko-KR" dirty="0">
                <a:latin typeface="+mn-ea"/>
              </a:rPr>
              <a:t>NULL(0)</a:t>
            </a:r>
            <a:r>
              <a:rPr lang="ko-KR" altLang="en-US" dirty="0">
                <a:latin typeface="+mn-ea"/>
              </a:rPr>
              <a:t>로 초기화한다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879EC-B360-4FBC-B6B7-11147E1F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73936"/>
            <a:ext cx="8896049" cy="110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CA0182-C52D-4599-A89E-E7667FF8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305604"/>
            <a:ext cx="8896049" cy="110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0F702-7FDD-40D9-87D2-08FB811EFA2A}"/>
              </a:ext>
            </a:extLst>
          </p:cNvPr>
          <p:cNvSpPr txBox="1"/>
          <p:nvPr/>
        </p:nvSpPr>
        <p:spPr>
          <a:xfrm>
            <a:off x="1485900" y="4775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주의사항 </a:t>
            </a:r>
            <a:r>
              <a:rPr lang="en-US" altLang="ko-KR" dirty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806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745401D-4081-4297-9BE5-A5C359E16A64}"/>
              </a:ext>
            </a:extLst>
          </p:cNvPr>
          <p:cNvSpPr txBox="1">
            <a:spLocks/>
          </p:cNvSpPr>
          <p:nvPr/>
        </p:nvSpPr>
        <p:spPr>
          <a:xfrm>
            <a:off x="1554480" y="38100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포인터와 </a:t>
            </a:r>
            <a:r>
              <a:rPr lang="en-US" altLang="ko-KR" b="1" dirty="0">
                <a:latin typeface="+mn-ea"/>
              </a:rPr>
              <a:t>+, - </a:t>
            </a:r>
            <a:r>
              <a:rPr lang="ko-KR" altLang="en-US" b="1" dirty="0">
                <a:latin typeface="+mn-ea"/>
              </a:rPr>
              <a:t>연산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ptr+N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 err="1">
                <a:latin typeface="+mn-ea"/>
              </a:rPr>
              <a:t>ptr</a:t>
            </a:r>
            <a:r>
              <a:rPr lang="ko-KR" altLang="en-US" dirty="0">
                <a:latin typeface="+mn-ea"/>
              </a:rPr>
              <a:t>이 가리키는 데이터형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 크기만큼 증가된 주소가 연산의 결과이다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Ptr</a:t>
            </a:r>
            <a:r>
              <a:rPr lang="en-US" altLang="ko-KR" dirty="0">
                <a:latin typeface="+mn-ea"/>
              </a:rPr>
              <a:t>-N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 err="1">
                <a:latin typeface="+mn-ea"/>
              </a:rPr>
              <a:t>ptr</a:t>
            </a:r>
            <a:r>
              <a:rPr lang="ko-KR" altLang="en-US" dirty="0">
                <a:latin typeface="+mn-ea"/>
              </a:rPr>
              <a:t>이 가리키는 데이터형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개 크기만큼 감소된 주소가 연산의 결과이다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8C40A-5554-44AB-B542-FA94707D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06" y="1731731"/>
            <a:ext cx="7626294" cy="427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62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03298BF-EA6B-4C7F-98FB-BC6F996D4C83}"/>
              </a:ext>
            </a:extLst>
          </p:cNvPr>
          <p:cNvSpPr txBox="1">
            <a:spLocks/>
          </p:cNvSpPr>
          <p:nvPr/>
        </p:nvSpPr>
        <p:spPr>
          <a:xfrm>
            <a:off x="1485900" y="57404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>
                <a:latin typeface="+mn-ea"/>
              </a:rPr>
              <a:t>포인터와 </a:t>
            </a:r>
            <a:r>
              <a:rPr lang="en-US" altLang="ko-KR" b="1">
                <a:latin typeface="+mn-ea"/>
              </a:rPr>
              <a:t>++, -- </a:t>
            </a:r>
            <a:r>
              <a:rPr lang="ko-KR" altLang="en-US" b="1">
                <a:latin typeface="+mn-ea"/>
              </a:rPr>
              <a:t>연산</a:t>
            </a:r>
            <a:r>
              <a:rPr lang="en-US" altLang="ko-KR">
                <a:latin typeface="+mn-ea"/>
              </a:rPr>
              <a:t>(1/2)</a:t>
            </a:r>
          </a:p>
          <a:p>
            <a:pPr lvl="1">
              <a:defRPr/>
            </a:pPr>
            <a:r>
              <a:rPr lang="ko-KR" altLang="en-US">
                <a:latin typeface="+mn-ea"/>
              </a:rPr>
              <a:t>포인터에 대한 증감 연산</a:t>
            </a:r>
            <a:r>
              <a:rPr lang="en-US" altLang="ko-KR">
                <a:latin typeface="+mn-ea"/>
              </a:rPr>
              <a:t>(++, --)</a:t>
            </a:r>
            <a:r>
              <a:rPr lang="ko-KR" altLang="en-US">
                <a:latin typeface="+mn-ea"/>
              </a:rPr>
              <a:t>도 포인터형에 의해 연산의 결과가 결정된다</a:t>
            </a:r>
            <a:r>
              <a:rPr lang="en-US" altLang="ko-KR">
                <a:latin typeface="+mn-ea"/>
              </a:rPr>
              <a:t>.</a:t>
            </a: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BF62E-E9ED-4AD9-954C-D024873E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1611646"/>
            <a:ext cx="8196456" cy="414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505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DFC60ED-8A11-4017-8AD0-2C300D70B774}"/>
              </a:ext>
            </a:extLst>
          </p:cNvPr>
          <p:cNvSpPr txBox="1">
            <a:spLocks/>
          </p:cNvSpPr>
          <p:nvPr/>
        </p:nvSpPr>
        <p:spPr>
          <a:xfrm>
            <a:off x="1485900" y="604520"/>
            <a:ext cx="9220200" cy="480060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 err="1">
                <a:latin typeface="+mn-ea"/>
              </a:rPr>
              <a:t>포인터로서의</a:t>
            </a:r>
            <a:r>
              <a:rPr lang="ko-KR" altLang="en-US" b="1" dirty="0">
                <a:latin typeface="+mn-ea"/>
              </a:rPr>
              <a:t> 배열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인덱스 없이 배열명만 사용하면 배열의 시작 주소를 의미한다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배열의 시작 주소를 구할 때는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>
                <a:latin typeface="+mn-ea"/>
              </a:rPr>
              <a:t>없이 배열명만 사용한다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배열명은 포인터인 것처럼 사용할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인덱스를 사용하는 대신 배열의 시작 주소로 포인터 연산을 하면 배열의 특정 원소에 접근할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C94276F-8AE8-4495-A919-AFE8852A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235" y="1932234"/>
            <a:ext cx="8222793" cy="197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218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B39D3D-8681-4B40-94B3-480F6656B6E4}"/>
              </a:ext>
            </a:extLst>
          </p:cNvPr>
          <p:cNvSpPr txBox="1">
            <a:spLocks/>
          </p:cNvSpPr>
          <p:nvPr/>
        </p:nvSpPr>
        <p:spPr>
          <a:xfrm>
            <a:off x="1666240" y="36068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>
                <a:latin typeface="+mn-ea"/>
              </a:rPr>
              <a:t>포인터로서의 배열</a:t>
            </a:r>
            <a:r>
              <a:rPr lang="en-US" altLang="ko-KR">
                <a:latin typeface="+mn-ea"/>
              </a:rPr>
              <a:t>(2/2)</a:t>
            </a:r>
          </a:p>
          <a:p>
            <a:pPr lvl="1">
              <a:defRPr/>
            </a:pPr>
            <a:r>
              <a:rPr lang="ko-KR" altLang="en-US" b="1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(arr+i)</a:t>
            </a:r>
            <a:r>
              <a:rPr lang="ko-KR" altLang="en-US">
                <a:latin typeface="+mn-ea"/>
              </a:rPr>
              <a:t>는 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arr[i]</a:t>
            </a:r>
            <a:r>
              <a:rPr lang="ko-KR" altLang="en-US">
                <a:latin typeface="+mn-ea"/>
              </a:rPr>
              <a:t>를 의미한다</a:t>
            </a:r>
            <a:r>
              <a:rPr lang="en-US" altLang="ko-KR">
                <a:latin typeface="+mn-ea"/>
              </a:rPr>
              <a:t>.</a:t>
            </a:r>
          </a:p>
          <a:p>
            <a:pPr lvl="2">
              <a:defRPr/>
            </a:pPr>
            <a:r>
              <a:rPr lang="ko-KR" altLang="en-US">
                <a:latin typeface="+mn-ea"/>
              </a:rPr>
              <a:t>배열의 시작 주소에서 </a:t>
            </a:r>
            <a:r>
              <a:rPr lang="en-US" altLang="ko-KR">
                <a:latin typeface="+mn-ea"/>
              </a:rPr>
              <a:t>int i</a:t>
            </a:r>
            <a:r>
              <a:rPr lang="ko-KR" altLang="en-US">
                <a:latin typeface="+mn-ea"/>
              </a:rPr>
              <a:t>개 크기만큼 증가된 주소에 있는 값</a:t>
            </a: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F4450-CD6D-4194-9BAB-5A7A2825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9629" y="1752622"/>
            <a:ext cx="5732742" cy="416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465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F4ED45D-A1CC-476B-95CE-63C7BD065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" t="19411" r="1811" b="28935"/>
          <a:stretch/>
        </p:blipFill>
        <p:spPr>
          <a:xfrm>
            <a:off x="2119744" y="1753985"/>
            <a:ext cx="7268838" cy="294270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B62535-AD1D-4C04-B5E5-4160BEC00B9F}"/>
              </a:ext>
            </a:extLst>
          </p:cNvPr>
          <p:cNvSpPr txBox="1">
            <a:spLocks/>
          </p:cNvSpPr>
          <p:nvPr/>
        </p:nvSpPr>
        <p:spPr>
          <a:xfrm>
            <a:off x="1706880" y="665480"/>
            <a:ext cx="92202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+mn-ea"/>
              </a:rPr>
              <a:t>레퍼런스 변수</a:t>
            </a:r>
            <a:endParaRPr lang="en-US" altLang="ko-KR" b="1" dirty="0">
              <a:latin typeface="+mn-ea"/>
            </a:endParaRPr>
          </a:p>
          <a:p>
            <a:pPr lvl="2">
              <a:defRPr/>
            </a:pPr>
            <a:endParaRPr lang="en-US" altLang="ko-KR" dirty="0">
              <a:latin typeface="+mn-ea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E093F-854E-492E-B5F9-E009D183EF91}"/>
              </a:ext>
            </a:extLst>
          </p:cNvPr>
          <p:cNvSpPr txBox="1"/>
          <p:nvPr/>
        </p:nvSpPr>
        <p:spPr>
          <a:xfrm>
            <a:off x="2119744" y="4819749"/>
            <a:ext cx="6530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레퍼런스 변수는 기존에 선언된 변수에 붙이는 </a:t>
            </a:r>
            <a:r>
              <a:rPr lang="en-US" altLang="ko-KR" dirty="0"/>
              <a:t>‘</a:t>
            </a:r>
            <a:r>
              <a:rPr lang="ko-KR" altLang="en-US" dirty="0"/>
              <a:t>별칭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레퍼런스 변수는 선언과 동시에 반드시 초기화 시켜줘야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F16414-1994-413E-9085-65882C52A634}"/>
              </a:ext>
            </a:extLst>
          </p:cNvPr>
          <p:cNvSpPr/>
          <p:nvPr/>
        </p:nvSpPr>
        <p:spPr>
          <a:xfrm>
            <a:off x="1608841" y="1323124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자료형 </a:t>
            </a:r>
            <a:r>
              <a:rPr lang="en-US" altLang="ko-KR" b="1" dirty="0">
                <a:latin typeface="+mn-ea"/>
              </a:rPr>
              <a:t>&amp;</a:t>
            </a:r>
            <a:r>
              <a:rPr lang="ko-KR" altLang="en-US" b="1" dirty="0">
                <a:latin typeface="+mn-ea"/>
              </a:rPr>
              <a:t>별명 </a:t>
            </a:r>
            <a:r>
              <a:rPr lang="en-US" altLang="ko-KR" b="1" dirty="0">
                <a:latin typeface="+mn-ea"/>
              </a:rPr>
              <a:t>= </a:t>
            </a:r>
            <a:r>
              <a:rPr lang="ko-KR" altLang="en-US" b="1" dirty="0">
                <a:latin typeface="+mn-ea"/>
              </a:rPr>
              <a:t>기존 변수 명</a:t>
            </a:r>
            <a:r>
              <a:rPr lang="en-US" altLang="ko-KR" b="1" dirty="0"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062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A7E4D3-0067-43BC-9C86-C8A70B3EACBE}"/>
              </a:ext>
            </a:extLst>
          </p:cNvPr>
          <p:cNvSpPr txBox="1"/>
          <p:nvPr/>
        </p:nvSpPr>
        <p:spPr>
          <a:xfrm>
            <a:off x="1088967" y="3657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기본 입출력 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15628-E745-4B68-B790-19611A898D15}"/>
              </a:ext>
            </a:extLst>
          </p:cNvPr>
          <p:cNvSpPr txBox="1"/>
          <p:nvPr/>
        </p:nvSpPr>
        <p:spPr>
          <a:xfrm>
            <a:off x="1429789" y="1138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330E-6849-4CBB-AD28-A4EBCA1E46BD}"/>
              </a:ext>
            </a:extLst>
          </p:cNvPr>
          <p:cNvSpPr txBox="1"/>
          <p:nvPr/>
        </p:nvSpPr>
        <p:spPr>
          <a:xfrm>
            <a:off x="2076120" y="150817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D7C11-38A0-45B6-8B5B-EE2A06F03831}"/>
              </a:ext>
            </a:extLst>
          </p:cNvPr>
          <p:cNvSpPr txBox="1"/>
          <p:nvPr/>
        </p:nvSpPr>
        <p:spPr>
          <a:xfrm>
            <a:off x="1429788" y="224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372FC-2ABF-4CEB-B2EB-DB5ECA5CEAAE}"/>
              </a:ext>
            </a:extLst>
          </p:cNvPr>
          <p:cNvSpPr txBox="1"/>
          <p:nvPr/>
        </p:nvSpPr>
        <p:spPr>
          <a:xfrm>
            <a:off x="2076120" y="261734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cin</a:t>
            </a:r>
            <a:r>
              <a:rPr lang="en-US" altLang="ko-KR" dirty="0"/>
              <a:t> &gt;&gt;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969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91FF4-7148-49CC-B3C7-722859981878}"/>
              </a:ext>
            </a:extLst>
          </p:cNvPr>
          <p:cNvSpPr txBox="1"/>
          <p:nvPr/>
        </p:nvSpPr>
        <p:spPr>
          <a:xfrm>
            <a:off x="691804" y="382012"/>
            <a:ext cx="10464800" cy="499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int, char, double </a:t>
            </a:r>
            <a:r>
              <a:rPr lang="ko-KR" altLang="en-US" dirty="0"/>
              <a:t>포인터 변수 선언 및 대응되는 변수로 초기화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위에서 선언한 포인터 변수를 사용해 값 변경해보기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포인터 변수 </a:t>
            </a:r>
            <a:r>
              <a:rPr lang="en-US" altLang="ko-KR" dirty="0"/>
              <a:t>int 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선언 및 초기화 후 </a:t>
            </a:r>
            <a:r>
              <a:rPr lang="en-US" altLang="ko-KR" dirty="0" err="1"/>
              <a:t>ptr</a:t>
            </a:r>
            <a:r>
              <a:rPr lang="ko-KR" altLang="en-US" dirty="0"/>
              <a:t>과 </a:t>
            </a:r>
            <a:r>
              <a:rPr lang="en-US" altLang="ko-KR" dirty="0"/>
              <a:t>*</a:t>
            </a:r>
            <a:r>
              <a:rPr lang="en-US" altLang="ko-KR" dirty="0" err="1"/>
              <a:t>ptr</a:t>
            </a:r>
            <a:r>
              <a:rPr lang="ko-KR" altLang="en-US" dirty="0"/>
              <a:t> 각각 출력 후 결과확인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주소 연산자</a:t>
            </a:r>
            <a:r>
              <a:rPr lang="en-US" altLang="ko-KR" dirty="0"/>
              <a:t>(&amp;) </a:t>
            </a:r>
            <a:r>
              <a:rPr lang="ko-KR" altLang="en-US" dirty="0"/>
              <a:t>와 참조 연산자</a:t>
            </a:r>
            <a:r>
              <a:rPr lang="en-US" altLang="ko-KR" dirty="0"/>
              <a:t>(*) </a:t>
            </a:r>
            <a:r>
              <a:rPr lang="ko-KR" altLang="en-US" dirty="0"/>
              <a:t>각각 사용해보는 문제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배열을 포인터로 참조 후 포인터를 통해 배열에 접근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A531E8-5306-461B-B59C-A3648278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689" y="2790676"/>
            <a:ext cx="5044201" cy="199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8938-7C46-4190-871E-E40215721DE8}"/>
              </a:ext>
            </a:extLst>
          </p:cNvPr>
          <p:cNvSpPr txBox="1"/>
          <p:nvPr/>
        </p:nvSpPr>
        <p:spPr>
          <a:xfrm>
            <a:off x="1005840" y="279067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 </a:t>
            </a:r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259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9DC98-5A6A-4EBA-A99D-A16BE32FD7EA}"/>
              </a:ext>
            </a:extLst>
          </p:cNvPr>
          <p:cNvSpPr txBox="1"/>
          <p:nvPr/>
        </p:nvSpPr>
        <p:spPr>
          <a:xfrm>
            <a:off x="2723535" y="2782669"/>
            <a:ext cx="793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By Value      vs       Call By Reference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9370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6DF676-E7FF-4897-8FE1-878068E9FBB6}"/>
              </a:ext>
            </a:extLst>
          </p:cNvPr>
          <p:cNvSpPr/>
          <p:nvPr/>
        </p:nvSpPr>
        <p:spPr>
          <a:xfrm>
            <a:off x="371968" y="407616"/>
            <a:ext cx="7202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인자전달의 기본방식은 값의 복사이다!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A4E0D-5543-4AA3-8F68-21F20E3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3" y="1170657"/>
            <a:ext cx="5867400" cy="280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EA387-F1A1-4DFB-803A-34BC441C6941}"/>
              </a:ext>
            </a:extLst>
          </p:cNvPr>
          <p:cNvSpPr txBox="1"/>
          <p:nvPr/>
        </p:nvSpPr>
        <p:spPr>
          <a:xfrm>
            <a:off x="6449961" y="1278170"/>
            <a:ext cx="54634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함수를 호출할 때 전달되는 </a:t>
            </a:r>
            <a:r>
              <a:rPr lang="en-US" altLang="ko-KR" dirty="0"/>
              <a:t>argument(</a:t>
            </a:r>
            <a:r>
              <a:rPr lang="ko-KR" altLang="en-US" dirty="0"/>
              <a:t>인자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값의 복사 형태이다</a:t>
            </a:r>
            <a:r>
              <a:rPr lang="en-US" altLang="ko-KR" dirty="0"/>
              <a:t>.  Call By Value</a:t>
            </a:r>
            <a:r>
              <a:rPr lang="ko-KR" altLang="en-US" dirty="0"/>
              <a:t>와 </a:t>
            </a:r>
            <a:r>
              <a:rPr lang="en-US" altLang="ko-KR" dirty="0"/>
              <a:t>Call By Reference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구분 짓는 요소는 전달되는 데이터의</a:t>
            </a:r>
            <a:r>
              <a:rPr lang="en-US" altLang="ko-KR" dirty="0"/>
              <a:t> </a:t>
            </a:r>
            <a:r>
              <a:rPr lang="ko-KR" altLang="en-US" dirty="0"/>
              <a:t>형태가 </a:t>
            </a:r>
            <a:endParaRPr lang="en-US" altLang="ko-KR" dirty="0"/>
          </a:p>
          <a:p>
            <a:r>
              <a:rPr lang="ko-KR" altLang="en-US" dirty="0"/>
              <a:t>주소인가 값인가에 따라 결정된다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값이 전달되면 값의 복사가 일어나고</a:t>
            </a:r>
            <a:endParaRPr lang="en-US" altLang="ko-KR" dirty="0"/>
          </a:p>
          <a:p>
            <a:r>
              <a:rPr lang="en-US" altLang="ko-KR" dirty="0"/>
              <a:t>( Call By Value )</a:t>
            </a:r>
          </a:p>
          <a:p>
            <a:r>
              <a:rPr lang="ko-KR" altLang="en-US" dirty="0"/>
              <a:t>주소가 전달되면 주소 값의 복사가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 Call By Reference )</a:t>
            </a:r>
          </a:p>
        </p:txBody>
      </p:sp>
    </p:spTree>
    <p:extLst>
      <p:ext uri="{BB962C8B-B14F-4D97-AF65-F5344CB8AC3E}">
        <p14:creationId xmlns:p14="http://schemas.microsoft.com/office/powerpoint/2010/main" val="4140170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C3DE5-FEE5-43C8-8350-2C0E7868C4F9}"/>
              </a:ext>
            </a:extLst>
          </p:cNvPr>
          <p:cNvSpPr txBox="1"/>
          <p:nvPr/>
        </p:nvSpPr>
        <p:spPr>
          <a:xfrm>
            <a:off x="796500" y="593843"/>
            <a:ext cx="760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Call By Value(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값에 의한 함수 호출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인자로 넘기는 값을 복사해서 함수 호출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C1648-EC7E-4138-A7E0-BC3823DF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7" y="1240174"/>
            <a:ext cx="7610475" cy="271462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6E94CB14-313C-42BA-B9BA-383175628F13}"/>
              </a:ext>
            </a:extLst>
          </p:cNvPr>
          <p:cNvSpPr/>
          <p:nvPr/>
        </p:nvSpPr>
        <p:spPr>
          <a:xfrm rot="5400000" flipH="1">
            <a:off x="6749144" y="1900534"/>
            <a:ext cx="1980000" cy="718914"/>
          </a:xfrm>
          <a:prstGeom prst="uturnArrow">
            <a:avLst>
              <a:gd name="adj1" fmla="val 30699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C753-1D02-4222-AD2E-57CDA0B632B3}"/>
              </a:ext>
            </a:extLst>
          </p:cNvPr>
          <p:cNvSpPr txBox="1"/>
          <p:nvPr/>
        </p:nvSpPr>
        <p:spPr>
          <a:xfrm>
            <a:off x="8495071" y="1425677"/>
            <a:ext cx="2630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num</a:t>
            </a:r>
            <a:r>
              <a:rPr lang="ko-KR" altLang="en-US" dirty="0"/>
              <a:t>이 직접 전달되는게</a:t>
            </a:r>
            <a:endParaRPr lang="en-US" altLang="ko-KR" dirty="0"/>
          </a:p>
          <a:p>
            <a:r>
              <a:rPr lang="ko-KR" altLang="en-US" dirty="0"/>
              <a:t>아니라 </a:t>
            </a:r>
            <a:r>
              <a:rPr lang="en-US" altLang="ko-KR" dirty="0"/>
              <a:t>num</a:t>
            </a:r>
            <a:r>
              <a:rPr lang="ko-KR" altLang="en-US" dirty="0"/>
              <a:t>의 값 </a:t>
            </a:r>
            <a:r>
              <a:rPr lang="en-US" altLang="ko-KR" dirty="0"/>
              <a:t>25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값 복사 형태로 전달됨</a:t>
            </a:r>
          </a:p>
        </p:txBody>
      </p:sp>
    </p:spTree>
    <p:extLst>
      <p:ext uri="{BB962C8B-B14F-4D97-AF65-F5344CB8AC3E}">
        <p14:creationId xmlns:p14="http://schemas.microsoft.com/office/powerpoint/2010/main" val="120752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A4C0DF-2C62-4B32-B1EB-30C574AB436C}"/>
              </a:ext>
            </a:extLst>
          </p:cNvPr>
          <p:cNvSpPr/>
          <p:nvPr/>
        </p:nvSpPr>
        <p:spPr>
          <a:xfrm>
            <a:off x="796499" y="593843"/>
            <a:ext cx="8378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NanumGothic" panose="020D0604000000000000" pitchFamily="50" charset="-127"/>
                <a:ea typeface="NanumGothic" panose="020D0604000000000000" pitchFamily="50" charset="-127"/>
              </a:rPr>
              <a:t>Call By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Reference</a:t>
            </a:r>
            <a:r>
              <a:rPr lang="en-US" altLang="ko-KR" b="1" dirty="0"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 b="1" dirty="0">
                <a:latin typeface="NanumGothic" panose="020D0604000000000000" pitchFamily="50" charset="-127"/>
                <a:ea typeface="NanumGothic" panose="020D0604000000000000" pitchFamily="50" charset="-127"/>
              </a:rPr>
              <a:t>참조에 의한 호출</a:t>
            </a:r>
            <a:r>
              <a:rPr lang="en-US" altLang="ko-KR" b="1" dirty="0">
                <a:latin typeface="NanumGothic" panose="020D0604000000000000" pitchFamily="50" charset="-127"/>
                <a:ea typeface="NanumGothic" panose="020D0604000000000000" pitchFamily="50" charset="-127"/>
              </a:rPr>
              <a:t>): </a:t>
            </a:r>
            <a:r>
              <a:rPr lang="ko-KR" altLang="en-US" b="1" dirty="0">
                <a:latin typeface="NanumGothic" panose="020D0604000000000000" pitchFamily="50" charset="-127"/>
                <a:ea typeface="NanumGothic" panose="020D0604000000000000" pitchFamily="50" charset="-127"/>
              </a:rPr>
              <a:t>인자로 넘기는 주소 값을 복사하여 함수 호출 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1971FA-CCE5-4451-ACED-995502C4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9" y="1379896"/>
            <a:ext cx="7372350" cy="2800350"/>
          </a:xfrm>
          <a:prstGeom prst="rect">
            <a:avLst/>
          </a:prstGeom>
        </p:spPr>
      </p:pic>
      <p:sp>
        <p:nvSpPr>
          <p:cNvPr id="4" name="화살표: U자형 3">
            <a:extLst>
              <a:ext uri="{FF2B5EF4-FFF2-40B4-BE49-F238E27FC236}">
                <a16:creationId xmlns:a16="http://schemas.microsoft.com/office/drawing/2014/main" id="{05BB7D50-BBD8-47B8-A3B7-AA5918B685D0}"/>
              </a:ext>
            </a:extLst>
          </p:cNvPr>
          <p:cNvSpPr/>
          <p:nvPr/>
        </p:nvSpPr>
        <p:spPr>
          <a:xfrm rot="5400000" flipH="1">
            <a:off x="7178849" y="2166005"/>
            <a:ext cx="1980000" cy="718914"/>
          </a:xfrm>
          <a:prstGeom prst="uturnArrow">
            <a:avLst>
              <a:gd name="adj1" fmla="val 30699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00F3-EA30-462F-B6A5-6CA0128C535F}"/>
              </a:ext>
            </a:extLst>
          </p:cNvPr>
          <p:cNvSpPr txBox="1"/>
          <p:nvPr/>
        </p:nvSpPr>
        <p:spPr>
          <a:xfrm>
            <a:off x="8546215" y="1730477"/>
            <a:ext cx="273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num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가 </a:t>
            </a:r>
            <a:r>
              <a:rPr lang="en-US" altLang="ko-KR" dirty="0" err="1"/>
              <a:t>ptr</a:t>
            </a:r>
            <a:r>
              <a:rPr lang="ko-KR" altLang="en-US" dirty="0"/>
              <a:t>에 전달되어 </a:t>
            </a:r>
            <a:r>
              <a:rPr lang="en-US" altLang="ko-KR" dirty="0" err="1"/>
              <a:t>ptr</a:t>
            </a:r>
            <a:r>
              <a:rPr lang="ko-KR" altLang="en-US" dirty="0"/>
              <a:t>을 참조하면</a:t>
            </a:r>
            <a:endParaRPr lang="en-US" altLang="ko-KR" dirty="0"/>
          </a:p>
          <a:p>
            <a:r>
              <a:rPr lang="en-US" altLang="ko-KR" dirty="0"/>
              <a:t> num</a:t>
            </a:r>
            <a:r>
              <a:rPr lang="ko-KR" altLang="en-US" dirty="0"/>
              <a:t>에 접근 가능</a:t>
            </a:r>
          </a:p>
        </p:txBody>
      </p:sp>
    </p:spTree>
    <p:extLst>
      <p:ext uri="{BB962C8B-B14F-4D97-AF65-F5344CB8AC3E}">
        <p14:creationId xmlns:p14="http://schemas.microsoft.com/office/powerpoint/2010/main" val="325632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7FF015-5882-42EE-87A0-6DDD3DC2B818}"/>
              </a:ext>
            </a:extLst>
          </p:cNvPr>
          <p:cNvSpPr/>
          <p:nvPr/>
        </p:nvSpPr>
        <p:spPr>
          <a:xfrm>
            <a:off x="125506" y="4150660"/>
            <a:ext cx="5871883" cy="193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BE4FB-569A-4D98-AE78-F777A06C6660}"/>
              </a:ext>
            </a:extLst>
          </p:cNvPr>
          <p:cNvSpPr txBox="1"/>
          <p:nvPr/>
        </p:nvSpPr>
        <p:spPr>
          <a:xfrm>
            <a:off x="510988" y="439270"/>
            <a:ext cx="1598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main()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	int a = 10;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(a);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C8D83-ECA3-4D6A-AB6A-0FD0FCC09FCE}"/>
              </a:ext>
            </a:extLst>
          </p:cNvPr>
          <p:cNvSpPr txBox="1"/>
          <p:nvPr/>
        </p:nvSpPr>
        <p:spPr>
          <a:xfrm>
            <a:off x="2985246" y="439270"/>
            <a:ext cx="1958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void </a:t>
            </a:r>
            <a:r>
              <a:rPr lang="en-US" altLang="ko-KR" dirty="0" err="1"/>
              <a:t>func</a:t>
            </a:r>
            <a:r>
              <a:rPr lang="en-US" altLang="ko-KR" dirty="0"/>
              <a:t>(int num)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	num++;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B2BDEB-05C9-4AC2-BB39-FB61BBA2B96B}"/>
              </a:ext>
            </a:extLst>
          </p:cNvPr>
          <p:cNvSpPr/>
          <p:nvPr/>
        </p:nvSpPr>
        <p:spPr>
          <a:xfrm>
            <a:off x="1192306" y="4150660"/>
            <a:ext cx="968188" cy="1936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 a;</a:t>
            </a:r>
          </a:p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F7179A-BC55-46A4-B724-92A190B85AFD}"/>
              </a:ext>
            </a:extLst>
          </p:cNvPr>
          <p:cNvSpPr/>
          <p:nvPr/>
        </p:nvSpPr>
        <p:spPr>
          <a:xfrm>
            <a:off x="3480523" y="4150660"/>
            <a:ext cx="968188" cy="1936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 num;</a:t>
            </a:r>
          </a:p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E1171-17CB-4517-8627-3841D95830F3}"/>
              </a:ext>
            </a:extLst>
          </p:cNvPr>
          <p:cNvSpPr/>
          <p:nvPr/>
        </p:nvSpPr>
        <p:spPr>
          <a:xfrm>
            <a:off x="6194611" y="4150660"/>
            <a:ext cx="5871883" cy="193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AEBE0597-E626-49DA-A2EA-F3384F274E1E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160494" y="439270"/>
            <a:ext cx="1804123" cy="1039906"/>
          </a:xfrm>
          <a:prstGeom prst="curvedConnector4">
            <a:avLst>
              <a:gd name="adj1" fmla="val 22857"/>
              <a:gd name="adj2" fmla="val 1219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2AEB37FC-3F5E-4900-99F9-F80517A54F3B}"/>
              </a:ext>
            </a:extLst>
          </p:cNvPr>
          <p:cNvSpPr/>
          <p:nvPr/>
        </p:nvSpPr>
        <p:spPr>
          <a:xfrm>
            <a:off x="1676400" y="3629474"/>
            <a:ext cx="2288217" cy="52118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B0BB5-C8C6-4FC7-B72E-223AA077D735}"/>
              </a:ext>
            </a:extLst>
          </p:cNvPr>
          <p:cNvSpPr txBox="1"/>
          <p:nvPr/>
        </p:nvSpPr>
        <p:spPr>
          <a:xfrm>
            <a:off x="1500087" y="309971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copy value, call by value</a:t>
            </a:r>
            <a:endParaRPr lang="ko-KR" altLang="en-US" dirty="0"/>
          </a:p>
        </p:txBody>
      </p:sp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EB5A410C-4DDD-4906-B4F0-EDF05359ADA7}"/>
              </a:ext>
            </a:extLst>
          </p:cNvPr>
          <p:cNvSpPr/>
          <p:nvPr/>
        </p:nvSpPr>
        <p:spPr>
          <a:xfrm>
            <a:off x="8148251" y="3629474"/>
            <a:ext cx="2288217" cy="52118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7C460-FBED-4BAC-8AC3-3F7CC910674C}"/>
              </a:ext>
            </a:extLst>
          </p:cNvPr>
          <p:cNvSpPr txBox="1"/>
          <p:nvPr/>
        </p:nvSpPr>
        <p:spPr>
          <a:xfrm>
            <a:off x="7754374" y="3102947"/>
            <a:ext cx="307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copy address, call by reference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42EFD9-B8DD-4910-AD5A-87B77E3E4B4C}"/>
              </a:ext>
            </a:extLst>
          </p:cNvPr>
          <p:cNvSpPr txBox="1"/>
          <p:nvPr/>
        </p:nvSpPr>
        <p:spPr>
          <a:xfrm>
            <a:off x="6667500" y="439270"/>
            <a:ext cx="1598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main()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	int a = 10;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(&amp;a);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6C3DE5-1E36-4F6D-BAEC-7668EF106A10}"/>
              </a:ext>
            </a:extLst>
          </p:cNvPr>
          <p:cNvSpPr txBox="1"/>
          <p:nvPr/>
        </p:nvSpPr>
        <p:spPr>
          <a:xfrm>
            <a:off x="9141758" y="439270"/>
            <a:ext cx="229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void </a:t>
            </a:r>
            <a:r>
              <a:rPr lang="en-US" altLang="ko-KR" dirty="0" err="1"/>
              <a:t>func</a:t>
            </a:r>
            <a:r>
              <a:rPr lang="en-US" altLang="ko-KR" dirty="0"/>
              <a:t>(int* num)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	(*num)++;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0534F1E-F45E-4BF7-ACA4-1CF52B9C0114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8266015" y="439270"/>
            <a:ext cx="2021427" cy="1039906"/>
          </a:xfrm>
          <a:prstGeom prst="curvedConnector4">
            <a:avLst>
              <a:gd name="adj1" fmla="val 21661"/>
              <a:gd name="adj2" fmla="val 1219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09CA3B-3592-4950-BD86-5E8F6E7E23E2}"/>
              </a:ext>
            </a:extLst>
          </p:cNvPr>
          <p:cNvSpPr/>
          <p:nvPr/>
        </p:nvSpPr>
        <p:spPr>
          <a:xfrm>
            <a:off x="7725957" y="4150660"/>
            <a:ext cx="968188" cy="1936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 a;</a:t>
            </a:r>
          </a:p>
          <a:p>
            <a:pPr algn="ctr"/>
            <a:r>
              <a:rPr lang="en-US" altLang="ko-KR" dirty="0"/>
              <a:t>10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B52315-FD49-4D89-B3F2-3107539B42E5}"/>
              </a:ext>
            </a:extLst>
          </p:cNvPr>
          <p:cNvSpPr/>
          <p:nvPr/>
        </p:nvSpPr>
        <p:spPr>
          <a:xfrm>
            <a:off x="9803347" y="4150660"/>
            <a:ext cx="968188" cy="1936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int * num</a:t>
            </a:r>
          </a:p>
          <a:p>
            <a:pPr algn="ctr"/>
            <a:r>
              <a:rPr lang="en-US" altLang="ko-KR" dirty="0"/>
              <a:t>&amp;a</a:t>
            </a:r>
          </a:p>
        </p:txBody>
      </p:sp>
    </p:spTree>
    <p:extLst>
      <p:ext uri="{BB962C8B-B14F-4D97-AF65-F5344CB8AC3E}">
        <p14:creationId xmlns:p14="http://schemas.microsoft.com/office/powerpoint/2010/main" val="13469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6" grpId="0" animBg="1"/>
      <p:bldP spid="27" grpId="0"/>
      <p:bldP spid="28" grpId="0" animBg="1"/>
      <p:bldP spid="29" grpId="0"/>
      <p:bldP spid="31" grpId="0"/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AD183-3472-473B-8B87-D7B93983171A}"/>
              </a:ext>
            </a:extLst>
          </p:cNvPr>
          <p:cNvSpPr txBox="1"/>
          <p:nvPr/>
        </p:nvSpPr>
        <p:spPr>
          <a:xfrm>
            <a:off x="245806" y="314632"/>
            <a:ext cx="1142081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포인터 변수를 선언하고 초기화한 후 포인터 변수안에 있는 값을 변경해보기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1-1 </a:t>
            </a:r>
            <a:r>
              <a:rPr lang="ko-KR" altLang="en-US" dirty="0"/>
              <a:t>레퍼런스 변수를 이용해서 일반 변수를 참조하고  값 수정 해보기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/>
              <a:t>PlusOne</a:t>
            </a:r>
            <a:r>
              <a:rPr lang="en-US" altLang="ko-KR" dirty="0"/>
              <a:t>(int* num) </a:t>
            </a:r>
            <a:r>
              <a:rPr lang="ko-KR" altLang="en-US" dirty="0"/>
              <a:t>함수에서 </a:t>
            </a:r>
            <a:r>
              <a:rPr lang="en-US" altLang="ko-KR" dirty="0"/>
              <a:t>main()</a:t>
            </a:r>
            <a:r>
              <a:rPr lang="ko-KR" altLang="en-US" dirty="0"/>
              <a:t>함수에서 전달된 </a:t>
            </a:r>
            <a:r>
              <a:rPr lang="en-US" altLang="ko-KR" dirty="0"/>
              <a:t>num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/>
              <a:t>증가시키기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2-1 </a:t>
            </a:r>
            <a:r>
              <a:rPr lang="en-US" altLang="ko-KR" dirty="0" err="1"/>
              <a:t>PlusOne</a:t>
            </a:r>
            <a:r>
              <a:rPr lang="en-US" altLang="ko-KR" dirty="0"/>
              <a:t>(</a:t>
            </a:r>
            <a:r>
              <a:rPr lang="en-US" altLang="ko-KR" dirty="0" err="1"/>
              <a:t>int&amp;num</a:t>
            </a:r>
            <a:r>
              <a:rPr lang="en-US" altLang="ko-KR" dirty="0"/>
              <a:t>) </a:t>
            </a:r>
            <a:r>
              <a:rPr lang="ko-KR" altLang="en-US" dirty="0"/>
              <a:t>함수에서 </a:t>
            </a:r>
            <a:r>
              <a:rPr lang="en-US" altLang="ko-KR" dirty="0"/>
              <a:t>main()</a:t>
            </a:r>
            <a:r>
              <a:rPr lang="ko-KR" altLang="en-US" dirty="0"/>
              <a:t>함수에서 전달된 </a:t>
            </a:r>
            <a:r>
              <a:rPr lang="en-US" altLang="ko-KR" dirty="0"/>
              <a:t>num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/>
              <a:t>감소시키기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 Swap(int* a, int* b)</a:t>
            </a:r>
            <a:r>
              <a:rPr lang="ko-KR" altLang="en-US" dirty="0"/>
              <a:t>함수에서 </a:t>
            </a:r>
            <a:r>
              <a:rPr lang="en-US" altLang="ko-KR" dirty="0"/>
              <a:t>main()</a:t>
            </a:r>
            <a:r>
              <a:rPr lang="ko-KR" altLang="en-US" dirty="0"/>
              <a:t>함수에서 전달된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swap</a:t>
            </a:r>
            <a:r>
              <a:rPr lang="ko-KR" altLang="en-US" dirty="0"/>
              <a:t>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3-1 Swap(int&amp; a, int&amp; b)</a:t>
            </a:r>
            <a:r>
              <a:rPr lang="ko-KR" altLang="en-US" dirty="0"/>
              <a:t>함수에서 </a:t>
            </a:r>
            <a:r>
              <a:rPr lang="en-US" altLang="ko-KR" dirty="0"/>
              <a:t>main()</a:t>
            </a:r>
            <a:r>
              <a:rPr lang="ko-KR" altLang="en-US" dirty="0"/>
              <a:t>함수에서 전달된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swap</a:t>
            </a:r>
            <a:r>
              <a:rPr lang="ko-KR" altLang="en-US" dirty="0"/>
              <a:t>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  </a:t>
            </a:r>
            <a:r>
              <a:rPr lang="en-US" altLang="ko-KR" dirty="0" err="1"/>
              <a:t>AddArray</a:t>
            </a:r>
            <a:r>
              <a:rPr lang="en-US" altLang="ko-KR" dirty="0"/>
              <a:t>(int </a:t>
            </a:r>
            <a:r>
              <a:rPr lang="en-US" altLang="ko-KR" dirty="0" err="1"/>
              <a:t>arr</a:t>
            </a:r>
            <a:r>
              <a:rPr lang="en-US" altLang="ko-KR" dirty="0"/>
              <a:t>[], int size, int* sum) </a:t>
            </a:r>
            <a:r>
              <a:rPr lang="ko-KR" altLang="en-US" dirty="0"/>
              <a:t>함수에서 전달된 배열의 총합을 </a:t>
            </a:r>
            <a:r>
              <a:rPr lang="en-US" altLang="ko-KR" dirty="0"/>
              <a:t>sum</a:t>
            </a:r>
            <a:r>
              <a:rPr lang="ko-KR" altLang="en-US" dirty="0"/>
              <a:t>에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4-1AddArray(int *</a:t>
            </a:r>
            <a:r>
              <a:rPr lang="en-US" altLang="ko-KR" dirty="0" err="1"/>
              <a:t>ptr</a:t>
            </a:r>
            <a:r>
              <a:rPr lang="en-US" altLang="ko-KR" dirty="0"/>
              <a:t>, int size, int&amp; sum) </a:t>
            </a:r>
            <a:r>
              <a:rPr lang="ko-KR" altLang="en-US" dirty="0"/>
              <a:t>함수에서 전달된 배열의 총합을 </a:t>
            </a:r>
            <a:r>
              <a:rPr lang="en-US" altLang="ko-KR" dirty="0"/>
              <a:t>sum</a:t>
            </a:r>
            <a:r>
              <a:rPr lang="ko-KR" altLang="en-US" dirty="0"/>
              <a:t>에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  Volume(int width, int height, int* volume)</a:t>
            </a:r>
            <a:r>
              <a:rPr lang="ko-KR" altLang="en-US" dirty="0" err="1"/>
              <a:t>두변의</a:t>
            </a:r>
            <a:r>
              <a:rPr lang="ko-KR" altLang="en-US" dirty="0"/>
              <a:t> 길이를 전달하면 </a:t>
            </a:r>
            <a:r>
              <a:rPr lang="en-US" altLang="ko-KR" dirty="0"/>
              <a:t>volume </a:t>
            </a:r>
            <a:r>
              <a:rPr lang="ko-KR" altLang="en-US" dirty="0"/>
              <a:t>변수를 통해 부피로 반환해주는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5-1 Volume(int width, int height, int&amp; volume)</a:t>
            </a:r>
            <a:r>
              <a:rPr lang="ko-KR" altLang="en-US" dirty="0"/>
              <a:t>두 변의 길이를 전달하면 </a:t>
            </a:r>
            <a:r>
              <a:rPr lang="en-US" altLang="ko-KR" dirty="0"/>
              <a:t>volume </a:t>
            </a:r>
            <a:r>
              <a:rPr lang="ko-KR" altLang="en-US" dirty="0"/>
              <a:t>변수를 통해 부피로 반환해주는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004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5A9ABF-F5C0-4EA9-9CEF-D3ED4F7F3883}"/>
              </a:ext>
            </a:extLst>
          </p:cNvPr>
          <p:cNvSpPr/>
          <p:nvPr/>
        </p:nvSpPr>
        <p:spPr>
          <a:xfrm>
            <a:off x="230652" y="22473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다차원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9EB20-9EF8-40E1-B571-44BC80FF3B88}"/>
              </a:ext>
            </a:extLst>
          </p:cNvPr>
          <p:cNvSpPr/>
          <p:nvPr/>
        </p:nvSpPr>
        <p:spPr>
          <a:xfrm>
            <a:off x="230652" y="948236"/>
            <a:ext cx="9520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75757"/>
                </a:solidFill>
                <a:latin typeface="notokr"/>
              </a:rPr>
              <a:t>다차원 배열이란 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2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차원 이상의 배열을 의미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, </a:t>
            </a:r>
            <a:r>
              <a:rPr lang="ko-KR" altLang="en-US" dirty="0">
                <a:solidFill>
                  <a:srgbClr val="575757"/>
                </a:solidFill>
                <a:latin typeface="notokr"/>
              </a:rPr>
              <a:t>배열 요소로 또 다른 배열을 가지는 배열을 의미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3E467-EAA6-4A04-82C1-68209A42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0" y="1540971"/>
            <a:ext cx="8820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0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5A9ABF-F5C0-4EA9-9CEF-D3ED4F7F3883}"/>
              </a:ext>
            </a:extLst>
          </p:cNvPr>
          <p:cNvSpPr/>
          <p:nvPr/>
        </p:nvSpPr>
        <p:spPr>
          <a:xfrm>
            <a:off x="230652" y="22473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다차원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9EB20-9EF8-40E1-B571-44BC80FF3B88}"/>
              </a:ext>
            </a:extLst>
          </p:cNvPr>
          <p:cNvSpPr/>
          <p:nvPr/>
        </p:nvSpPr>
        <p:spPr>
          <a:xfrm>
            <a:off x="230652" y="948236"/>
            <a:ext cx="9520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실제 메모리 상의 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CB9DA-5333-4C6C-9704-50303087A267}"/>
              </a:ext>
            </a:extLst>
          </p:cNvPr>
          <p:cNvSpPr txBox="1"/>
          <p:nvPr/>
        </p:nvSpPr>
        <p:spPr>
          <a:xfrm>
            <a:off x="141312" y="1572211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[12]</a:t>
            </a:r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4371337-C475-4811-917B-F2AE832F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9197"/>
              </p:ext>
            </p:extLst>
          </p:nvPr>
        </p:nvGraphicFramePr>
        <p:xfrm>
          <a:off x="230652" y="1964350"/>
          <a:ext cx="11730696" cy="8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58">
                  <a:extLst>
                    <a:ext uri="{9D8B030D-6E8A-4147-A177-3AD203B41FA5}">
                      <a16:colId xmlns:a16="http://schemas.microsoft.com/office/drawing/2014/main" val="36713579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228647898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353518101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755630696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1873747373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868328272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2213866335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299591424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1900240146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431283216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3392050463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523025577"/>
                    </a:ext>
                  </a:extLst>
                </a:gridCol>
              </a:tblGrid>
              <a:tr h="8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[0]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[1]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[2]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[3]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[4]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[5]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[6]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[7]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[8]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[9]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[10]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[11]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806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DF60754-5864-44CD-B55D-2204E4609FB1}"/>
              </a:ext>
            </a:extLst>
          </p:cNvPr>
          <p:cNvSpPr txBox="1"/>
          <p:nvPr/>
        </p:nvSpPr>
        <p:spPr>
          <a:xfrm>
            <a:off x="-12576" y="2975785"/>
            <a:ext cx="13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[2][6]</a:t>
            </a:r>
            <a:endParaRPr lang="ko-KR" altLang="en-US" dirty="0"/>
          </a:p>
        </p:txBody>
      </p:sp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DC06F2D8-F7A2-4E82-89A3-1F63D0CF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32669"/>
              </p:ext>
            </p:extLst>
          </p:nvPr>
        </p:nvGraphicFramePr>
        <p:xfrm>
          <a:off x="141312" y="3512884"/>
          <a:ext cx="11909376" cy="8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48">
                  <a:extLst>
                    <a:ext uri="{9D8B030D-6E8A-4147-A177-3AD203B41FA5}">
                      <a16:colId xmlns:a16="http://schemas.microsoft.com/office/drawing/2014/main" val="36713579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28647898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353518101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75563069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1873747373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868328272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213866335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99591424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190024014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43128321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3392050463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523025577"/>
                    </a:ext>
                  </a:extLst>
                </a:gridCol>
              </a:tblGrid>
              <a:tr h="802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[0][0]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[0][1]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[0][2]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[0][3]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[0][4]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[0][5]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[1][0]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[1][1]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[1][2]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[1][3]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[1][4]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[1][5]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80665"/>
                  </a:ext>
                </a:extLst>
              </a:tr>
            </a:tbl>
          </a:graphicData>
        </a:graphic>
      </p:graphicFrame>
      <p:graphicFrame>
        <p:nvGraphicFramePr>
          <p:cNvPr id="19" name="표 15">
            <a:extLst>
              <a:ext uri="{FF2B5EF4-FFF2-40B4-BE49-F238E27FC236}">
                <a16:creationId xmlns:a16="http://schemas.microsoft.com/office/drawing/2014/main" id="{35CABE4B-355F-4092-8C15-66C8861B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9866"/>
              </p:ext>
            </p:extLst>
          </p:nvPr>
        </p:nvGraphicFramePr>
        <p:xfrm>
          <a:off x="141312" y="5128568"/>
          <a:ext cx="11909376" cy="8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48">
                  <a:extLst>
                    <a:ext uri="{9D8B030D-6E8A-4147-A177-3AD203B41FA5}">
                      <a16:colId xmlns:a16="http://schemas.microsoft.com/office/drawing/2014/main" val="36713579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28647898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353518101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75563069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1873747373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868328272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213866335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99591424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190024014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43128321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3392050463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523025577"/>
                    </a:ext>
                  </a:extLst>
                </a:gridCol>
              </a:tblGrid>
              <a:tr h="802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[0][0] [0]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[0][0] [1]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[0][0] [2]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[0][1] [0]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[0][1] [1]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[0][1] [2]</a:t>
                      </a:r>
                      <a:endParaRPr lang="ko-KR" altLang="en-US" sz="15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[1][1] [0]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[1][1] [1]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[1][1] [2]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[1][2] [0]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[1][2] [1]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[1][2] [2]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8066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AC8919-99A7-4205-95B6-F33AB6637C6B}"/>
              </a:ext>
            </a:extLst>
          </p:cNvPr>
          <p:cNvSpPr txBox="1"/>
          <p:nvPr/>
        </p:nvSpPr>
        <p:spPr>
          <a:xfrm>
            <a:off x="-34566" y="4537427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[2][2][3]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717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5A9ABF-F5C0-4EA9-9CEF-D3ED4F7F3883}"/>
              </a:ext>
            </a:extLst>
          </p:cNvPr>
          <p:cNvSpPr/>
          <p:nvPr/>
        </p:nvSpPr>
        <p:spPr>
          <a:xfrm>
            <a:off x="230652" y="22473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다차원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9EB20-9EF8-40E1-B571-44BC80FF3B88}"/>
              </a:ext>
            </a:extLst>
          </p:cNvPr>
          <p:cNvSpPr/>
          <p:nvPr/>
        </p:nvSpPr>
        <p:spPr>
          <a:xfrm>
            <a:off x="230652" y="948236"/>
            <a:ext cx="9520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다차원 배열은 다중 포인터와 연관이 있다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B436A-F5AB-45E0-83A4-785D5684858E}"/>
              </a:ext>
            </a:extLst>
          </p:cNvPr>
          <p:cNvSpPr txBox="1"/>
          <p:nvPr/>
        </p:nvSpPr>
        <p:spPr>
          <a:xfrm>
            <a:off x="230652" y="145629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이상의 배열은 배열 포인터를 통해 접근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81662-AD7A-4855-8F6D-E6EC30DAD25D}"/>
              </a:ext>
            </a:extLst>
          </p:cNvPr>
          <p:cNvSpPr txBox="1"/>
          <p:nvPr/>
        </p:nvSpPr>
        <p:spPr>
          <a:xfrm>
            <a:off x="349135" y="2211185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[12]</a:t>
            </a:r>
            <a:endParaRPr lang="ko-KR" altLang="en-US" dirty="0"/>
          </a:p>
        </p:txBody>
      </p:sp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53552828-457A-4766-B17A-DBE702A8F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98743"/>
              </p:ext>
            </p:extLst>
          </p:nvPr>
        </p:nvGraphicFramePr>
        <p:xfrm>
          <a:off x="230652" y="2626265"/>
          <a:ext cx="11730696" cy="8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58">
                  <a:extLst>
                    <a:ext uri="{9D8B030D-6E8A-4147-A177-3AD203B41FA5}">
                      <a16:colId xmlns:a16="http://schemas.microsoft.com/office/drawing/2014/main" val="36713579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228647898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353518101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755630696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1873747373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868328272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2213866335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2995914247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1900240146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431283216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3392050463"/>
                    </a:ext>
                  </a:extLst>
                </a:gridCol>
                <a:gridCol w="977558">
                  <a:extLst>
                    <a:ext uri="{9D8B030D-6E8A-4147-A177-3AD203B41FA5}">
                      <a16:colId xmlns:a16="http://schemas.microsoft.com/office/drawing/2014/main" val="523025577"/>
                    </a:ext>
                  </a:extLst>
                </a:gridCol>
              </a:tblGrid>
              <a:tr h="80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[0]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[1]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[2]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[3]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[4]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[5]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[6]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[7]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[8]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[9]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[10]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arr</a:t>
                      </a:r>
                      <a:r>
                        <a:rPr lang="en-US" altLang="ko-KR" sz="1700" dirty="0"/>
                        <a:t>[11]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806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17E14E-1D14-495D-BABD-3123106AE1E7}"/>
              </a:ext>
            </a:extLst>
          </p:cNvPr>
          <p:cNvSpPr txBox="1"/>
          <p:nvPr/>
        </p:nvSpPr>
        <p:spPr>
          <a:xfrm>
            <a:off x="349135" y="3599411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ko-KR" altLang="en-US" dirty="0"/>
              <a:t>* </a:t>
            </a:r>
            <a:r>
              <a:rPr lang="en-US" altLang="ko-KR" dirty="0" err="1"/>
              <a:t>ptr</a:t>
            </a:r>
            <a:r>
              <a:rPr lang="en-US" altLang="ko-KR" dirty="0"/>
              <a:t> = 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A6CD7F-DDA1-48D5-BDCB-3C62969448FD}"/>
              </a:ext>
            </a:extLst>
          </p:cNvPr>
          <p:cNvCxnSpPr>
            <a:stCxn id="6" idx="1"/>
            <a:endCxn id="12" idx="1"/>
          </p:cNvCxnSpPr>
          <p:nvPr/>
        </p:nvCxnSpPr>
        <p:spPr>
          <a:xfrm flipH="1" flipV="1">
            <a:off x="230652" y="3027632"/>
            <a:ext cx="118483" cy="75644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D6412B-6720-483B-9374-11C2A91B331A}"/>
              </a:ext>
            </a:extLst>
          </p:cNvPr>
          <p:cNvSpPr txBox="1"/>
          <p:nvPr/>
        </p:nvSpPr>
        <p:spPr>
          <a:xfrm>
            <a:off x="349135" y="4106487"/>
            <a:ext cx="13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[2][6]</a:t>
            </a:r>
            <a:endParaRPr lang="ko-KR" altLang="en-US" dirty="0"/>
          </a:p>
        </p:txBody>
      </p:sp>
      <p:graphicFrame>
        <p:nvGraphicFramePr>
          <p:cNvPr id="21" name="표 15">
            <a:extLst>
              <a:ext uri="{FF2B5EF4-FFF2-40B4-BE49-F238E27FC236}">
                <a16:creationId xmlns:a16="http://schemas.microsoft.com/office/drawing/2014/main" id="{9A86A8BE-0404-43CF-84DD-C414427A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2609"/>
              </p:ext>
            </p:extLst>
          </p:nvPr>
        </p:nvGraphicFramePr>
        <p:xfrm>
          <a:off x="349135" y="4492444"/>
          <a:ext cx="11909376" cy="80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48">
                  <a:extLst>
                    <a:ext uri="{9D8B030D-6E8A-4147-A177-3AD203B41FA5}">
                      <a16:colId xmlns:a16="http://schemas.microsoft.com/office/drawing/2014/main" val="36713579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28647898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353518101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75563069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1873747373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868328272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213866335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2995914247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190024014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431283216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3392050463"/>
                    </a:ext>
                  </a:extLst>
                </a:gridCol>
                <a:gridCol w="992448">
                  <a:extLst>
                    <a:ext uri="{9D8B030D-6E8A-4147-A177-3AD203B41FA5}">
                      <a16:colId xmlns:a16="http://schemas.microsoft.com/office/drawing/2014/main" val="523025577"/>
                    </a:ext>
                  </a:extLst>
                </a:gridCol>
              </a:tblGrid>
              <a:tr h="802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[0][0]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[0][1]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[0][2]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[0][3]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[0][4]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[0][5]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[1][0]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[1][1]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[1][2]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[1][3]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[1][4]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arr</a:t>
                      </a:r>
                      <a:r>
                        <a:rPr lang="en-US" altLang="ko-KR" sz="1500" dirty="0"/>
                        <a:t>[1][5]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806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01ECD5-6980-478E-92D6-7BD7CAC21D93}"/>
              </a:ext>
            </a:extLst>
          </p:cNvPr>
          <p:cNvSpPr txBox="1"/>
          <p:nvPr/>
        </p:nvSpPr>
        <p:spPr>
          <a:xfrm>
            <a:off x="349135" y="5354597"/>
            <a:ext cx="19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(</a:t>
            </a:r>
            <a:r>
              <a:rPr lang="ko-KR" altLang="en-US" dirty="0"/>
              <a:t>*</a:t>
            </a:r>
            <a:r>
              <a:rPr lang="en-US" altLang="ko-KR" dirty="0" err="1"/>
              <a:t>ptr</a:t>
            </a:r>
            <a:r>
              <a:rPr lang="en-US" altLang="ko-KR" dirty="0"/>
              <a:t>)[6] = 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F0B896-1381-414A-B552-A4DBA3A621F8}"/>
              </a:ext>
            </a:extLst>
          </p:cNvPr>
          <p:cNvCxnSpPr>
            <a:cxnSpLocks/>
            <a:endCxn id="21" idx="1"/>
          </p:cNvCxnSpPr>
          <p:nvPr/>
        </p:nvCxnSpPr>
        <p:spPr>
          <a:xfrm flipH="1" flipV="1">
            <a:off x="349135" y="4893811"/>
            <a:ext cx="141316" cy="642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33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4F4E3-5242-4BBF-8E4B-3D6CBDEB6FCE}"/>
              </a:ext>
            </a:extLst>
          </p:cNvPr>
          <p:cNvSpPr txBox="1"/>
          <p:nvPr/>
        </p:nvSpPr>
        <p:spPr>
          <a:xfrm>
            <a:off x="565266" y="4488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1492-484E-4DF7-AB3A-D5A3AA7F34F5}"/>
              </a:ext>
            </a:extLst>
          </p:cNvPr>
          <p:cNvSpPr txBox="1"/>
          <p:nvPr/>
        </p:nvSpPr>
        <p:spPr>
          <a:xfrm>
            <a:off x="1404851" y="153785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자료형의 의미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3FCB7-43F3-48C3-93C4-66FC1A52892E}"/>
              </a:ext>
            </a:extLst>
          </p:cNvPr>
          <p:cNvSpPr txBox="1"/>
          <p:nvPr/>
        </p:nvSpPr>
        <p:spPr>
          <a:xfrm>
            <a:off x="4148051" y="1529543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</a:t>
            </a:r>
            <a:r>
              <a:rPr lang="ko-KR" altLang="en-US" dirty="0"/>
              <a:t>컴파일러에게 변수가 있음을 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   메모리에 공간을 할당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B30BA-013F-4EA2-9985-26C99D8063A9}"/>
              </a:ext>
            </a:extLst>
          </p:cNvPr>
          <p:cNvSpPr txBox="1"/>
          <p:nvPr/>
        </p:nvSpPr>
        <p:spPr>
          <a:xfrm>
            <a:off x="1404850" y="262682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D451-F04A-4A39-BE38-2B5EE79E917E}"/>
              </a:ext>
            </a:extLst>
          </p:cNvPr>
          <p:cNvSpPr txBox="1"/>
          <p:nvPr/>
        </p:nvSpPr>
        <p:spPr>
          <a:xfrm>
            <a:off x="4148051" y="2626822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</a:t>
            </a:r>
            <a:r>
              <a:rPr lang="ko-KR" altLang="en-US" dirty="0"/>
              <a:t>앞으로 이 이름을 통해 메모리 공간에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접근하겠다고 알리는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862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5A9ABF-F5C0-4EA9-9CEF-D3ED4F7F3883}"/>
              </a:ext>
            </a:extLst>
          </p:cNvPr>
          <p:cNvSpPr/>
          <p:nvPr/>
        </p:nvSpPr>
        <p:spPr>
          <a:xfrm>
            <a:off x="230652" y="22473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다차원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9EB20-9EF8-40E1-B571-44BC80FF3B88}"/>
              </a:ext>
            </a:extLst>
          </p:cNvPr>
          <p:cNvSpPr/>
          <p:nvPr/>
        </p:nvSpPr>
        <p:spPr>
          <a:xfrm>
            <a:off x="230652" y="948236"/>
            <a:ext cx="9520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포인터 배열과</a:t>
            </a:r>
            <a:r>
              <a:rPr lang="en-US" altLang="ko-KR" dirty="0"/>
              <a:t> </a:t>
            </a:r>
            <a:r>
              <a:rPr lang="ko-KR" altLang="en-US" dirty="0"/>
              <a:t>배열 포인터는 </a:t>
            </a:r>
            <a:r>
              <a:rPr lang="ko-KR" altLang="en-US" dirty="0" err="1"/>
              <a:t>다른것이다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B436A-F5AB-45E0-83A4-785D5684858E}"/>
              </a:ext>
            </a:extLst>
          </p:cNvPr>
          <p:cNvSpPr txBox="1"/>
          <p:nvPr/>
        </p:nvSpPr>
        <p:spPr>
          <a:xfrm>
            <a:off x="230652" y="1456293"/>
            <a:ext cx="68916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ko-KR" altLang="en-US" dirty="0"/>
              <a:t>*</a:t>
            </a:r>
            <a:r>
              <a:rPr lang="en-US" altLang="ko-KR" dirty="0" err="1"/>
              <a:t>arr</a:t>
            </a:r>
            <a:r>
              <a:rPr lang="en-US" altLang="ko-KR" dirty="0"/>
              <a:t>[6];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포인터 변수를 담을 수 있는 </a:t>
            </a:r>
            <a:r>
              <a:rPr lang="en-US" altLang="ko-KR" dirty="0"/>
              <a:t>6</a:t>
            </a:r>
            <a:r>
              <a:rPr lang="ko-KR" altLang="en-US" dirty="0"/>
              <a:t>개의 변수를 배열로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int (</a:t>
            </a:r>
            <a:r>
              <a:rPr lang="ko-KR" altLang="en-US" dirty="0"/>
              <a:t>*</a:t>
            </a:r>
            <a:r>
              <a:rPr lang="en-US" altLang="ko-KR" dirty="0" err="1"/>
              <a:t>arr</a:t>
            </a:r>
            <a:r>
              <a:rPr lang="en-US" altLang="ko-KR" dirty="0"/>
              <a:t>)[6];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가로행이 </a:t>
            </a:r>
            <a:r>
              <a:rPr lang="en-US" altLang="ko-KR" dirty="0"/>
              <a:t>6</a:t>
            </a:r>
            <a:r>
              <a:rPr lang="ko-KR" altLang="en-US" dirty="0"/>
              <a:t>인 </a:t>
            </a:r>
            <a:r>
              <a:rPr lang="en-US" altLang="ko-KR" dirty="0"/>
              <a:t>2</a:t>
            </a:r>
            <a:r>
              <a:rPr lang="ko-KR" altLang="en-US" dirty="0"/>
              <a:t>차원 배열의 처음 값을 참조할 수 있는 포인터 변수</a:t>
            </a: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9FAD3749-8D59-49AA-AA2E-7B800046E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73411"/>
              </p:ext>
            </p:extLst>
          </p:nvPr>
        </p:nvGraphicFramePr>
        <p:xfrm>
          <a:off x="361142" y="2650298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61224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10594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9609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41700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30846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693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9377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725EDA77-0011-4AE7-B410-4C4290F9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11508"/>
              </p:ext>
            </p:extLst>
          </p:nvPr>
        </p:nvGraphicFramePr>
        <p:xfrm>
          <a:off x="361142" y="473433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61224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10594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9609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41700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30846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693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937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403BAAB6-B070-40E9-8DD2-C24A59AB0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61093"/>
              </p:ext>
            </p:extLst>
          </p:nvPr>
        </p:nvGraphicFramePr>
        <p:xfrm>
          <a:off x="361142" y="510517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61224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10594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9609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41700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30846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693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9377"/>
                  </a:ext>
                </a:extLst>
              </a:tr>
            </a:tbl>
          </a:graphicData>
        </a:graphic>
      </p:graphicFrame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5875E213-A373-4C29-93B8-201C4EE40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66273"/>
              </p:ext>
            </p:extLst>
          </p:nvPr>
        </p:nvGraphicFramePr>
        <p:xfrm>
          <a:off x="361142" y="547601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61224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10594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9609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41700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30846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6935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int </a:t>
                      </a:r>
                      <a:r>
                        <a:rPr lang="ko-KR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int </a:t>
                      </a:r>
                      <a:r>
                        <a:rPr lang="ko-KR" altLang="en-US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int </a:t>
                      </a:r>
                      <a:r>
                        <a:rPr lang="ko-KR" altLang="en-US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int </a:t>
                      </a:r>
                      <a:r>
                        <a:rPr lang="ko-KR" altLang="en-US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40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5A9ABF-F5C0-4EA9-9CEF-D3ED4F7F3883}"/>
              </a:ext>
            </a:extLst>
          </p:cNvPr>
          <p:cNvSpPr/>
          <p:nvPr/>
        </p:nvSpPr>
        <p:spPr>
          <a:xfrm>
            <a:off x="230652" y="22473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다차원 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9EB20-9EF8-40E1-B571-44BC80FF3B88}"/>
              </a:ext>
            </a:extLst>
          </p:cNvPr>
          <p:cNvSpPr/>
          <p:nvPr/>
        </p:nvSpPr>
        <p:spPr>
          <a:xfrm>
            <a:off x="230652" y="948236"/>
            <a:ext cx="9520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 대한 접근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6B8033-DDFB-4A7F-B5BD-85C1523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18" y="463091"/>
            <a:ext cx="9132130" cy="55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5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5A9ABF-F5C0-4EA9-9CEF-D3ED4F7F3883}"/>
              </a:ext>
            </a:extLst>
          </p:cNvPr>
          <p:cNvSpPr/>
          <p:nvPr/>
        </p:nvSpPr>
        <p:spPr>
          <a:xfrm>
            <a:off x="230652" y="22473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다중 포인터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9EB20-9EF8-40E1-B571-44BC80FF3B88}"/>
              </a:ext>
            </a:extLst>
          </p:cNvPr>
          <p:cNvSpPr/>
          <p:nvPr/>
        </p:nvSpPr>
        <p:spPr>
          <a:xfrm>
            <a:off x="230652" y="948236"/>
            <a:ext cx="95208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포인터 변수는 일반 변수의 주소를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이중 포인터</a:t>
            </a:r>
            <a:r>
              <a:rPr lang="en-US" altLang="ko-KR" dirty="0"/>
              <a:t>, </a:t>
            </a:r>
            <a:r>
              <a:rPr lang="ko-KR" altLang="en-US" dirty="0"/>
              <a:t>삼중 포인터</a:t>
            </a:r>
            <a:r>
              <a:rPr lang="en-US" altLang="ko-KR" dirty="0"/>
              <a:t>, </a:t>
            </a:r>
            <a:r>
              <a:rPr lang="ko-KR" altLang="en-US" dirty="0"/>
              <a:t>다중 포인터는 포인터 변수의 주소 값을 저장하기 위해서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AE7D31-D04E-4473-95B1-EEE50E34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30" y="1836570"/>
            <a:ext cx="4660240" cy="5021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D477C8-F4E0-47E7-8232-8F02D0EB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6" y="1904122"/>
            <a:ext cx="3248025" cy="488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709DC9-11CB-4221-A513-4C833F901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954" y="1961413"/>
            <a:ext cx="4118392" cy="47623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2944EC-CC2B-4543-B493-553577756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52" y="1856567"/>
            <a:ext cx="31718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25B947-E1FA-4632-9548-C416AEE1DE7D}"/>
              </a:ext>
            </a:extLst>
          </p:cNvPr>
          <p:cNvSpPr/>
          <p:nvPr/>
        </p:nvSpPr>
        <p:spPr>
          <a:xfrm>
            <a:off x="230652" y="224736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다차원 배열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D78C3F-88F1-438C-9199-A92C30929EA4}"/>
              </a:ext>
            </a:extLst>
          </p:cNvPr>
          <p:cNvSpPr/>
          <p:nvPr/>
        </p:nvSpPr>
        <p:spPr>
          <a:xfrm>
            <a:off x="230652" y="948236"/>
            <a:ext cx="9520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차원 이상의 배열은 왜 </a:t>
            </a:r>
            <a:r>
              <a:rPr lang="ko-KR" altLang="en-US" dirty="0" err="1"/>
              <a:t>안쓰죠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1,2,3 </a:t>
            </a:r>
            <a:r>
              <a:rPr lang="ko-KR" altLang="en-US" dirty="0"/>
              <a:t>차원 배열은 실제 우리 생활에서 쉽게 접할 수 있는 모양의 배열이지만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차원 이상의 배열은 문법적으로는 가능하지만 의미를 부여하기 힘든</a:t>
            </a:r>
            <a:r>
              <a:rPr lang="en-US" altLang="ko-KR" dirty="0"/>
              <a:t>,  </a:t>
            </a:r>
            <a:r>
              <a:rPr lang="ko-KR" altLang="en-US" dirty="0"/>
              <a:t>의미 없는 배열이다</a:t>
            </a:r>
            <a:r>
              <a:rPr lang="en-US" altLang="ko-KR" dirty="0"/>
              <a:t>.</a:t>
            </a:r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915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329FD6-F687-4A01-9403-3FEF3DA62BCF}"/>
              </a:ext>
            </a:extLst>
          </p:cNvPr>
          <p:cNvSpPr txBox="1"/>
          <p:nvPr/>
        </p:nvSpPr>
        <p:spPr>
          <a:xfrm>
            <a:off x="781397" y="2554067"/>
            <a:ext cx="771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[2][3] = {{1,2,3},{4,5,6}} </a:t>
            </a:r>
            <a:r>
              <a:rPr lang="ko-KR" altLang="en-US" dirty="0"/>
              <a:t>을 배열 포인터로 참조 후 반복문으로 출력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인덱싱 연산을 하지 않고 포인터 변수와 </a:t>
            </a:r>
            <a:r>
              <a:rPr lang="en-US" altLang="ko-KR" dirty="0"/>
              <a:t>+ </a:t>
            </a:r>
            <a:r>
              <a:rPr lang="ko-KR" altLang="en-US" dirty="0"/>
              <a:t>연산으로만 출력하게 한다</a:t>
            </a:r>
            <a:r>
              <a:rPr lang="en-US" altLang="ko-KR" dirty="0"/>
              <a:t>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61179-91E8-496A-9D49-10DF83D78AB3}"/>
              </a:ext>
            </a:extLst>
          </p:cNvPr>
          <p:cNvSpPr txBox="1"/>
          <p:nvPr/>
        </p:nvSpPr>
        <p:spPr>
          <a:xfrm>
            <a:off x="781397" y="1728692"/>
            <a:ext cx="741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[2][3] = {{1,2,3},{4,5,6}} </a:t>
            </a:r>
            <a:r>
              <a:rPr lang="ko-KR" altLang="en-US" dirty="0"/>
              <a:t>을 배열 포인터로 참조 후 반복문으로 출력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인덱싱 연산만을 이용해서 출력하게 한다</a:t>
            </a:r>
            <a:r>
              <a:rPr lang="en-US" altLang="ko-KR" dirty="0"/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96407-C0D3-46BB-A5EA-DD8E0792AA9C}"/>
              </a:ext>
            </a:extLst>
          </p:cNvPr>
          <p:cNvSpPr txBox="1"/>
          <p:nvPr/>
        </p:nvSpPr>
        <p:spPr>
          <a:xfrm>
            <a:off x="781397" y="903317"/>
            <a:ext cx="854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</a:t>
            </a:r>
            <a:r>
              <a:rPr lang="en-US" altLang="ko-KR" dirty="0" err="1"/>
              <a:t>arr</a:t>
            </a:r>
            <a:r>
              <a:rPr lang="en-US" altLang="ko-KR" dirty="0"/>
              <a:t>[2][3] </a:t>
            </a:r>
            <a:r>
              <a:rPr lang="ko-KR" altLang="en-US" dirty="0"/>
              <a:t>배열 선언 후 각각의 배열 인덱스를 통해 값을 저장하는 프로그램 작성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중괄호를 통한 초기화를 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462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86CA0-78D7-4174-9021-BC11448DB9AD}"/>
              </a:ext>
            </a:extLst>
          </p:cNvPr>
          <p:cNvSpPr txBox="1"/>
          <p:nvPr/>
        </p:nvSpPr>
        <p:spPr>
          <a:xfrm>
            <a:off x="689956" y="631767"/>
            <a:ext cx="1137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void Differentiate(int input[ ], int </a:t>
            </a:r>
            <a:r>
              <a:rPr lang="en-US" altLang="ko-KR" dirty="0" err="1"/>
              <a:t>oddNum</a:t>
            </a:r>
            <a:r>
              <a:rPr lang="en-US" altLang="ko-KR" dirty="0"/>
              <a:t>[ ], int </a:t>
            </a:r>
            <a:r>
              <a:rPr lang="en-US" altLang="ko-KR" dirty="0" err="1"/>
              <a:t>evenNum</a:t>
            </a:r>
            <a:r>
              <a:rPr lang="en-US" altLang="ko-KR" dirty="0"/>
              <a:t>[ ]) </a:t>
            </a:r>
            <a:r>
              <a:rPr lang="ko-KR" altLang="en-US" dirty="0"/>
              <a:t>함수를 이용해 전달된</a:t>
            </a:r>
            <a:r>
              <a:rPr lang="en-US" altLang="ko-KR" dirty="0"/>
              <a:t>10</a:t>
            </a:r>
            <a:r>
              <a:rPr lang="ko-KR" altLang="en-US" dirty="0"/>
              <a:t>개의 숫자를 홀수와 짝수로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구분지어</a:t>
            </a:r>
            <a:r>
              <a:rPr lang="ko-KR" altLang="en-US" dirty="0"/>
              <a:t> 홀수는 </a:t>
            </a:r>
            <a:r>
              <a:rPr lang="en-US" altLang="ko-KR" dirty="0" err="1"/>
              <a:t>oddNum</a:t>
            </a:r>
            <a:r>
              <a:rPr lang="en-US" altLang="ko-KR" dirty="0"/>
              <a:t> </a:t>
            </a:r>
            <a:r>
              <a:rPr lang="ko-KR" altLang="en-US" dirty="0"/>
              <a:t>배열에 짝수는 </a:t>
            </a:r>
            <a:r>
              <a:rPr lang="en-US" altLang="ko-KR" dirty="0" err="1"/>
              <a:t>evenNum</a:t>
            </a:r>
            <a:r>
              <a:rPr lang="en-US" altLang="ko-KR" dirty="0"/>
              <a:t> </a:t>
            </a:r>
            <a:r>
              <a:rPr lang="ko-KR" altLang="en-US" dirty="0"/>
              <a:t>배열에 담아서 반환하는 프로그램 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65A85-4484-4BD7-8E86-DE76BAFE5788}"/>
              </a:ext>
            </a:extLst>
          </p:cNvPr>
          <p:cNvSpPr txBox="1"/>
          <p:nvPr/>
        </p:nvSpPr>
        <p:spPr>
          <a:xfrm>
            <a:off x="689956" y="1438102"/>
            <a:ext cx="10676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정수 하나를 입력 받아 그 값을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en-US" altLang="ko-KR" dirty="0" err="1"/>
              <a:t>arr</a:t>
            </a:r>
            <a:r>
              <a:rPr lang="en-US" altLang="ko-KR" dirty="0"/>
              <a:t>[ ]</a:t>
            </a:r>
            <a:r>
              <a:rPr lang="ko-KR" altLang="en-US" dirty="0"/>
              <a:t>을 통해 반환해주는 함수를 정의하고 </a:t>
            </a:r>
            <a:r>
              <a:rPr lang="en-US" altLang="ko-KR" dirty="0"/>
              <a:t>main()</a:t>
            </a:r>
            <a:r>
              <a:rPr lang="ko-KR" altLang="en-US" dirty="0"/>
              <a:t>함수에서 출력</a:t>
            </a:r>
            <a:endParaRPr lang="en-US" altLang="ko-KR" dirty="0"/>
          </a:p>
          <a:p>
            <a:r>
              <a:rPr lang="en-US" altLang="ko-KR" dirty="0"/>
              <a:t>ex) 10 </a:t>
            </a:r>
            <a:r>
              <a:rPr lang="en-US" altLang="ko-KR" dirty="0">
                <a:sym typeface="Wingdings" panose="05000000000000000000" pitchFamily="2" charset="2"/>
              </a:rPr>
              <a:t> 1010 (</a:t>
            </a:r>
            <a:r>
              <a:rPr lang="ko-KR" altLang="en-US" dirty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배열을 이용해서 처리한다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ko-KR" altLang="en-US" dirty="0">
                <a:sym typeface="Wingdings" panose="05000000000000000000" pitchFamily="2" charset="2"/>
              </a:rPr>
              <a:t>라이브러리의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진수 변환 함수 사용</a:t>
            </a:r>
            <a:r>
              <a:rPr lang="en-US" altLang="ko-KR" dirty="0">
                <a:sym typeface="Wingdings" panose="05000000000000000000" pitchFamily="2" charset="2"/>
              </a:rPr>
              <a:t>x)</a:t>
            </a:r>
          </a:p>
          <a:p>
            <a:r>
              <a:rPr lang="en-US" altLang="ko-KR" dirty="0"/>
              <a:t>	void </a:t>
            </a:r>
            <a:r>
              <a:rPr lang="ko-KR" altLang="en-US" dirty="0"/>
              <a:t> </a:t>
            </a:r>
            <a:r>
              <a:rPr lang="en-US" altLang="ko-KR" dirty="0" err="1"/>
              <a:t>ToBinary</a:t>
            </a:r>
            <a:r>
              <a:rPr lang="en-US" altLang="ko-KR" dirty="0"/>
              <a:t>(int number, int </a:t>
            </a:r>
            <a:r>
              <a:rPr lang="en-US" altLang="ko-KR" dirty="0" err="1"/>
              <a:t>arr</a:t>
            </a:r>
            <a:r>
              <a:rPr lang="en-US" altLang="ko-KR" dirty="0"/>
              <a:t>[ 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F34CD-4D30-4BE7-A8FB-246F1B789D3E}"/>
              </a:ext>
            </a:extLst>
          </p:cNvPr>
          <p:cNvSpPr txBox="1"/>
          <p:nvPr/>
        </p:nvSpPr>
        <p:spPr>
          <a:xfrm>
            <a:off x="689956" y="2361432"/>
            <a:ext cx="11341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정수형 배열</a:t>
            </a:r>
            <a:r>
              <a:rPr lang="en-US" altLang="ko-KR" dirty="0"/>
              <a:t>[10] </a:t>
            </a:r>
            <a:r>
              <a:rPr lang="ko-KR" altLang="en-US" dirty="0"/>
              <a:t>을 인자로 받는 함수를 이용해 </a:t>
            </a:r>
            <a:r>
              <a:rPr lang="en-US" altLang="ko-KR" dirty="0"/>
              <a:t>10</a:t>
            </a:r>
            <a:r>
              <a:rPr lang="ko-KR" altLang="en-US" dirty="0"/>
              <a:t>개의 수를 입력 받고 짝수이면 배열의 마지막 칸에서 부터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값을 입력하고 홀수이면 앞에서부터 값을 입력 받게 하는 프로그램 작성</a:t>
            </a:r>
            <a:endParaRPr lang="en-US" altLang="ko-KR" dirty="0"/>
          </a:p>
          <a:p>
            <a:r>
              <a:rPr lang="en-US" altLang="ko-KR" dirty="0"/>
              <a:t>ex)  int* </a:t>
            </a:r>
            <a:r>
              <a:rPr lang="en-US" altLang="ko-KR" dirty="0" err="1"/>
              <a:t>func</a:t>
            </a:r>
            <a:r>
              <a:rPr lang="en-US" altLang="ko-KR" dirty="0"/>
              <a:t>(int </a:t>
            </a:r>
            <a:r>
              <a:rPr lang="en-US" altLang="ko-KR" dirty="0" err="1"/>
              <a:t>arr</a:t>
            </a:r>
            <a:r>
              <a:rPr lang="en-US" altLang="ko-KR" dirty="0"/>
              <a:t>[ ])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arr</a:t>
            </a:r>
            <a:r>
              <a:rPr lang="en-US" altLang="ko-KR" dirty="0"/>
              <a:t>[10] ={1,1,4,3,5,6,7,4,3,4};</a:t>
            </a:r>
          </a:p>
          <a:p>
            <a:r>
              <a:rPr lang="en-US" altLang="ko-KR" dirty="0"/>
              <a:t>	int * </a:t>
            </a:r>
            <a:r>
              <a:rPr lang="en-US" altLang="ko-KR" dirty="0" err="1"/>
              <a:t>ptr</a:t>
            </a:r>
            <a:r>
              <a:rPr lang="en-US" altLang="ko-KR" dirty="0"/>
              <a:t> =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ptr</a:t>
            </a:r>
            <a:r>
              <a:rPr lang="ko-KR" altLang="en-US" dirty="0"/>
              <a:t>이 참조하는 배열을 출력했을 때 값이 이와 같이 출력 되어야함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출력 값 </a:t>
            </a:r>
            <a:r>
              <a:rPr lang="en-US" altLang="ko-KR" dirty="0"/>
              <a:t>: 1, 1, 3, 5, 7, 3, 4, 4, 6,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11513-663E-4392-B92B-C19DEC750488}"/>
              </a:ext>
            </a:extLst>
          </p:cNvPr>
          <p:cNvSpPr txBox="1"/>
          <p:nvPr/>
        </p:nvSpPr>
        <p:spPr>
          <a:xfrm>
            <a:off x="689956" y="4392757"/>
            <a:ext cx="8061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[4][4] 2</a:t>
            </a:r>
            <a:r>
              <a:rPr lang="ko-KR" altLang="en-US" dirty="0"/>
              <a:t>차원 배열에 값을 </a:t>
            </a:r>
            <a:r>
              <a:rPr lang="en-US" altLang="ko-KR" dirty="0"/>
              <a:t>1~16</a:t>
            </a:r>
            <a:r>
              <a:rPr lang="ko-KR" altLang="en-US" dirty="0"/>
              <a:t>까지 대입하고 배열을 출력하는 코드 작성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	 1,  2,  3,  4		5</a:t>
            </a:r>
            <a:r>
              <a:rPr lang="ko-KR" altLang="en-US" dirty="0"/>
              <a:t>번</a:t>
            </a:r>
            <a:r>
              <a:rPr lang="en-US" altLang="ko-KR" dirty="0"/>
              <a:t>	13,   9, 5, 1</a:t>
            </a:r>
          </a:p>
          <a:p>
            <a:r>
              <a:rPr lang="en-US" altLang="ko-KR" dirty="0"/>
              <a:t>	 5,  6,  7,  8			14, 10, 6, 2</a:t>
            </a:r>
          </a:p>
          <a:p>
            <a:r>
              <a:rPr lang="en-US" altLang="ko-KR" dirty="0"/>
              <a:t>	 9, 10,11,12			15, 11, 7, 3</a:t>
            </a:r>
          </a:p>
          <a:p>
            <a:r>
              <a:rPr lang="en-US" altLang="ko-KR" dirty="0"/>
              <a:t>	13,14,15,16			16, 12, 8, 4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차원 배열의 값을 </a:t>
            </a:r>
            <a:r>
              <a:rPr lang="en-US" altLang="ko-KR" dirty="0"/>
              <a:t>90</a:t>
            </a:r>
            <a:r>
              <a:rPr lang="ko-KR" altLang="en-US" dirty="0"/>
              <a:t>도 회전시킨 후 출력</a:t>
            </a:r>
          </a:p>
        </p:txBody>
      </p:sp>
    </p:spTree>
    <p:extLst>
      <p:ext uri="{BB962C8B-B14F-4D97-AF65-F5344CB8AC3E}">
        <p14:creationId xmlns:p14="http://schemas.microsoft.com/office/powerpoint/2010/main" val="4146751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E3A6C-AD23-47A2-883C-41F2CC94EC2F}"/>
              </a:ext>
            </a:extLst>
          </p:cNvPr>
          <p:cNvSpPr txBox="1"/>
          <p:nvPr/>
        </p:nvSpPr>
        <p:spPr>
          <a:xfrm>
            <a:off x="197224" y="268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19F8C-5F75-4CCC-A60A-2612871195D6}"/>
              </a:ext>
            </a:extLst>
          </p:cNvPr>
          <p:cNvSpPr txBox="1"/>
          <p:nvPr/>
        </p:nvSpPr>
        <p:spPr>
          <a:xfrm>
            <a:off x="905435" y="1021976"/>
            <a:ext cx="736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  정수형 변수와 실수형 변수를 각각 선언 후 </a:t>
            </a:r>
            <a:endParaRPr lang="en-US" altLang="ko-KR" sz="2800" dirty="0"/>
          </a:p>
          <a:p>
            <a:r>
              <a:rPr lang="ko-KR" altLang="en-US" sz="2800" dirty="0"/>
              <a:t>값을 대입하고 콘솔 출력을 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64A1-B1E9-46E3-81BB-E5E95603D1D2}"/>
              </a:ext>
            </a:extLst>
          </p:cNvPr>
          <p:cNvSpPr txBox="1"/>
          <p:nvPr/>
        </p:nvSpPr>
        <p:spPr>
          <a:xfrm>
            <a:off x="905435" y="2226727"/>
            <a:ext cx="8520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  정수형 변수와 실수형 변수를 각각 선언 후 </a:t>
            </a:r>
            <a:endParaRPr lang="en-US" altLang="ko-KR" sz="2800" dirty="0"/>
          </a:p>
          <a:p>
            <a:r>
              <a:rPr lang="ko-KR" altLang="en-US" sz="2800" dirty="0"/>
              <a:t>콘솔 입력을 받은 후 저장된 값을 콘솔 출력을 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1DA67-55F9-49BE-A037-6B8015348DDF}"/>
              </a:ext>
            </a:extLst>
          </p:cNvPr>
          <p:cNvSpPr txBox="1"/>
          <p:nvPr/>
        </p:nvSpPr>
        <p:spPr>
          <a:xfrm>
            <a:off x="905435" y="3429000"/>
            <a:ext cx="86389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ko-KR" altLang="en-US" sz="2800" dirty="0"/>
              <a:t>  참 거짓형 변수를 선언 후 정수형 변수 </a:t>
            </a:r>
            <a:r>
              <a:rPr lang="en-US" altLang="ko-KR" sz="2800" dirty="0"/>
              <a:t>2</a:t>
            </a:r>
            <a:r>
              <a:rPr lang="ko-KR" altLang="en-US" sz="2800" dirty="0"/>
              <a:t>개의 값을 </a:t>
            </a:r>
            <a:endParaRPr lang="en-US" altLang="ko-KR" sz="2800" dirty="0"/>
          </a:p>
          <a:p>
            <a:r>
              <a:rPr lang="ko-KR" altLang="en-US" sz="2800" dirty="0"/>
              <a:t>비교해서 앞의 값이 더 크면 </a:t>
            </a:r>
            <a:r>
              <a:rPr lang="en-US" altLang="ko-KR" sz="2800" dirty="0"/>
              <a:t>true</a:t>
            </a:r>
            <a:r>
              <a:rPr lang="ko-KR" altLang="en-US" sz="2800" dirty="0"/>
              <a:t>가 저장되게 하세요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DDF2E-D0E4-4FB4-8162-B37C5C109517}"/>
              </a:ext>
            </a:extLst>
          </p:cNvPr>
          <p:cNvSpPr txBox="1"/>
          <p:nvPr/>
        </p:nvSpPr>
        <p:spPr>
          <a:xfrm>
            <a:off x="905434" y="4631273"/>
            <a:ext cx="103678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 </a:t>
            </a:r>
            <a:r>
              <a:rPr lang="ko-KR" altLang="en-US" sz="2800" dirty="0"/>
              <a:t>조건문을 사용하지 않고  </a:t>
            </a:r>
            <a:r>
              <a:rPr lang="en-US" altLang="ko-KR" sz="2800" dirty="0"/>
              <a:t>a, b 2</a:t>
            </a:r>
            <a:r>
              <a:rPr lang="ko-KR" altLang="en-US" sz="2800" dirty="0"/>
              <a:t>개의 변수 중 더 큰 값이 변수 </a:t>
            </a:r>
            <a:r>
              <a:rPr lang="en-US" altLang="ko-KR" sz="2800" dirty="0"/>
              <a:t>c</a:t>
            </a:r>
            <a:r>
              <a:rPr lang="ko-KR" altLang="en-US" sz="2800" dirty="0"/>
              <a:t>에</a:t>
            </a:r>
            <a:endParaRPr lang="en-US" altLang="ko-KR" sz="2800" dirty="0"/>
          </a:p>
          <a:p>
            <a:r>
              <a:rPr lang="ko-KR" altLang="en-US" sz="2800" dirty="0"/>
              <a:t>대입되도록 하세요</a:t>
            </a:r>
            <a:r>
              <a:rPr lang="en-US" altLang="ko-KR" sz="2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C01AD-3C8B-4E13-86C7-246FB92706C1}"/>
              </a:ext>
            </a:extLst>
          </p:cNvPr>
          <p:cNvSpPr txBox="1"/>
          <p:nvPr/>
        </p:nvSpPr>
        <p:spPr>
          <a:xfrm>
            <a:off x="10022541" y="3445280"/>
            <a:ext cx="3052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int a;</a:t>
            </a:r>
          </a:p>
          <a:p>
            <a:r>
              <a:rPr lang="en-US" altLang="ko-KR" dirty="0"/>
              <a:t> int b;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cin</a:t>
            </a:r>
            <a:r>
              <a:rPr lang="en-US" altLang="ko-KR" dirty="0"/>
              <a:t> &gt;&gt; a&gt;&gt;b;</a:t>
            </a:r>
          </a:p>
          <a:p>
            <a:r>
              <a:rPr lang="en-US" altLang="ko-KR" dirty="0"/>
              <a:t> int c = a</a:t>
            </a:r>
            <a:r>
              <a:rPr lang="ko-KR" altLang="en-US" dirty="0"/>
              <a:t>가 크면 </a:t>
            </a:r>
            <a:r>
              <a:rPr lang="en-US" altLang="ko-KR" dirty="0"/>
              <a:t>a b</a:t>
            </a:r>
            <a:r>
              <a:rPr lang="ko-KR" altLang="en-US" dirty="0"/>
              <a:t>가 크면 </a:t>
            </a:r>
            <a:r>
              <a:rPr lang="en-US" altLang="ko-KR" dirty="0"/>
              <a:t>b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977F51-1E93-4D12-B6F6-5E6CE93355E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89353" y="4383107"/>
            <a:ext cx="3999446" cy="248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8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E3A6C-AD23-47A2-883C-41F2CC94EC2F}"/>
              </a:ext>
            </a:extLst>
          </p:cNvPr>
          <p:cNvSpPr txBox="1"/>
          <p:nvPr/>
        </p:nvSpPr>
        <p:spPr>
          <a:xfrm>
            <a:off x="197224" y="268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19F8C-5F75-4CCC-A60A-2612871195D6}"/>
              </a:ext>
            </a:extLst>
          </p:cNvPr>
          <p:cNvSpPr txBox="1"/>
          <p:nvPr/>
        </p:nvSpPr>
        <p:spPr>
          <a:xfrm>
            <a:off x="905435" y="1021976"/>
            <a:ext cx="10470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  </a:t>
            </a:r>
            <a:r>
              <a:rPr lang="ko-KR" altLang="en-US" sz="2800" dirty="0"/>
              <a:t>조건문을 사용하지 않고</a:t>
            </a:r>
            <a:r>
              <a:rPr lang="en-US" altLang="ko-KR" sz="2800" dirty="0"/>
              <a:t> </a:t>
            </a:r>
            <a:r>
              <a:rPr lang="ko-KR" altLang="en-US" sz="2800" dirty="0"/>
              <a:t>각각 다른 자료형의 </a:t>
            </a:r>
            <a:r>
              <a:rPr lang="en-US" altLang="ko-KR" sz="2800" dirty="0"/>
              <a:t>a, b 2</a:t>
            </a:r>
            <a:r>
              <a:rPr lang="ko-KR" altLang="en-US" sz="2800" dirty="0"/>
              <a:t>개의 변수 중 </a:t>
            </a:r>
            <a:endParaRPr lang="en-US" altLang="ko-KR" sz="2800" dirty="0"/>
          </a:p>
          <a:p>
            <a:r>
              <a:rPr lang="ko-KR" altLang="en-US" sz="2800" dirty="0"/>
              <a:t>사이즈가 더 큰 변수가 출력되도록 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64A1-B1E9-46E3-81BB-E5E95603D1D2}"/>
              </a:ext>
            </a:extLst>
          </p:cNvPr>
          <p:cNvSpPr txBox="1"/>
          <p:nvPr/>
        </p:nvSpPr>
        <p:spPr>
          <a:xfrm>
            <a:off x="905435" y="2226727"/>
            <a:ext cx="842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  </a:t>
            </a:r>
            <a:r>
              <a:rPr lang="ko-KR" altLang="en-US" sz="2800" dirty="0"/>
              <a:t>조건문을 이용해서 </a:t>
            </a:r>
            <a:r>
              <a:rPr lang="en-US" altLang="ko-KR" sz="2800" dirty="0"/>
              <a:t>4</a:t>
            </a:r>
            <a:r>
              <a:rPr lang="ko-KR" altLang="en-US" sz="2800" dirty="0"/>
              <a:t>번과 동일한 결과를 만드세요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1DA67-55F9-49BE-A037-6B8015348DDF}"/>
              </a:ext>
            </a:extLst>
          </p:cNvPr>
          <p:cNvSpPr txBox="1"/>
          <p:nvPr/>
        </p:nvSpPr>
        <p:spPr>
          <a:xfrm>
            <a:off x="905435" y="3429000"/>
            <a:ext cx="842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 </a:t>
            </a:r>
            <a:r>
              <a:rPr lang="ko-KR" altLang="en-US" sz="2800" dirty="0"/>
              <a:t> 조건문을 이용해서 </a:t>
            </a:r>
            <a:r>
              <a:rPr lang="en-US" altLang="ko-KR" sz="2800" dirty="0"/>
              <a:t>5</a:t>
            </a:r>
            <a:r>
              <a:rPr lang="ko-KR" altLang="en-US" sz="2800" dirty="0"/>
              <a:t>번과 동일한 결과를 만드세요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DDF2E-D0E4-4FB4-8162-B37C5C109517}"/>
              </a:ext>
            </a:extLst>
          </p:cNvPr>
          <p:cNvSpPr txBox="1"/>
          <p:nvPr/>
        </p:nvSpPr>
        <p:spPr>
          <a:xfrm>
            <a:off x="905434" y="4631273"/>
            <a:ext cx="111811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 startAt="8"/>
            </a:pPr>
            <a:r>
              <a:rPr lang="en-US" altLang="ko-KR" sz="2800" dirty="0"/>
              <a:t>switch</a:t>
            </a:r>
            <a:r>
              <a:rPr lang="ko-KR" altLang="en-US" sz="2800" dirty="0"/>
              <a:t>문을 이용해 문자 </a:t>
            </a:r>
            <a:r>
              <a:rPr lang="en-US" altLang="ko-KR" sz="2800" dirty="0"/>
              <a:t>‘a’</a:t>
            </a:r>
            <a:r>
              <a:rPr lang="ko-KR" altLang="en-US" sz="2800" dirty="0"/>
              <a:t>가 입력될 경우 </a:t>
            </a:r>
            <a:r>
              <a:rPr lang="en-US" altLang="ko-KR" sz="2800" dirty="0"/>
              <a:t>1</a:t>
            </a:r>
            <a:r>
              <a:rPr lang="ko-KR" altLang="en-US" sz="2800" dirty="0"/>
              <a:t>이 출력되고 </a:t>
            </a:r>
            <a:r>
              <a:rPr lang="en-US" altLang="ko-KR" sz="2800" dirty="0"/>
              <a:t>‘b’</a:t>
            </a:r>
            <a:r>
              <a:rPr lang="ko-KR" altLang="en-US" sz="2800" dirty="0"/>
              <a:t>가 입력될</a:t>
            </a:r>
            <a:endParaRPr lang="en-US" altLang="ko-KR" sz="2800" dirty="0"/>
          </a:p>
          <a:p>
            <a:r>
              <a:rPr lang="ko-KR" altLang="en-US" sz="2800" dirty="0"/>
              <a:t>경우 </a:t>
            </a:r>
            <a:r>
              <a:rPr lang="en-US" altLang="ko-KR" sz="2800" dirty="0"/>
              <a:t>2</a:t>
            </a:r>
            <a:r>
              <a:rPr lang="ko-KR" altLang="en-US" sz="2800" dirty="0"/>
              <a:t>가 출력되고 그 외의 값이 입력되면 </a:t>
            </a:r>
            <a:r>
              <a:rPr lang="en-US" altLang="ko-KR" sz="2800" dirty="0"/>
              <a:t>0 </a:t>
            </a:r>
            <a:r>
              <a:rPr lang="ko-KR" altLang="en-US" sz="2800" dirty="0"/>
              <a:t>이 출력되게 하세요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8B6FC-2E85-4674-8474-605A8EF3ECBC}"/>
              </a:ext>
            </a:extLst>
          </p:cNvPr>
          <p:cNvSpPr txBox="1"/>
          <p:nvPr/>
        </p:nvSpPr>
        <p:spPr>
          <a:xfrm>
            <a:off x="10318377" y="3352055"/>
            <a:ext cx="1266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char a;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cin</a:t>
            </a:r>
            <a:r>
              <a:rPr lang="en-US" altLang="ko-KR" dirty="0"/>
              <a:t> &gt;&gt; a;</a:t>
            </a:r>
          </a:p>
          <a:p>
            <a:r>
              <a:rPr lang="en-US" altLang="ko-KR" dirty="0"/>
              <a:t> switch(~~)</a:t>
            </a:r>
          </a:p>
          <a:p>
            <a:r>
              <a:rPr lang="en-US" altLang="ko-KR" dirty="0"/>
              <a:t> { ~~}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6B3ECD-4FD5-4D2B-92A4-5CA18EE168CC}"/>
              </a:ext>
            </a:extLst>
          </p:cNvPr>
          <p:cNvCxnSpPr>
            <a:stCxn id="6" idx="0"/>
            <a:endCxn id="8" idx="1"/>
          </p:cNvCxnSpPr>
          <p:nvPr/>
        </p:nvCxnSpPr>
        <p:spPr>
          <a:xfrm flipV="1">
            <a:off x="6496003" y="3952220"/>
            <a:ext cx="3822374" cy="679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51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E3A6C-AD23-47A2-883C-41F2CC94EC2F}"/>
              </a:ext>
            </a:extLst>
          </p:cNvPr>
          <p:cNvSpPr txBox="1"/>
          <p:nvPr/>
        </p:nvSpPr>
        <p:spPr>
          <a:xfrm>
            <a:off x="197224" y="268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19F8C-5F75-4CCC-A60A-2612871195D6}"/>
              </a:ext>
            </a:extLst>
          </p:cNvPr>
          <p:cNvSpPr txBox="1"/>
          <p:nvPr/>
        </p:nvSpPr>
        <p:spPr>
          <a:xfrm>
            <a:off x="905435" y="1021976"/>
            <a:ext cx="8495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 startAt="9"/>
            </a:pPr>
            <a:r>
              <a:rPr lang="ko-KR" altLang="en-US" sz="2800" dirty="0"/>
              <a:t>반복문을 이용해서 정수형 변수 </a:t>
            </a:r>
            <a:r>
              <a:rPr lang="en-US" altLang="ko-KR" sz="2800" dirty="0"/>
              <a:t>num</a:t>
            </a:r>
            <a:r>
              <a:rPr lang="ko-KR" altLang="en-US" sz="2800" dirty="0"/>
              <a:t>에 값을 </a:t>
            </a:r>
            <a:r>
              <a:rPr lang="en-US" altLang="ko-KR" sz="2800" dirty="0"/>
              <a:t>10</a:t>
            </a:r>
            <a:r>
              <a:rPr lang="ko-KR" altLang="en-US" sz="2800" dirty="0"/>
              <a:t>번 </a:t>
            </a:r>
            <a:endParaRPr lang="en-US" altLang="ko-KR" sz="2800" dirty="0"/>
          </a:p>
          <a:p>
            <a:r>
              <a:rPr lang="ko-KR" altLang="en-US" sz="2800" dirty="0"/>
              <a:t>입력 받은 후 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64A1-B1E9-46E3-81BB-E5E95603D1D2}"/>
              </a:ext>
            </a:extLst>
          </p:cNvPr>
          <p:cNvSpPr txBox="1"/>
          <p:nvPr/>
        </p:nvSpPr>
        <p:spPr>
          <a:xfrm>
            <a:off x="905435" y="2226727"/>
            <a:ext cx="103906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 startAt="10"/>
            </a:pPr>
            <a:r>
              <a:rPr lang="ko-KR" altLang="en-US" sz="2800" dirty="0"/>
              <a:t>반복문을 이용해서 정수형 변수 </a:t>
            </a:r>
            <a:r>
              <a:rPr lang="en-US" altLang="ko-KR" sz="2800" dirty="0"/>
              <a:t>num</a:t>
            </a:r>
            <a:r>
              <a:rPr lang="ko-KR" altLang="en-US" sz="2800" dirty="0"/>
              <a:t>에 값을 </a:t>
            </a:r>
            <a:r>
              <a:rPr lang="en-US" altLang="ko-KR" sz="2800" dirty="0"/>
              <a:t>10</a:t>
            </a:r>
            <a:r>
              <a:rPr lang="ko-KR" altLang="en-US" sz="2800" dirty="0"/>
              <a:t>번 입력 받은 후</a:t>
            </a:r>
            <a:endParaRPr lang="en-US" altLang="ko-KR" sz="2800" dirty="0"/>
          </a:p>
          <a:p>
            <a:r>
              <a:rPr lang="ko-KR" altLang="en-US" sz="2800" dirty="0"/>
              <a:t>입력 받은 값을 </a:t>
            </a:r>
            <a:r>
              <a:rPr lang="en-US" altLang="ko-KR" sz="2800" dirty="0"/>
              <a:t>sum</a:t>
            </a:r>
            <a:r>
              <a:rPr lang="ko-KR" altLang="en-US" sz="2800" dirty="0"/>
              <a:t>에 누적해서 더 하고 그 값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1DA67-55F9-49BE-A037-6B8015348DDF}"/>
              </a:ext>
            </a:extLst>
          </p:cNvPr>
          <p:cNvSpPr txBox="1"/>
          <p:nvPr/>
        </p:nvSpPr>
        <p:spPr>
          <a:xfrm>
            <a:off x="905436" y="3429000"/>
            <a:ext cx="85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11 </a:t>
            </a:r>
            <a:r>
              <a:rPr lang="ko-KR" altLang="en-US" sz="2800" dirty="0"/>
              <a:t>반복문을 이용해서 입력 받은 숫자 만큼 별 탑 쌓기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DDF2E-D0E4-4FB4-8162-B37C5C109517}"/>
              </a:ext>
            </a:extLst>
          </p:cNvPr>
          <p:cNvSpPr txBox="1"/>
          <p:nvPr/>
        </p:nvSpPr>
        <p:spPr>
          <a:xfrm>
            <a:off x="905434" y="4631273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12 </a:t>
            </a:r>
            <a:r>
              <a:rPr lang="ko-KR" altLang="en-US" sz="2800" dirty="0"/>
              <a:t>반복문을 이용해서 </a:t>
            </a:r>
            <a:r>
              <a:rPr lang="en-US" altLang="ko-KR" sz="2800" dirty="0"/>
              <a:t>2</a:t>
            </a:r>
            <a:r>
              <a:rPr lang="ko-KR" altLang="en-US" sz="2800" dirty="0"/>
              <a:t>단부터 </a:t>
            </a:r>
            <a:r>
              <a:rPr lang="en-US" altLang="ko-KR" sz="2800" dirty="0"/>
              <a:t>9</a:t>
            </a:r>
            <a:r>
              <a:rPr lang="ko-KR" altLang="en-US" sz="2800" dirty="0"/>
              <a:t>단까지 구구단 출력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8B6FC-2E85-4674-8474-605A8EF3ECBC}"/>
              </a:ext>
            </a:extLst>
          </p:cNvPr>
          <p:cNvSpPr txBox="1"/>
          <p:nvPr/>
        </p:nvSpPr>
        <p:spPr>
          <a:xfrm>
            <a:off x="9672922" y="2951946"/>
            <a:ext cx="2417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input = 4 , input = 5</a:t>
            </a:r>
          </a:p>
          <a:p>
            <a:r>
              <a:rPr lang="en-US" altLang="ko-KR" dirty="0"/>
              <a:t>*			*</a:t>
            </a:r>
          </a:p>
          <a:p>
            <a:r>
              <a:rPr lang="en-US" altLang="ko-KR" dirty="0"/>
              <a:t>**			**</a:t>
            </a:r>
          </a:p>
          <a:p>
            <a:r>
              <a:rPr lang="en-US" altLang="ko-KR" dirty="0"/>
              <a:t>***			***</a:t>
            </a:r>
          </a:p>
          <a:p>
            <a:r>
              <a:rPr lang="en-US" altLang="ko-KR" dirty="0"/>
              <a:t>****			****</a:t>
            </a:r>
          </a:p>
          <a:p>
            <a:r>
              <a:rPr lang="en-US" altLang="ko-KR" dirty="0"/>
              <a:t>			*****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6B3ECD-4FD5-4D2B-92A4-5CA18EE168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75694" y="3690610"/>
            <a:ext cx="197228" cy="13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41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E3A6C-AD23-47A2-883C-41F2CC94EC2F}"/>
              </a:ext>
            </a:extLst>
          </p:cNvPr>
          <p:cNvSpPr txBox="1"/>
          <p:nvPr/>
        </p:nvSpPr>
        <p:spPr>
          <a:xfrm>
            <a:off x="197224" y="268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19F8C-5F75-4CCC-A60A-2612871195D6}"/>
              </a:ext>
            </a:extLst>
          </p:cNvPr>
          <p:cNvSpPr txBox="1"/>
          <p:nvPr/>
        </p:nvSpPr>
        <p:spPr>
          <a:xfrm>
            <a:off x="905435" y="1021976"/>
            <a:ext cx="1015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13 </a:t>
            </a:r>
            <a:r>
              <a:rPr lang="ko-KR" altLang="en-US" sz="2800" dirty="0"/>
              <a:t>숫자를 입력 받은 후 입력 받은 숫자에 해당하는 구구단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64A1-B1E9-46E3-81BB-E5E95603D1D2}"/>
              </a:ext>
            </a:extLst>
          </p:cNvPr>
          <p:cNvSpPr txBox="1"/>
          <p:nvPr/>
        </p:nvSpPr>
        <p:spPr>
          <a:xfrm>
            <a:off x="905435" y="2226727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14 </a:t>
            </a:r>
            <a:r>
              <a:rPr lang="ko-KR" altLang="en-US" sz="2800" dirty="0"/>
              <a:t>구구단을 </a:t>
            </a:r>
            <a:r>
              <a:rPr lang="en-US" altLang="ko-KR" sz="2800" dirty="0"/>
              <a:t>3</a:t>
            </a:r>
            <a:r>
              <a:rPr lang="ko-KR" altLang="en-US" sz="2800" dirty="0"/>
              <a:t>단 별로 끊어서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1DA67-55F9-49BE-A037-6B8015348DDF}"/>
              </a:ext>
            </a:extLst>
          </p:cNvPr>
          <p:cNvSpPr txBox="1"/>
          <p:nvPr/>
        </p:nvSpPr>
        <p:spPr>
          <a:xfrm>
            <a:off x="905436" y="3429000"/>
            <a:ext cx="8570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15 </a:t>
            </a:r>
            <a:r>
              <a:rPr lang="ko-KR" altLang="en-US" sz="2800" dirty="0"/>
              <a:t>두개의 값을 더해서 반환 하는 함수 </a:t>
            </a:r>
            <a:endParaRPr lang="en-US" altLang="ko-KR" sz="2800" dirty="0"/>
          </a:p>
          <a:p>
            <a:r>
              <a:rPr lang="en-US" altLang="ko-KR" sz="2800" dirty="0"/>
              <a:t>int Add(int num1, int num2)</a:t>
            </a:r>
            <a:r>
              <a:rPr lang="ko-KR" altLang="en-US" sz="2800" dirty="0"/>
              <a:t>함수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DDF2E-D0E4-4FB4-8162-B37C5C109517}"/>
              </a:ext>
            </a:extLst>
          </p:cNvPr>
          <p:cNvSpPr txBox="1"/>
          <p:nvPr/>
        </p:nvSpPr>
        <p:spPr>
          <a:xfrm>
            <a:off x="905434" y="4631273"/>
            <a:ext cx="86950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16 </a:t>
            </a:r>
            <a:r>
              <a:rPr lang="ko-KR" altLang="en-US" sz="2800" dirty="0"/>
              <a:t>숫자를 입력 받으면 그 숫자에 해당하는 </a:t>
            </a:r>
            <a:r>
              <a:rPr lang="en-US" altLang="ko-KR" sz="2800" dirty="0"/>
              <a:t>Factorial</a:t>
            </a:r>
            <a:r>
              <a:rPr lang="ko-KR" altLang="en-US" sz="2800" dirty="0"/>
              <a:t>을 </a:t>
            </a:r>
            <a:endParaRPr lang="en-US" altLang="ko-KR" sz="2800" dirty="0"/>
          </a:p>
          <a:p>
            <a:r>
              <a:rPr lang="ko-KR" altLang="en-US" sz="2800" dirty="0"/>
              <a:t>구해서 반환하는 함수 구현 </a:t>
            </a:r>
            <a:r>
              <a:rPr lang="en-US" altLang="ko-KR" sz="2800" dirty="0"/>
              <a:t>int Factorial(int num);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A3282-F983-4D54-AFFA-F3435862FE29}"/>
              </a:ext>
            </a:extLst>
          </p:cNvPr>
          <p:cNvSpPr txBox="1"/>
          <p:nvPr/>
        </p:nvSpPr>
        <p:spPr>
          <a:xfrm>
            <a:off x="7135906" y="2008094"/>
            <a:ext cx="1351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단 </a:t>
            </a:r>
            <a:r>
              <a:rPr lang="en-US" altLang="ko-KR" dirty="0"/>
              <a:t>3</a:t>
            </a:r>
            <a:r>
              <a:rPr lang="ko-KR" altLang="en-US" dirty="0"/>
              <a:t>단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 </a:t>
            </a:r>
            <a:r>
              <a:rPr lang="en-US" altLang="ko-KR" dirty="0"/>
              <a:t>5</a:t>
            </a:r>
            <a:r>
              <a:rPr lang="ko-KR" altLang="en-US" dirty="0"/>
              <a:t>단 </a:t>
            </a:r>
            <a:r>
              <a:rPr lang="en-US" altLang="ko-KR" dirty="0"/>
              <a:t>6</a:t>
            </a:r>
            <a:r>
              <a:rPr lang="ko-KR" altLang="en-US" dirty="0"/>
              <a:t>단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단 </a:t>
            </a:r>
            <a:r>
              <a:rPr lang="en-US" altLang="ko-KR" dirty="0"/>
              <a:t>8</a:t>
            </a:r>
            <a:r>
              <a:rPr lang="ko-KR" altLang="en-US" dirty="0"/>
              <a:t>단 </a:t>
            </a:r>
            <a:r>
              <a:rPr lang="en-US" altLang="ko-KR" dirty="0"/>
              <a:t>9</a:t>
            </a:r>
            <a:r>
              <a:rPr lang="ko-KR" altLang="en-US" dirty="0"/>
              <a:t>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0612F5-EEF6-46DE-96C2-830419E7ED4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434513" y="2469759"/>
            <a:ext cx="701393" cy="18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0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A859F6-24AC-41E4-9AFC-D4FD2000D429}"/>
              </a:ext>
            </a:extLst>
          </p:cNvPr>
          <p:cNvSpPr/>
          <p:nvPr/>
        </p:nvSpPr>
        <p:spPr>
          <a:xfrm>
            <a:off x="479367" y="269347"/>
            <a:ext cx="6096000" cy="51101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연산자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sizeof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()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산술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+     -     /    *    %   ++    --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논리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!    &amp;&amp;    ||    |    &amp;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비교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&gt;     &lt;     &gt;=     &lt;=    ==    !=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대입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=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단항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++    --     !     ~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이항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++    --     ! : 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연산자 제외 전부다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23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삼항</a:t>
            </a: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? :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338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E3A6C-AD23-47A2-883C-41F2CC94EC2F}"/>
              </a:ext>
            </a:extLst>
          </p:cNvPr>
          <p:cNvSpPr txBox="1"/>
          <p:nvPr/>
        </p:nvSpPr>
        <p:spPr>
          <a:xfrm>
            <a:off x="197224" y="268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19F8C-5F75-4CCC-A60A-2612871195D6}"/>
              </a:ext>
            </a:extLst>
          </p:cNvPr>
          <p:cNvSpPr txBox="1"/>
          <p:nvPr/>
        </p:nvSpPr>
        <p:spPr>
          <a:xfrm>
            <a:off x="905435" y="1021976"/>
            <a:ext cx="8440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17 </a:t>
            </a:r>
            <a:r>
              <a:rPr lang="ko-KR" altLang="en-US" sz="2800" dirty="0"/>
              <a:t>변수 </a:t>
            </a:r>
            <a:r>
              <a:rPr lang="en-US" altLang="ko-KR" sz="2800" dirty="0"/>
              <a:t>3</a:t>
            </a:r>
            <a:r>
              <a:rPr lang="ko-KR" altLang="en-US" sz="2800" dirty="0"/>
              <a:t>개를 입력 받아 가장 큰 값을 반환하는 함수</a:t>
            </a:r>
            <a:endParaRPr lang="en-US" altLang="ko-KR" sz="2800" dirty="0"/>
          </a:p>
          <a:p>
            <a:r>
              <a:rPr lang="en-US" altLang="ko-KR" sz="2800" dirty="0"/>
              <a:t> int Max(int num1,int num2, int num3) </a:t>
            </a:r>
            <a:r>
              <a:rPr lang="ko-KR" altLang="en-US" sz="2800" dirty="0"/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64A1-B1E9-46E3-81BB-E5E95603D1D2}"/>
              </a:ext>
            </a:extLst>
          </p:cNvPr>
          <p:cNvSpPr txBox="1"/>
          <p:nvPr/>
        </p:nvSpPr>
        <p:spPr>
          <a:xfrm>
            <a:off x="905435" y="2226727"/>
            <a:ext cx="91582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18 </a:t>
            </a:r>
            <a:r>
              <a:rPr lang="ko-KR" altLang="en-US" sz="2800" dirty="0"/>
              <a:t>변수 </a:t>
            </a:r>
            <a:r>
              <a:rPr lang="en-US" altLang="ko-KR" sz="2800" dirty="0"/>
              <a:t>2</a:t>
            </a:r>
            <a:r>
              <a:rPr lang="ko-KR" altLang="en-US" sz="2800" dirty="0"/>
              <a:t>개의 입력을 받아 두 값의 차이를 반환하는 함수</a:t>
            </a:r>
            <a:endParaRPr lang="en-US" altLang="ko-KR" sz="2800" dirty="0"/>
          </a:p>
          <a:p>
            <a:r>
              <a:rPr lang="en-US" altLang="ko-KR" sz="2800" dirty="0"/>
              <a:t> int Subtraction(int num1, int num2) </a:t>
            </a:r>
            <a:r>
              <a:rPr lang="ko-KR" altLang="en-US" sz="2800" dirty="0"/>
              <a:t>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1DA67-55F9-49BE-A037-6B8015348DDF}"/>
              </a:ext>
            </a:extLst>
          </p:cNvPr>
          <p:cNvSpPr txBox="1"/>
          <p:nvPr/>
        </p:nvSpPr>
        <p:spPr>
          <a:xfrm>
            <a:off x="905436" y="3429000"/>
            <a:ext cx="8570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19 n</a:t>
            </a:r>
            <a:r>
              <a:rPr lang="ko-KR" altLang="en-US" sz="2800" dirty="0"/>
              <a:t>의 약수의 개수를 반환하는 함수 </a:t>
            </a:r>
            <a:endParaRPr lang="en-US" altLang="ko-KR" sz="2800" dirty="0"/>
          </a:p>
          <a:p>
            <a:r>
              <a:rPr lang="en-US" altLang="ko-KR" sz="2800" dirty="0"/>
              <a:t> int</a:t>
            </a:r>
            <a:r>
              <a:rPr lang="ko-KR" altLang="en-US" sz="2800" dirty="0"/>
              <a:t> </a:t>
            </a:r>
            <a:r>
              <a:rPr lang="en-US" altLang="ko-KR" sz="2800" dirty="0" err="1"/>
              <a:t>GetDevisor</a:t>
            </a:r>
            <a:r>
              <a:rPr lang="en-US" altLang="ko-KR" sz="2800" dirty="0"/>
              <a:t>(int num) </a:t>
            </a:r>
            <a:r>
              <a:rPr lang="ko-KR" altLang="en-US" sz="2800" dirty="0"/>
              <a:t>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DDF2E-D0E4-4FB4-8162-B37C5C109517}"/>
              </a:ext>
            </a:extLst>
          </p:cNvPr>
          <p:cNvSpPr txBox="1"/>
          <p:nvPr/>
        </p:nvSpPr>
        <p:spPr>
          <a:xfrm>
            <a:off x="905434" y="4631273"/>
            <a:ext cx="9238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 </a:t>
            </a:r>
            <a:r>
              <a:rPr lang="ko-KR" altLang="en-US" sz="2800" dirty="0"/>
              <a:t>실수를 입력 받으면 가장 가까운 정수로 반환하는 함수</a:t>
            </a:r>
            <a:endParaRPr lang="en-US" altLang="ko-KR" sz="2800" dirty="0"/>
          </a:p>
          <a:p>
            <a:r>
              <a:rPr lang="en-US" altLang="ko-KR" sz="2800" dirty="0"/>
              <a:t> int </a:t>
            </a:r>
            <a:r>
              <a:rPr lang="en-US" altLang="ko-KR" sz="2800" dirty="0" err="1"/>
              <a:t>RoundingOff</a:t>
            </a:r>
            <a:r>
              <a:rPr lang="en-US" altLang="ko-KR" sz="2800" dirty="0"/>
              <a:t>(double num) </a:t>
            </a:r>
            <a:r>
              <a:rPr lang="ko-KR" altLang="en-US" sz="2800" dirty="0"/>
              <a:t>구현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BD368-A6FB-4EC3-BE6F-CCBBD013BDF7}"/>
              </a:ext>
            </a:extLst>
          </p:cNvPr>
          <p:cNvSpPr txBox="1"/>
          <p:nvPr/>
        </p:nvSpPr>
        <p:spPr>
          <a:xfrm>
            <a:off x="6866361" y="2936557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두 값의 차는 음수일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Subtraction(10,5)</a:t>
            </a:r>
            <a:r>
              <a:rPr lang="ko-KR" altLang="en-US" dirty="0"/>
              <a:t>와 </a:t>
            </a:r>
            <a:r>
              <a:rPr lang="en-US" altLang="ko-KR" dirty="0"/>
              <a:t>Subtraction(5,10)</a:t>
            </a:r>
            <a:r>
              <a:rPr lang="ko-KR" altLang="en-US" dirty="0"/>
              <a:t>의 값은 </a:t>
            </a:r>
            <a:r>
              <a:rPr lang="ko-KR" altLang="en-US" dirty="0" err="1"/>
              <a:t>같아야함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9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A859F6-24AC-41E4-9AFC-D4FD2000D429}"/>
              </a:ext>
            </a:extLst>
          </p:cNvPr>
          <p:cNvSpPr/>
          <p:nvPr/>
        </p:nvSpPr>
        <p:spPr>
          <a:xfrm>
            <a:off x="446117" y="285972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산술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+     -     /    *    %     ++    --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8FAF2-A0D2-49E9-B438-0C0630EE818D}"/>
              </a:ext>
            </a:extLst>
          </p:cNvPr>
          <p:cNvSpPr txBox="1"/>
          <p:nvPr/>
        </p:nvSpPr>
        <p:spPr>
          <a:xfrm>
            <a:off x="1188719" y="16126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전위 연산자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C6A8B-527D-4C5C-8006-54AA7ACA258C}"/>
              </a:ext>
            </a:extLst>
          </p:cNvPr>
          <p:cNvSpPr txBox="1"/>
          <p:nvPr/>
        </p:nvSpPr>
        <p:spPr>
          <a:xfrm>
            <a:off x="1188719" y="2592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후위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4C208-D61E-4559-9CFA-3C7E41D5803C}"/>
              </a:ext>
            </a:extLst>
          </p:cNvPr>
          <p:cNvSpPr txBox="1"/>
          <p:nvPr/>
        </p:nvSpPr>
        <p:spPr>
          <a:xfrm>
            <a:off x="1521229" y="2034832"/>
            <a:ext cx="512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 </a:t>
            </a:r>
            <a:r>
              <a:rPr lang="en-US" altLang="ko-KR" dirty="0"/>
              <a:t>:  </a:t>
            </a:r>
            <a:r>
              <a:rPr lang="ko-KR" altLang="en-US" dirty="0"/>
              <a:t>값을 우선 변경 시킨 후 다음 수행할 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A2B30-AB0E-41AB-B19E-A83E48869E90}"/>
              </a:ext>
            </a:extLst>
          </p:cNvPr>
          <p:cNvSpPr txBox="1"/>
          <p:nvPr/>
        </p:nvSpPr>
        <p:spPr>
          <a:xfrm>
            <a:off x="1521229" y="3117098"/>
            <a:ext cx="448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후위 </a:t>
            </a:r>
            <a:r>
              <a:rPr lang="en-US" altLang="ko-KR" dirty="0"/>
              <a:t>: </a:t>
            </a:r>
            <a:r>
              <a:rPr lang="ko-KR" altLang="en-US" dirty="0"/>
              <a:t> 우선 다른 일을 수행한 후 값을 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89CBE7-16F0-45A9-AC92-8B4577E868DF}"/>
              </a:ext>
            </a:extLst>
          </p:cNvPr>
          <p:cNvSpPr/>
          <p:nvPr/>
        </p:nvSpPr>
        <p:spPr>
          <a:xfrm>
            <a:off x="673193" y="1076631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++    --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318521-C15F-4490-AC3E-7878A2AF860A}"/>
              </a:ext>
            </a:extLst>
          </p:cNvPr>
          <p:cNvSpPr/>
          <p:nvPr/>
        </p:nvSpPr>
        <p:spPr>
          <a:xfrm>
            <a:off x="673193" y="376803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878B6-9C60-413E-A81C-6951B828BA2C}"/>
              </a:ext>
            </a:extLst>
          </p:cNvPr>
          <p:cNvSpPr txBox="1"/>
          <p:nvPr/>
        </p:nvSpPr>
        <p:spPr>
          <a:xfrm>
            <a:off x="1281693" y="41373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나머지 연산자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DB384-5F64-49A2-A8AA-B387936CFDA0}"/>
              </a:ext>
            </a:extLst>
          </p:cNvPr>
          <p:cNvSpPr txBox="1"/>
          <p:nvPr/>
        </p:nvSpPr>
        <p:spPr>
          <a:xfrm>
            <a:off x="1521229" y="4539367"/>
            <a:ext cx="448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나눗셈을 한 결과의 나머지를 반환</a:t>
            </a:r>
          </a:p>
        </p:txBody>
      </p:sp>
    </p:spTree>
    <p:extLst>
      <p:ext uri="{BB962C8B-B14F-4D97-AF65-F5344CB8AC3E}">
        <p14:creationId xmlns:p14="http://schemas.microsoft.com/office/powerpoint/2010/main" val="26149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B5B1B-6A7B-4D05-B25E-5EA1CE05480A}"/>
              </a:ext>
            </a:extLst>
          </p:cNvPr>
          <p:cNvSpPr/>
          <p:nvPr/>
        </p:nvSpPr>
        <p:spPr>
          <a:xfrm>
            <a:off x="504305" y="319223"/>
            <a:ext cx="3568931" cy="57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논리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!    &amp;&amp;    ||    |    &amp;</a:t>
            </a:r>
            <a:endParaRPr lang="ko-KR" altLang="en-US" sz="23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801B4-D802-4B5A-8633-3917785A19F2}"/>
              </a:ext>
            </a:extLst>
          </p:cNvPr>
          <p:cNvSpPr txBox="1"/>
          <p:nvPr/>
        </p:nvSpPr>
        <p:spPr>
          <a:xfrm>
            <a:off x="1236238" y="1288472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!    =&gt;   not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en-US" altLang="ko-KR" dirty="0"/>
              <a:t>true</a:t>
            </a:r>
            <a:r>
              <a:rPr lang="ko-KR" altLang="en-US" dirty="0"/>
              <a:t>면 </a:t>
            </a:r>
            <a:r>
              <a:rPr lang="en-US" altLang="ko-KR" dirty="0"/>
              <a:t>false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false</a:t>
            </a:r>
            <a:r>
              <a:rPr lang="ko-KR" altLang="en-US" dirty="0"/>
              <a:t>면 </a:t>
            </a:r>
            <a:r>
              <a:rPr lang="en-US" altLang="ko-KR" dirty="0"/>
              <a:t>true</a:t>
            </a:r>
            <a:r>
              <a:rPr lang="ko-KR" altLang="en-US" dirty="0"/>
              <a:t>로 변경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84CB8-227B-43A5-BA89-FFC8AB69661D}"/>
              </a:ext>
            </a:extLst>
          </p:cNvPr>
          <p:cNvSpPr txBox="1"/>
          <p:nvPr/>
        </p:nvSpPr>
        <p:spPr>
          <a:xfrm>
            <a:off x="1178049" y="2394065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&amp;&amp; =&gt; </a:t>
            </a:r>
            <a:r>
              <a:rPr lang="ko-KR" altLang="en-US" dirty="0"/>
              <a:t>논리의 </a:t>
            </a:r>
            <a:r>
              <a:rPr lang="en-US" altLang="ko-KR" dirty="0"/>
              <a:t>and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하나라도 거짓이면 </a:t>
            </a:r>
            <a:r>
              <a:rPr lang="en-US" altLang="ko-KR" dirty="0"/>
              <a:t>false</a:t>
            </a:r>
          </a:p>
          <a:p>
            <a:r>
              <a:rPr lang="ko-KR" altLang="en-US" dirty="0"/>
              <a:t>둘 다 참이어야만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7DD23-94C6-4916-BAA7-E1B752B15B66}"/>
              </a:ext>
            </a:extLst>
          </p:cNvPr>
          <p:cNvSpPr txBox="1"/>
          <p:nvPr/>
        </p:nvSpPr>
        <p:spPr>
          <a:xfrm>
            <a:off x="1178049" y="3706934"/>
            <a:ext cx="2693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|| =&gt; </a:t>
            </a:r>
            <a:r>
              <a:rPr lang="ko-KR" altLang="en-US" dirty="0"/>
              <a:t>논리의 </a:t>
            </a:r>
            <a:r>
              <a:rPr lang="en-US" altLang="ko-KR" dirty="0"/>
              <a:t>or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하나라도 참이면 </a:t>
            </a:r>
            <a:r>
              <a:rPr lang="en-US" altLang="ko-KR" dirty="0"/>
              <a:t>true</a:t>
            </a:r>
          </a:p>
          <a:p>
            <a:r>
              <a:rPr lang="ko-KR" altLang="en-US" dirty="0"/>
              <a:t>둘 다 거짓이어야만 </a:t>
            </a:r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2C70A7-AB1B-46FB-BD3D-16FE7B75B0A5}"/>
              </a:ext>
            </a:extLst>
          </p:cNvPr>
          <p:cNvSpPr/>
          <p:nvPr/>
        </p:nvSpPr>
        <p:spPr>
          <a:xfrm>
            <a:off x="5227492" y="1288472"/>
            <a:ext cx="388760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|    &amp;   =&gt; bit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and, or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연산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숫자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혹은다른것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bit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단위로 쪼개서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각 비트에 </a:t>
            </a:r>
            <a:r>
              <a:rPr lang="ko-KR" altLang="en-US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마스킹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시켜 결과를 반환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Ex)</a:t>
            </a:r>
          </a:p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진수로 하면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1010</a:t>
            </a:r>
          </a:p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9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진수로 하면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1001</a:t>
            </a:r>
          </a:p>
          <a:p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둘의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|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연산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1011</a:t>
            </a:r>
          </a:p>
          <a:p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둘의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&amp;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연산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354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3B4638-4A97-4EC7-A27A-B9F5590FD159}"/>
              </a:ext>
            </a:extLst>
          </p:cNvPr>
          <p:cNvSpPr/>
          <p:nvPr/>
        </p:nvSpPr>
        <p:spPr>
          <a:xfrm>
            <a:off x="479367" y="269347"/>
            <a:ext cx="6096000" cy="5797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비교 </a:t>
            </a:r>
            <a:r>
              <a:rPr lang="en-US" altLang="ko-KR" sz="23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&gt;     &lt;     &gt;=     &lt;=    ==    !=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8A387-F796-44AA-AE64-667D22E19449}"/>
              </a:ext>
            </a:extLst>
          </p:cNvPr>
          <p:cNvSpPr txBox="1"/>
          <p:nvPr/>
        </p:nvSpPr>
        <p:spPr>
          <a:xfrm>
            <a:off x="1236238" y="1288472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==  =&gt; </a:t>
            </a:r>
            <a:r>
              <a:rPr lang="ko-KR" altLang="en-US" dirty="0"/>
              <a:t>동등 비교 연산자</a:t>
            </a:r>
            <a:endParaRPr lang="en-US" altLang="ko-KR" dirty="0"/>
          </a:p>
          <a:p>
            <a:r>
              <a:rPr lang="ko-KR" altLang="en-US" dirty="0"/>
              <a:t>양쪽에 오는 데이터의 값이</a:t>
            </a:r>
            <a:endParaRPr lang="en-US" altLang="ko-KR" dirty="0"/>
          </a:p>
          <a:p>
            <a:r>
              <a:rPr lang="ko-KR" altLang="en-US" dirty="0" err="1"/>
              <a:t>같은지</a:t>
            </a:r>
            <a:r>
              <a:rPr lang="ko-KR" altLang="en-US" dirty="0"/>
              <a:t> 비교 같으면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C28E3-AFED-4B42-AE5D-B39FA3160195}"/>
              </a:ext>
            </a:extLst>
          </p:cNvPr>
          <p:cNvSpPr txBox="1"/>
          <p:nvPr/>
        </p:nvSpPr>
        <p:spPr>
          <a:xfrm>
            <a:off x="1236238" y="233941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!=  =&gt; </a:t>
            </a:r>
            <a:r>
              <a:rPr lang="ko-KR" altLang="en-US" dirty="0" err="1"/>
              <a:t>위랑</a:t>
            </a:r>
            <a:r>
              <a:rPr lang="ko-KR" altLang="en-US" dirty="0"/>
              <a:t> 반대</a:t>
            </a:r>
          </a:p>
        </p:txBody>
      </p:sp>
    </p:spTree>
    <p:extLst>
      <p:ext uri="{BB962C8B-B14F-4D97-AF65-F5344CB8AC3E}">
        <p14:creationId xmlns:p14="http://schemas.microsoft.com/office/powerpoint/2010/main" val="208843291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3291</Words>
  <Application>Microsoft Office PowerPoint</Application>
  <PresentationFormat>와이드스크린</PresentationFormat>
  <Paragraphs>851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2" baseType="lpstr">
      <vt:lpstr>HY엽서L</vt:lpstr>
      <vt:lpstr>NanumGothic</vt:lpstr>
      <vt:lpstr>notokr</vt:lpstr>
      <vt:lpstr>나눔고딕</vt:lpstr>
      <vt:lpstr>맑은 고딕</vt:lpstr>
      <vt:lpstr>한컴바탕</vt:lpstr>
      <vt:lpstr>함초롬바탕</vt:lpstr>
      <vt:lpstr>Arial</vt:lpstr>
      <vt:lpstr>Gill Sans MT</vt:lpstr>
      <vt:lpstr>Trebuchet MS</vt:lpstr>
      <vt:lpstr>Wingdings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20163406@office.deu.ac.kr</dc:creator>
  <cp:lastModifiedBy>admin</cp:lastModifiedBy>
  <cp:revision>254</cp:revision>
  <dcterms:created xsi:type="dcterms:W3CDTF">2020-01-05T16:10:42Z</dcterms:created>
  <dcterms:modified xsi:type="dcterms:W3CDTF">2020-01-09T04:17:26Z</dcterms:modified>
</cp:coreProperties>
</file>