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4" r:id="rId7"/>
    <p:sldId id="265" r:id="rId8"/>
    <p:sldId id="262" r:id="rId9"/>
    <p:sldId id="260" r:id="rId10"/>
    <p:sldId id="270" r:id="rId11"/>
    <p:sldId id="267" r:id="rId12"/>
    <p:sldId id="274" r:id="rId13"/>
    <p:sldId id="268" r:id="rId14"/>
    <p:sldId id="269" r:id="rId15"/>
    <p:sldId id="271" r:id="rId16"/>
    <p:sldId id="272" r:id="rId17"/>
    <p:sldId id="273" r:id="rId18"/>
    <p:sldId id="275" r:id="rId19"/>
    <p:sldId id="26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0FF99"/>
    <a:srgbClr val="FFFFFF"/>
    <a:srgbClr val="000000"/>
    <a:srgbClr val="B2C7D9"/>
    <a:srgbClr val="FF3399"/>
    <a:srgbClr val="EC04AF"/>
    <a:srgbClr val="F0000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60"/>
  </p:normalViewPr>
  <p:slideViewPr>
    <p:cSldViewPr snapToGrid="0">
      <p:cViewPr>
        <p:scale>
          <a:sx n="100" d="100"/>
          <a:sy n="100" d="100"/>
        </p:scale>
        <p:origin x="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3BD5A-6F59-4F64-A228-8DAA8400A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D897E2-2865-489F-BD41-F85BAE8CA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5EE42-19E9-44AE-B92A-B6479F8C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6429-3843-4399-BCF5-77E831F4058F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F1E53-9444-45DD-895B-26CBE552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229C7-5C23-42D6-9A76-D21F13A6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8FF3-D6A3-4CC4-B21A-F493F54F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2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0EE7C-8AB5-4836-8574-86361CFB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272B7A-EB8F-40F4-8E1B-B4B5D82E2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AE117-45A2-4F66-B2FB-5347FAA4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6429-3843-4399-BCF5-77E831F4058F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A2FF57-B231-43F8-8CBC-62ECE36B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DED59-514F-41B9-A204-AF329078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8FF3-D6A3-4CC4-B21A-F493F54F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51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C7EED3-DBD4-449D-A44E-6B010E226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80A839-7F29-46CA-AE4D-FFFCB2061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FBEB4-2069-44A8-8D00-4A04BD5A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6429-3843-4399-BCF5-77E831F4058F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C42E66-A8E6-4DC0-BF1B-948F1D71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953F56-4974-4EE8-AE05-C5ED1C46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8FF3-D6A3-4CC4-B21A-F493F54F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5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2FE88-E1FA-4EF6-88C2-D50F4414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8CDA3-0F6A-4371-B9AF-3122C2AF7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367787-DE0F-4841-AFB1-0BD30C499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6429-3843-4399-BCF5-77E831F4058F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08C3C2-4708-46C8-A069-2BC15B15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5F912-74EC-46FB-95F0-1A1516F8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8FF3-D6A3-4CC4-B21A-F493F54F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53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9CD17-ADD5-43B1-A964-0B6B2E4E6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4FB165-A9E4-45FC-B524-943DDEB1A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CD0807-DA03-4E9D-97B3-F5A7F471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6429-3843-4399-BCF5-77E831F4058F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8EC59-6AC5-4ACD-BC50-473182BE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555EDB-7DCE-418F-A871-B04CC37B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8FF3-D6A3-4CC4-B21A-F493F54F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01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58C8D-1C25-4E99-B85F-69F0AF03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683054-0E74-4268-AB71-A66A712A8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2E6124-D8B9-4922-B7DF-09E5F167D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6954CC-FDBE-43F1-A6BF-207B64F6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6429-3843-4399-BCF5-77E831F4058F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B2F99-1266-4DFA-9997-243E5C84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8124A1-4944-4527-B44E-30CA7F8F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8FF3-D6A3-4CC4-B21A-F493F54F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3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4863B-9C79-4B84-B96B-4BABB4F2C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4717E5-809B-4513-B2F0-719753994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B4B57D-D58A-422F-9C44-2A28BD953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3492AF-EE40-4CBD-B5B3-3597277C8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C4647D-756C-4D9B-842E-588FA6764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C728CF-8B1C-4F01-BD2B-E3716B914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6429-3843-4399-BCF5-77E831F4058F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C21C79-BECD-42EC-A7DF-8B3781EE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86BFE7-0AE0-4E12-82C8-1BB736D6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8FF3-D6A3-4CC4-B21A-F493F54F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22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8F504-3257-4FAB-A7DE-B7D80456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83BF38-AB25-42FD-B687-5484641E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6429-3843-4399-BCF5-77E831F4058F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4710F7-865C-436D-8403-4F1748AD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C9A618-C756-4AF8-A1F7-A098C310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8FF3-D6A3-4CC4-B21A-F493F54F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7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BDE81E-B1E4-4810-B70F-329B4700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6429-3843-4399-BCF5-77E831F4058F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2C8A94-42F4-4A8A-8839-722A95E8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9801E9-48E3-4D42-9C43-958174E5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8FF3-D6A3-4CC4-B21A-F493F54F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5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E295-F4FA-4F33-8D8F-32DAAB118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C701C-E055-403E-AC2C-015B9C24B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356713-832E-495C-B23D-9CB06DF04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B9D80F-3324-40A0-B429-A57DA576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6429-3843-4399-BCF5-77E831F4058F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270888-9F54-407D-AE81-8432232A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EB4713-EC67-4845-956D-27D8213F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8FF3-D6A3-4CC4-B21A-F493F54F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74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69F29-7176-483D-8E28-B660685FC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8FFB33-0E0B-4678-B241-6D68DB89F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FD4793-D259-403A-B7D2-C23A6191F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6DDCB-81E8-4554-9C82-31C3953D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6429-3843-4399-BCF5-77E831F4058F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5450F-82B8-4304-9B3A-94B894BA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92083B-6852-4B97-8744-3CD78354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8FF3-D6A3-4CC4-B21A-F493F54F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04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3F3AA4-C437-43F9-984B-A57F1D859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CD70A6-FE9B-4755-84E1-2B8837D92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55359-7AE5-48E0-B6DD-0D6052C14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F6429-3843-4399-BCF5-77E831F4058F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E0FF2A-8697-457A-B3A8-60A14C505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69700-DA72-4379-B93D-B0EA7B1B5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08FF3-D6A3-4CC4-B21A-F493F54F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3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venapp.io/view/frL2SexCF1Tg2hJe0n2TBFzQbTs19vy5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nstagram dm png 7 » PNG Image">
            <a:extLst>
              <a:ext uri="{FF2B5EF4-FFF2-40B4-BE49-F238E27FC236}">
                <a16:creationId xmlns:a16="http://schemas.microsoft.com/office/drawing/2014/main" id="{DFC3C770-FCE3-4116-9D98-6D194A22D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510" y="-999"/>
            <a:ext cx="8523111" cy="688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63B3F0-8214-4CC5-A63D-E2B619E4D3AF}"/>
              </a:ext>
            </a:extLst>
          </p:cNvPr>
          <p:cNvSpPr txBox="1"/>
          <p:nvPr/>
        </p:nvSpPr>
        <p:spPr>
          <a:xfrm>
            <a:off x="2754489" y="948266"/>
            <a:ext cx="4538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DM - </a:t>
            </a:r>
            <a:r>
              <a:rPr lang="ko-KR" altLang="en-US" sz="3600" b="1" dirty="0">
                <a:solidFill>
                  <a:schemeClr val="bg1"/>
                </a:solidFill>
              </a:rPr>
              <a:t>기획서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r>
              <a:rPr lang="en-US" altLang="ko-KR" sz="3600" b="1" dirty="0">
                <a:solidFill>
                  <a:schemeClr val="bg1"/>
                </a:solidFill>
              </a:rPr>
              <a:t>(Direct Message)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D4040-D996-40EA-9539-2B5A3A217FCB}"/>
              </a:ext>
            </a:extLst>
          </p:cNvPr>
          <p:cNvSpPr txBox="1"/>
          <p:nvPr/>
        </p:nvSpPr>
        <p:spPr>
          <a:xfrm>
            <a:off x="7292623" y="5534561"/>
            <a:ext cx="29689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PL-Cloud</a:t>
            </a: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이정욱</a:t>
            </a:r>
            <a:endParaRPr lang="en-US" altLang="ko-KR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OITA </a:t>
            </a: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하선영</a:t>
            </a:r>
            <a:endParaRPr lang="en-US" altLang="ko-KR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BITA </a:t>
            </a:r>
            <a:r>
              <a:rPr lang="ko-KR" altLang="en-US" sz="20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노승업</a:t>
            </a:r>
            <a:endParaRPr lang="en-US" altLang="ko-KR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OITA </a:t>
            </a:r>
            <a:r>
              <a:rPr lang="ko-KR" altLang="en-US" sz="20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김남태</a:t>
            </a:r>
            <a:endParaRPr lang="en-US" altLang="ko-KR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25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nstagram dm png 7 » PNG Image">
            <a:extLst>
              <a:ext uri="{FF2B5EF4-FFF2-40B4-BE49-F238E27FC236}">
                <a16:creationId xmlns:a16="http://schemas.microsoft.com/office/drawing/2014/main" id="{DFC3C770-FCE3-4116-9D98-6D194A22D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510" y="-999"/>
            <a:ext cx="8523111" cy="688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63B3F0-8214-4CC5-A63D-E2B619E4D3AF}"/>
              </a:ext>
            </a:extLst>
          </p:cNvPr>
          <p:cNvSpPr txBox="1"/>
          <p:nvPr/>
        </p:nvSpPr>
        <p:spPr>
          <a:xfrm>
            <a:off x="2754489" y="948266"/>
            <a:ext cx="4538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DM –</a:t>
            </a:r>
            <a:r>
              <a:rPr lang="ko-KR" altLang="en-US" sz="3600" b="1" dirty="0">
                <a:solidFill>
                  <a:schemeClr val="bg1"/>
                </a:solidFill>
              </a:rPr>
              <a:t>실제 구현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r>
              <a:rPr lang="en-US" altLang="ko-KR" sz="3600" b="1" dirty="0">
                <a:solidFill>
                  <a:schemeClr val="bg1"/>
                </a:solidFill>
              </a:rPr>
              <a:t>(Direct Message)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D4040-D996-40EA-9539-2B5A3A217FCB}"/>
              </a:ext>
            </a:extLst>
          </p:cNvPr>
          <p:cNvSpPr txBox="1"/>
          <p:nvPr/>
        </p:nvSpPr>
        <p:spPr>
          <a:xfrm>
            <a:off x="7292623" y="5534561"/>
            <a:ext cx="29689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PL-Cloud</a:t>
            </a: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이정욱</a:t>
            </a:r>
            <a:endParaRPr lang="en-US" altLang="ko-KR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OITA </a:t>
            </a: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하선영</a:t>
            </a:r>
            <a:endParaRPr lang="en-US" altLang="ko-KR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BITA </a:t>
            </a:r>
            <a:r>
              <a:rPr lang="ko-KR" altLang="en-US" sz="20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노승업</a:t>
            </a:r>
            <a:endParaRPr lang="en-US" altLang="ko-KR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OITA </a:t>
            </a:r>
            <a:r>
              <a:rPr lang="ko-KR" altLang="en-US" sz="20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김남태</a:t>
            </a:r>
            <a:endParaRPr lang="en-US" altLang="ko-KR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40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9BE60-4B42-49DA-BE87-E4A053BF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35" y="102428"/>
            <a:ext cx="10515600" cy="1325563"/>
          </a:xfrm>
        </p:spPr>
        <p:txBody>
          <a:bodyPr/>
          <a:lstStyle/>
          <a:p>
            <a:r>
              <a:rPr lang="en-US" altLang="ko-KR" dirty="0"/>
              <a:t>DM </a:t>
            </a:r>
            <a:r>
              <a:rPr lang="ko-KR" altLang="en-US" dirty="0"/>
              <a:t>일정  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0283256-C2D5-47C0-92B9-E92FAA3E9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456449"/>
              </p:ext>
            </p:extLst>
          </p:nvPr>
        </p:nvGraphicFramePr>
        <p:xfrm>
          <a:off x="493221" y="1211860"/>
          <a:ext cx="11205558" cy="291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5186">
                  <a:extLst>
                    <a:ext uri="{9D8B030D-6E8A-4147-A177-3AD203B41FA5}">
                      <a16:colId xmlns:a16="http://schemas.microsoft.com/office/drawing/2014/main" val="475782596"/>
                    </a:ext>
                  </a:extLst>
                </a:gridCol>
                <a:gridCol w="3735186">
                  <a:extLst>
                    <a:ext uri="{9D8B030D-6E8A-4147-A177-3AD203B41FA5}">
                      <a16:colId xmlns:a16="http://schemas.microsoft.com/office/drawing/2014/main" val="1910067356"/>
                    </a:ext>
                  </a:extLst>
                </a:gridCol>
                <a:gridCol w="3735186">
                  <a:extLst>
                    <a:ext uri="{9D8B030D-6E8A-4147-A177-3AD203B41FA5}">
                      <a16:colId xmlns:a16="http://schemas.microsoft.com/office/drawing/2014/main" val="815857419"/>
                    </a:ext>
                  </a:extLst>
                </a:gridCol>
              </a:tblGrid>
              <a:tr h="631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86811"/>
                  </a:ext>
                </a:extLst>
              </a:tr>
              <a:tr h="209170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ㅇ</a:t>
                      </a:r>
                      <a:r>
                        <a:rPr lang="ko-KR" altLang="en-US" dirty="0"/>
                        <a:t> 프로젝트 착수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ㅇ</a:t>
                      </a:r>
                      <a:r>
                        <a:rPr lang="ko-KR" altLang="en-US" dirty="0"/>
                        <a:t> 프로젝트 계획 및 설계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ㅇ</a:t>
                      </a:r>
                      <a:r>
                        <a:rPr lang="ko-KR" altLang="en-US" dirty="0"/>
                        <a:t> 설계 다이어그램 작성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ㅇ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Git Repository </a:t>
                      </a:r>
                      <a:r>
                        <a:rPr lang="ko-KR" altLang="en-US" dirty="0"/>
                        <a:t>생성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ㅇ코어</a:t>
                      </a:r>
                      <a:r>
                        <a:rPr lang="ko-KR" altLang="en-US" dirty="0"/>
                        <a:t> 프로그램 프로토 타입 작성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(Socket </a:t>
                      </a:r>
                      <a:r>
                        <a:rPr lang="ko-KR" altLang="en-US" dirty="0"/>
                        <a:t>통신 및 </a:t>
                      </a:r>
                      <a:r>
                        <a:rPr lang="en-US" altLang="ko-KR" dirty="0"/>
                        <a:t>Activity prototype)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ㅇ</a:t>
                      </a:r>
                      <a:r>
                        <a:rPr lang="ko-KR" altLang="en-US" dirty="0"/>
                        <a:t> 협업 관련 이슈 정리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프로젝트 변경 사항 적용 및 고지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ㅇ</a:t>
                      </a:r>
                      <a:r>
                        <a:rPr lang="ko-KR" altLang="en-US" dirty="0"/>
                        <a:t> 개발 관련 피드백 교환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ㅇ</a:t>
                      </a:r>
                      <a:r>
                        <a:rPr lang="ko-KR" altLang="en-US" dirty="0"/>
                        <a:t> 프로젝트 병합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ㅇ</a:t>
                      </a:r>
                      <a:r>
                        <a:rPr lang="ko-KR" altLang="en-US" dirty="0"/>
                        <a:t> 프로젝트 마무리 및 버그 수정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ㅇ</a:t>
                      </a:r>
                      <a:r>
                        <a:rPr lang="ko-KR" altLang="en-US" dirty="0"/>
                        <a:t> 테스트 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ㅇ</a:t>
                      </a:r>
                      <a:r>
                        <a:rPr lang="ko-KR" altLang="en-US" dirty="0"/>
                        <a:t> 프로젝트 종료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299877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DEE184D2-FF74-4754-BCD2-AF7E486E7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865500"/>
              </p:ext>
            </p:extLst>
          </p:nvPr>
        </p:nvGraphicFramePr>
        <p:xfrm>
          <a:off x="493221" y="4129605"/>
          <a:ext cx="11205558" cy="262596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35186">
                  <a:extLst>
                    <a:ext uri="{9D8B030D-6E8A-4147-A177-3AD203B41FA5}">
                      <a16:colId xmlns:a16="http://schemas.microsoft.com/office/drawing/2014/main" val="1104307848"/>
                    </a:ext>
                  </a:extLst>
                </a:gridCol>
                <a:gridCol w="3735186">
                  <a:extLst>
                    <a:ext uri="{9D8B030D-6E8A-4147-A177-3AD203B41FA5}">
                      <a16:colId xmlns:a16="http://schemas.microsoft.com/office/drawing/2014/main" val="3688998320"/>
                    </a:ext>
                  </a:extLst>
                </a:gridCol>
                <a:gridCol w="3735186">
                  <a:extLst>
                    <a:ext uri="{9D8B030D-6E8A-4147-A177-3AD203B41FA5}">
                      <a16:colId xmlns:a16="http://schemas.microsoft.com/office/drawing/2014/main" val="3680701149"/>
                    </a:ext>
                  </a:extLst>
                </a:gridCol>
              </a:tblGrid>
              <a:tr h="77645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Issue &amp; code change</a:t>
                      </a:r>
                      <a:endParaRPr lang="ko-KR" alt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57063"/>
                  </a:ext>
                </a:extLst>
              </a:tr>
              <a:tr h="18495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ㅇ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Class Prototype Implement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ㅇ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Create Project repository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ㅇ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Socket Programming 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backend Programming </a:t>
                      </a:r>
                    </a:p>
                    <a:p>
                      <a:pPr latinLnBrk="1"/>
                      <a:r>
                        <a:rPr lang="ko-KR" altLang="en-US" dirty="0" err="1"/>
                        <a:t>ㅇ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Chat Program Implement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ㅇ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Project Merge</a:t>
                      </a:r>
                    </a:p>
                    <a:p>
                      <a:pPr latinLnBrk="1"/>
                      <a:r>
                        <a:rPr lang="ko-KR" altLang="en-US" dirty="0" err="1"/>
                        <a:t>ㅇ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Testing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261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031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9BE60-4B42-49DA-BE87-E4A053BF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6" y="0"/>
            <a:ext cx="10515600" cy="1325563"/>
          </a:xfrm>
        </p:spPr>
        <p:txBody>
          <a:bodyPr/>
          <a:lstStyle/>
          <a:p>
            <a:r>
              <a:rPr lang="en-US" altLang="ko-KR" dirty="0"/>
              <a:t>Project Architect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C03AD7-AF37-474E-AF21-A5CF740315E9}"/>
              </a:ext>
            </a:extLst>
          </p:cNvPr>
          <p:cNvSpPr/>
          <p:nvPr/>
        </p:nvSpPr>
        <p:spPr>
          <a:xfrm>
            <a:off x="7518268" y="600085"/>
            <a:ext cx="1919080" cy="511881"/>
          </a:xfrm>
          <a:prstGeom prst="rect">
            <a:avLst/>
          </a:prstGeom>
          <a:solidFill>
            <a:srgbClr val="C00000"/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pic>
        <p:nvPicPr>
          <p:cNvPr id="2050" name="Picture 2" descr="Server Icons - Free Download, PNG and SVG">
            <a:extLst>
              <a:ext uri="{FF2B5EF4-FFF2-40B4-BE49-F238E27FC236}">
                <a16:creationId xmlns:a16="http://schemas.microsoft.com/office/drawing/2014/main" id="{3F471064-A887-4DCE-8695-75D1E397F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472" y="90895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mputer silhouette - Transparent PNG &amp; SVG vector file">
            <a:extLst>
              <a:ext uri="{FF2B5EF4-FFF2-40B4-BE49-F238E27FC236}">
                <a16:creationId xmlns:a16="http://schemas.microsoft.com/office/drawing/2014/main" id="{2EC30E5A-8D26-43D9-B7CA-FB2356CBB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241" y="3835401"/>
            <a:ext cx="1664500" cy="166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9338B0-F150-469B-834D-36CF6C26A1DA}"/>
              </a:ext>
            </a:extLst>
          </p:cNvPr>
          <p:cNvSpPr/>
          <p:nvPr/>
        </p:nvSpPr>
        <p:spPr>
          <a:xfrm>
            <a:off x="8477808" y="1117817"/>
            <a:ext cx="959540" cy="95831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Listen</a:t>
            </a:r>
          </a:p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4065D6-D411-4912-9FFF-B34A4CC9A7C9}"/>
              </a:ext>
            </a:extLst>
          </p:cNvPr>
          <p:cNvSpPr/>
          <p:nvPr/>
        </p:nvSpPr>
        <p:spPr>
          <a:xfrm>
            <a:off x="7518268" y="1114892"/>
            <a:ext cx="959540" cy="958316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  <p:pic>
        <p:nvPicPr>
          <p:cNvPr id="23" name="Picture 6" descr="Computer silhouette - Transparent PNG &amp; SVG vector file">
            <a:extLst>
              <a:ext uri="{FF2B5EF4-FFF2-40B4-BE49-F238E27FC236}">
                <a16:creationId xmlns:a16="http://schemas.microsoft.com/office/drawing/2014/main" id="{EE0A4153-1CCE-41D6-9384-BDEC14D04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238" y="3835401"/>
            <a:ext cx="1664500" cy="166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Computer silhouette - Transparent PNG &amp; SVG vector file">
            <a:extLst>
              <a:ext uri="{FF2B5EF4-FFF2-40B4-BE49-F238E27FC236}">
                <a16:creationId xmlns:a16="http://schemas.microsoft.com/office/drawing/2014/main" id="{F1E52E4D-73A0-4867-B60E-23BD80A9D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860" y="3835401"/>
            <a:ext cx="1664500" cy="166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3486E08-5C00-48E1-9EB8-978D3FB566FA}"/>
              </a:ext>
            </a:extLst>
          </p:cNvPr>
          <p:cNvCxnSpPr/>
          <p:nvPr/>
        </p:nvCxnSpPr>
        <p:spPr>
          <a:xfrm flipH="1">
            <a:off x="2569029" y="1973943"/>
            <a:ext cx="2859314" cy="186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367068A-E046-42F8-8121-94EB5196C296}"/>
              </a:ext>
            </a:extLst>
          </p:cNvPr>
          <p:cNvCxnSpPr>
            <a:cxnSpLocks/>
          </p:cNvCxnSpPr>
          <p:nvPr/>
        </p:nvCxnSpPr>
        <p:spPr>
          <a:xfrm flipV="1">
            <a:off x="2682478" y="2204691"/>
            <a:ext cx="2720031" cy="174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E27236D-2E22-4342-93AB-0A92903C713C}"/>
              </a:ext>
            </a:extLst>
          </p:cNvPr>
          <p:cNvCxnSpPr>
            <a:cxnSpLocks/>
          </p:cNvCxnSpPr>
          <p:nvPr/>
        </p:nvCxnSpPr>
        <p:spPr>
          <a:xfrm>
            <a:off x="6035261" y="2733594"/>
            <a:ext cx="2614" cy="123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921D9DA-030B-497E-A85F-D23811A23AA9}"/>
              </a:ext>
            </a:extLst>
          </p:cNvPr>
          <p:cNvCxnSpPr>
            <a:cxnSpLocks/>
          </p:cNvCxnSpPr>
          <p:nvPr/>
        </p:nvCxnSpPr>
        <p:spPr>
          <a:xfrm flipV="1">
            <a:off x="5655568" y="2685681"/>
            <a:ext cx="0" cy="1277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03690A7-AE87-475E-8CE6-EF60ADEA1B7E}"/>
              </a:ext>
            </a:extLst>
          </p:cNvPr>
          <p:cNvCxnSpPr>
            <a:cxnSpLocks/>
          </p:cNvCxnSpPr>
          <p:nvPr/>
        </p:nvCxnSpPr>
        <p:spPr>
          <a:xfrm>
            <a:off x="6154127" y="1973943"/>
            <a:ext cx="2815702" cy="208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5D6E9D8-9E22-4BC5-BE54-79D6C6F00DCD}"/>
              </a:ext>
            </a:extLst>
          </p:cNvPr>
          <p:cNvCxnSpPr>
            <a:cxnSpLocks/>
          </p:cNvCxnSpPr>
          <p:nvPr/>
        </p:nvCxnSpPr>
        <p:spPr>
          <a:xfrm flipH="1" flipV="1">
            <a:off x="6154128" y="1837444"/>
            <a:ext cx="2943338" cy="2126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C34AA6B-3586-4C62-B2E0-FF6858D70EE7}"/>
              </a:ext>
            </a:extLst>
          </p:cNvPr>
          <p:cNvSpPr/>
          <p:nvPr/>
        </p:nvSpPr>
        <p:spPr>
          <a:xfrm>
            <a:off x="1330502" y="5679824"/>
            <a:ext cx="1126655" cy="991613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Connect</a:t>
            </a:r>
          </a:p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AB8D538-42D8-4B26-B224-1F39A897BFDD}"/>
              </a:ext>
            </a:extLst>
          </p:cNvPr>
          <p:cNvSpPr/>
          <p:nvPr/>
        </p:nvSpPr>
        <p:spPr>
          <a:xfrm>
            <a:off x="3571682" y="2597028"/>
            <a:ext cx="941621" cy="60706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</a:t>
            </a:r>
          </a:p>
          <a:p>
            <a:pPr algn="ctr"/>
            <a:r>
              <a:rPr lang="en-US" altLang="ko-KR" dirty="0"/>
              <a:t>packet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3194FAA-116D-4FF1-B568-2B6D6F606CFE}"/>
              </a:ext>
            </a:extLst>
          </p:cNvPr>
          <p:cNvSpPr/>
          <p:nvPr/>
        </p:nvSpPr>
        <p:spPr>
          <a:xfrm>
            <a:off x="5376302" y="3022599"/>
            <a:ext cx="941621" cy="60706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</a:t>
            </a:r>
          </a:p>
          <a:p>
            <a:pPr algn="ctr"/>
            <a:r>
              <a:rPr lang="en-US" altLang="ko-KR" dirty="0"/>
              <a:t>packet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8275772-13EB-4F36-AD38-BB7F8D6B377E}"/>
              </a:ext>
            </a:extLst>
          </p:cNvPr>
          <p:cNvSpPr/>
          <p:nvPr/>
        </p:nvSpPr>
        <p:spPr>
          <a:xfrm>
            <a:off x="7561978" y="2941474"/>
            <a:ext cx="941621" cy="60706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</a:t>
            </a:r>
          </a:p>
          <a:p>
            <a:pPr algn="ctr"/>
            <a:r>
              <a:rPr lang="en-US" altLang="ko-KR" dirty="0"/>
              <a:t>packet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27FD9D0-8425-487B-92D0-24BA5766FDBB}"/>
              </a:ext>
            </a:extLst>
          </p:cNvPr>
          <p:cNvSpPr/>
          <p:nvPr/>
        </p:nvSpPr>
        <p:spPr>
          <a:xfrm>
            <a:off x="2457157" y="6040933"/>
            <a:ext cx="860822" cy="630505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CAlias</a:t>
            </a:r>
            <a:endParaRPr lang="en-US" altLang="ko-KR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E306871-CCFA-4C63-83AA-91E31F2CBA64}"/>
              </a:ext>
            </a:extLst>
          </p:cNvPr>
          <p:cNvSpPr/>
          <p:nvPr/>
        </p:nvSpPr>
        <p:spPr>
          <a:xfrm>
            <a:off x="2474690" y="5679824"/>
            <a:ext cx="843289" cy="36299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MFC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BEA692B-4B8F-4F4F-8C6D-1A8E6BD9BFAA}"/>
              </a:ext>
            </a:extLst>
          </p:cNvPr>
          <p:cNvSpPr/>
          <p:nvPr/>
        </p:nvSpPr>
        <p:spPr>
          <a:xfrm>
            <a:off x="4812974" y="5679824"/>
            <a:ext cx="1126655" cy="991613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Connect</a:t>
            </a:r>
          </a:p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81E00EB-86FF-4E70-8D87-25DF8C94A642}"/>
              </a:ext>
            </a:extLst>
          </p:cNvPr>
          <p:cNvSpPr/>
          <p:nvPr/>
        </p:nvSpPr>
        <p:spPr>
          <a:xfrm>
            <a:off x="5939629" y="6040933"/>
            <a:ext cx="860822" cy="630505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CAlias</a:t>
            </a:r>
            <a:endParaRPr lang="en-US" altLang="ko-KR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2E009F6-5660-4F8E-A146-882BE85AE032}"/>
              </a:ext>
            </a:extLst>
          </p:cNvPr>
          <p:cNvSpPr/>
          <p:nvPr/>
        </p:nvSpPr>
        <p:spPr>
          <a:xfrm>
            <a:off x="5957162" y="5677941"/>
            <a:ext cx="843289" cy="36299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MFC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8CE9774-1A29-4438-82CD-2DCC17605325}"/>
              </a:ext>
            </a:extLst>
          </p:cNvPr>
          <p:cNvSpPr/>
          <p:nvPr/>
        </p:nvSpPr>
        <p:spPr>
          <a:xfrm>
            <a:off x="8310693" y="5679824"/>
            <a:ext cx="1126655" cy="991613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Connect</a:t>
            </a:r>
          </a:p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9CF1BE3-92F3-47DB-9BBC-527532EE027C}"/>
              </a:ext>
            </a:extLst>
          </p:cNvPr>
          <p:cNvSpPr/>
          <p:nvPr/>
        </p:nvSpPr>
        <p:spPr>
          <a:xfrm>
            <a:off x="9437348" y="6040933"/>
            <a:ext cx="860822" cy="630505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CAlias</a:t>
            </a:r>
            <a:endParaRPr lang="en-US" altLang="ko-KR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9D506FC-AE0F-4AB8-9736-84F60C2E71F6}"/>
              </a:ext>
            </a:extLst>
          </p:cNvPr>
          <p:cNvSpPr/>
          <p:nvPr/>
        </p:nvSpPr>
        <p:spPr>
          <a:xfrm>
            <a:off x="9454881" y="5677941"/>
            <a:ext cx="843289" cy="36299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MFC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1D15A48-8191-4478-8644-742345CD10BD}"/>
              </a:ext>
            </a:extLst>
          </p:cNvPr>
          <p:cNvSpPr/>
          <p:nvPr/>
        </p:nvSpPr>
        <p:spPr>
          <a:xfrm>
            <a:off x="1336926" y="5313936"/>
            <a:ext cx="1981053" cy="36299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BC2EE2E-5109-49F0-9C28-1DBA8BCC559E}"/>
              </a:ext>
            </a:extLst>
          </p:cNvPr>
          <p:cNvSpPr/>
          <p:nvPr/>
        </p:nvSpPr>
        <p:spPr>
          <a:xfrm>
            <a:off x="4812974" y="5298600"/>
            <a:ext cx="1989763" cy="36299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B7AE4FC-3EE1-4AB1-84F7-8C5462A38772}"/>
              </a:ext>
            </a:extLst>
          </p:cNvPr>
          <p:cNvSpPr/>
          <p:nvPr/>
        </p:nvSpPr>
        <p:spPr>
          <a:xfrm>
            <a:off x="8310693" y="5298600"/>
            <a:ext cx="2002225" cy="36299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4132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9BE60-4B42-49DA-BE87-E4A053BFF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 Log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F3BA86-5E63-431D-AFAD-575ED9BCC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45" y="1690688"/>
            <a:ext cx="3403492" cy="246535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190164A-16FE-4870-9434-4EEDB42DB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537" y="1690688"/>
            <a:ext cx="4728866" cy="41629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CB80CE-C153-47E6-8BF6-73FE4EE9D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402" y="1689183"/>
            <a:ext cx="3403493" cy="208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26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8394F9-69C8-404E-B470-035B7C26C82B}"/>
              </a:ext>
            </a:extLst>
          </p:cNvPr>
          <p:cNvSpPr/>
          <p:nvPr/>
        </p:nvSpPr>
        <p:spPr>
          <a:xfrm>
            <a:off x="977898" y="1015426"/>
            <a:ext cx="3836841" cy="5508722"/>
          </a:xfrm>
          <a:prstGeom prst="rect">
            <a:avLst/>
          </a:prstGeom>
          <a:solidFill>
            <a:srgbClr val="B2C7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80DB2F8-C69F-425B-85F1-80049FFE02CE}"/>
              </a:ext>
            </a:extLst>
          </p:cNvPr>
          <p:cNvSpPr/>
          <p:nvPr/>
        </p:nvSpPr>
        <p:spPr>
          <a:xfrm>
            <a:off x="4887311" y="3101206"/>
            <a:ext cx="1654629" cy="62556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19BE60-4B42-49DA-BE87-E4A053BF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Issue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4AE155-6CCD-4C97-B158-F42359370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99" y="5574435"/>
            <a:ext cx="1788885" cy="9497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1483C48-5583-41F8-B092-CD7DE8E28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899" y="1015426"/>
            <a:ext cx="3836841" cy="15838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28C924-3841-4790-875A-D40D84218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899" y="2710724"/>
            <a:ext cx="3836841" cy="15043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896187-9519-4B0D-A80F-FD4DB095F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899" y="4261994"/>
            <a:ext cx="3836841" cy="1265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1C535C-1DCD-4956-A7B9-DF217BCDB662}"/>
              </a:ext>
            </a:extLst>
          </p:cNvPr>
          <p:cNvSpPr txBox="1"/>
          <p:nvPr/>
        </p:nvSpPr>
        <p:spPr>
          <a:xfrm>
            <a:off x="6564085" y="1173327"/>
            <a:ext cx="4484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규약</a:t>
            </a:r>
            <a:r>
              <a:rPr lang="en-US" altLang="ko-KR" dirty="0"/>
              <a:t>: </a:t>
            </a:r>
            <a:r>
              <a:rPr lang="ko-KR" altLang="en-US" dirty="0"/>
              <a:t>카멜 케이스</a:t>
            </a:r>
            <a:endParaRPr lang="en-US" altLang="ko-KR" dirty="0"/>
          </a:p>
          <a:p>
            <a:r>
              <a:rPr lang="en-US" altLang="ko-KR" dirty="0"/>
              <a:t>MFC </a:t>
            </a:r>
            <a:r>
              <a:rPr lang="ko-KR" altLang="en-US" dirty="0"/>
              <a:t>지원 </a:t>
            </a:r>
            <a:r>
              <a:rPr lang="en-US" altLang="ko-KR" dirty="0"/>
              <a:t>Socket </a:t>
            </a:r>
            <a:r>
              <a:rPr lang="ko-KR" altLang="en-US" dirty="0"/>
              <a:t>규약</a:t>
            </a:r>
            <a:r>
              <a:rPr lang="en-US" altLang="ko-KR" dirty="0"/>
              <a:t>: </a:t>
            </a:r>
            <a:r>
              <a:rPr lang="ko-KR" altLang="en-US" dirty="0"/>
              <a:t>파스칼 케이스</a:t>
            </a:r>
            <a:endParaRPr lang="en-US" altLang="ko-KR" dirty="0"/>
          </a:p>
          <a:p>
            <a:r>
              <a:rPr lang="ko-KR" altLang="en-US" dirty="0"/>
              <a:t>코드 컨벤션 때문에 </a:t>
            </a:r>
            <a:endParaRPr lang="en-US" altLang="ko-KR" dirty="0"/>
          </a:p>
          <a:p>
            <a:r>
              <a:rPr lang="en-US" altLang="ko-KR" dirty="0"/>
              <a:t>virtual </a:t>
            </a:r>
            <a:r>
              <a:rPr lang="ko-KR" altLang="en-US" dirty="0"/>
              <a:t>함수 사용 </a:t>
            </a:r>
            <a:r>
              <a:rPr lang="en-US" altLang="ko-KR" dirty="0"/>
              <a:t>X </a:t>
            </a:r>
            <a:r>
              <a:rPr lang="ko-KR" altLang="en-US" dirty="0"/>
              <a:t>상황 발생</a:t>
            </a:r>
            <a:r>
              <a:rPr lang="en-US" altLang="ko-KR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BD7D09-BB0F-445B-A5DD-E6588B9190FD}"/>
              </a:ext>
            </a:extLst>
          </p:cNvPr>
          <p:cNvSpPr txBox="1"/>
          <p:nvPr/>
        </p:nvSpPr>
        <p:spPr>
          <a:xfrm>
            <a:off x="6564085" y="2803438"/>
            <a:ext cx="4484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MFC</a:t>
            </a:r>
            <a:r>
              <a:rPr lang="ko-KR" altLang="en-US" dirty="0"/>
              <a:t> 생성당시 소켓 프로젝트 초기 </a:t>
            </a:r>
            <a:r>
              <a:rPr lang="ko-KR" altLang="en-US" dirty="0" err="1"/>
              <a:t>설정시</a:t>
            </a:r>
            <a:r>
              <a:rPr lang="ko-KR" altLang="en-US" dirty="0"/>
              <a:t> 소켓 프로젝트로 확장하지 않으면 내부 함수 바인딩 되지 않는 현상 발생</a:t>
            </a:r>
            <a:endParaRPr lang="en-US" altLang="ko-KR" dirty="0"/>
          </a:p>
        </p:txBody>
      </p:sp>
      <p:pic>
        <p:nvPicPr>
          <p:cNvPr id="1026" name="Picture 2" descr="eMUSICMARKET">
            <a:extLst>
              <a:ext uri="{FF2B5EF4-FFF2-40B4-BE49-F238E27FC236}">
                <a16:creationId xmlns:a16="http://schemas.microsoft.com/office/drawing/2014/main" id="{0F63A8D7-4EC3-41F9-8523-01605B980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785" y="5522500"/>
            <a:ext cx="2047956" cy="100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A61EC6D-C596-4497-9692-5D8797C8969C}"/>
              </a:ext>
            </a:extLst>
          </p:cNvPr>
          <p:cNvSpPr/>
          <p:nvPr/>
        </p:nvSpPr>
        <p:spPr>
          <a:xfrm>
            <a:off x="977899" y="5522501"/>
            <a:ext cx="3836841" cy="1001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E04377-B8E9-4AB6-A991-E3F9D2ED99A3}"/>
              </a:ext>
            </a:extLst>
          </p:cNvPr>
          <p:cNvSpPr txBox="1"/>
          <p:nvPr/>
        </p:nvSpPr>
        <p:spPr>
          <a:xfrm>
            <a:off x="6564084" y="5723260"/>
            <a:ext cx="4789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시 수업 시작 </a:t>
            </a:r>
            <a:r>
              <a:rPr lang="en-US" altLang="ko-KR" dirty="0"/>
              <a:t>&amp; 3:30 </a:t>
            </a:r>
            <a:r>
              <a:rPr lang="ko-KR" altLang="en-US" dirty="0"/>
              <a:t>수업종료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가장 중요한 </a:t>
            </a:r>
            <a:r>
              <a:rPr lang="ko-KR" altLang="en-US" dirty="0" err="1"/>
              <a:t>둘째날</a:t>
            </a:r>
            <a:r>
              <a:rPr lang="ko-KR" altLang="en-US" dirty="0"/>
              <a:t> </a:t>
            </a:r>
            <a:r>
              <a:rPr lang="en-US" altLang="ko-KR" dirty="0"/>
              <a:t>3:30 </a:t>
            </a:r>
            <a:r>
              <a:rPr lang="ko-KR" altLang="en-US" dirty="0"/>
              <a:t>종료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A52DBD-8A92-40BD-B1C7-270C8431DADB}"/>
              </a:ext>
            </a:extLst>
          </p:cNvPr>
          <p:cNvSpPr txBox="1"/>
          <p:nvPr/>
        </p:nvSpPr>
        <p:spPr>
          <a:xfrm>
            <a:off x="6564084" y="4156550"/>
            <a:ext cx="4484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MFC </a:t>
            </a:r>
            <a:r>
              <a:rPr lang="ko-KR" altLang="en-US" dirty="0"/>
              <a:t>특성상 </a:t>
            </a:r>
            <a:r>
              <a:rPr lang="en-US" altLang="ko-KR" dirty="0"/>
              <a:t>Resource</a:t>
            </a:r>
            <a:r>
              <a:rPr lang="ko-KR" altLang="en-US" dirty="0"/>
              <a:t>와 </a:t>
            </a:r>
            <a:r>
              <a:rPr lang="en-US" altLang="ko-KR" dirty="0"/>
              <a:t>main </a:t>
            </a:r>
            <a:r>
              <a:rPr lang="en-US" altLang="ko-KR" dirty="0" err="1"/>
              <a:t>Dalog</a:t>
            </a:r>
            <a:r>
              <a:rPr lang="en-US" altLang="ko-KR" dirty="0"/>
              <a:t> </a:t>
            </a:r>
            <a:r>
              <a:rPr lang="ko-KR" altLang="en-US" dirty="0"/>
              <a:t>동시 접근이 불가피 함 </a:t>
            </a:r>
            <a:br>
              <a:rPr lang="en-US" altLang="ko-KR" dirty="0"/>
            </a:br>
            <a:r>
              <a:rPr lang="en-US" altLang="ko-KR" dirty="0"/>
              <a:t>=&gt; Version Manage Conflict </a:t>
            </a:r>
            <a:r>
              <a:rPr lang="ko-KR" altLang="en-US" dirty="0"/>
              <a:t>유발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8063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9BE60-4B42-49DA-BE87-E4A053BF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48" y="0"/>
            <a:ext cx="11658600" cy="1325563"/>
          </a:xfrm>
        </p:spPr>
        <p:txBody>
          <a:bodyPr/>
          <a:lstStyle/>
          <a:p>
            <a:r>
              <a:rPr lang="en-US" altLang="ko-KR" dirty="0"/>
              <a:t>Issue tracking – Socket Code Convention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2C4D7-BC49-4BDA-B321-54131A4669CF}"/>
              </a:ext>
            </a:extLst>
          </p:cNvPr>
          <p:cNvSpPr txBox="1"/>
          <p:nvPr/>
        </p:nvSpPr>
        <p:spPr>
          <a:xfrm>
            <a:off x="4368800" y="1325563"/>
            <a:ext cx="4252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규약</a:t>
            </a:r>
            <a:r>
              <a:rPr lang="en-US" altLang="ko-KR" dirty="0"/>
              <a:t>: </a:t>
            </a:r>
            <a:r>
              <a:rPr lang="ko-KR" altLang="en-US" dirty="0"/>
              <a:t>카멜 케이스</a:t>
            </a:r>
            <a:endParaRPr lang="en-US" altLang="ko-KR" dirty="0"/>
          </a:p>
          <a:p>
            <a:r>
              <a:rPr lang="en-US" altLang="ko-KR" dirty="0"/>
              <a:t>MFC </a:t>
            </a:r>
            <a:r>
              <a:rPr lang="ko-KR" altLang="en-US" dirty="0"/>
              <a:t>지원 </a:t>
            </a:r>
            <a:r>
              <a:rPr lang="en-US" altLang="ko-KR" dirty="0"/>
              <a:t>Socket </a:t>
            </a:r>
            <a:r>
              <a:rPr lang="ko-KR" altLang="en-US" dirty="0"/>
              <a:t>규약</a:t>
            </a:r>
            <a:r>
              <a:rPr lang="en-US" altLang="ko-KR" dirty="0"/>
              <a:t>: </a:t>
            </a:r>
            <a:r>
              <a:rPr lang="ko-KR" altLang="en-US" dirty="0"/>
              <a:t>파스칼 케이스</a:t>
            </a:r>
            <a:endParaRPr lang="en-US" altLang="ko-KR" dirty="0"/>
          </a:p>
          <a:p>
            <a:r>
              <a:rPr lang="ko-KR" altLang="en-US" dirty="0"/>
              <a:t>코드 컨벤션 때문에 </a:t>
            </a:r>
            <a:endParaRPr lang="en-US" altLang="ko-KR" dirty="0"/>
          </a:p>
          <a:p>
            <a:r>
              <a:rPr lang="en-US" altLang="ko-KR" dirty="0"/>
              <a:t>virtual </a:t>
            </a:r>
            <a:r>
              <a:rPr lang="ko-KR" altLang="en-US" dirty="0"/>
              <a:t>함수 사용 </a:t>
            </a:r>
            <a:r>
              <a:rPr lang="en-US" altLang="ko-KR" dirty="0"/>
              <a:t>X </a:t>
            </a:r>
            <a:r>
              <a:rPr lang="ko-KR" altLang="en-US" dirty="0"/>
              <a:t>상황 발생</a:t>
            </a:r>
            <a:r>
              <a:rPr lang="en-US" altLang="ko-KR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9CFD72-92D9-4029-8B2F-3AB7D9ABF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49" y="2782492"/>
            <a:ext cx="8196037" cy="15464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9AA4455-C084-4FFD-9B01-E347FCBA2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48" y="4403921"/>
            <a:ext cx="8196037" cy="8441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F9768B-61C3-4148-BD9E-ED87EEF94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48" y="5425849"/>
            <a:ext cx="8196038" cy="5007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2848F7-1164-4691-AC41-967C3DC8F0AE}"/>
              </a:ext>
            </a:extLst>
          </p:cNvPr>
          <p:cNvSpPr txBox="1"/>
          <p:nvPr/>
        </p:nvSpPr>
        <p:spPr>
          <a:xfrm>
            <a:off x="425448" y="1698955"/>
            <a:ext cx="480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339933"/>
                </a:solidFill>
              </a:rPr>
              <a:t>CAsyncSocket</a:t>
            </a:r>
            <a:r>
              <a:rPr lang="en-US" altLang="ko-KR" dirty="0"/>
              <a:t> :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339933"/>
                </a:solidFill>
              </a:rPr>
              <a:t>CObject</a:t>
            </a:r>
            <a:endParaRPr lang="ko-KR" altLang="en-US" dirty="0">
              <a:solidFill>
                <a:srgbClr val="33993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1FCE47-48F9-4AFD-9BFA-E65D6B187AD5}"/>
              </a:ext>
            </a:extLst>
          </p:cNvPr>
          <p:cNvSpPr txBox="1"/>
          <p:nvPr/>
        </p:nvSpPr>
        <p:spPr>
          <a:xfrm>
            <a:off x="425447" y="2100194"/>
            <a:ext cx="480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339933"/>
                </a:solidFill>
              </a:rPr>
              <a:t>CSocket</a:t>
            </a:r>
            <a:r>
              <a:rPr lang="en-US" altLang="ko-KR" dirty="0"/>
              <a:t> :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339933"/>
                </a:solidFill>
              </a:rPr>
              <a:t>CAsyncSocket</a:t>
            </a:r>
            <a:endParaRPr lang="ko-KR" altLang="en-US" dirty="0">
              <a:solidFill>
                <a:srgbClr val="33993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8074F-0E44-48EB-B2E6-4E3A239D95F2}"/>
              </a:ext>
            </a:extLst>
          </p:cNvPr>
          <p:cNvSpPr txBox="1"/>
          <p:nvPr/>
        </p:nvSpPr>
        <p:spPr>
          <a:xfrm>
            <a:off x="425446" y="1357470"/>
            <a:ext cx="480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afxsock.h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457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9BE60-4B42-49DA-BE87-E4A053BF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48" y="0"/>
            <a:ext cx="11658600" cy="1325563"/>
          </a:xfrm>
        </p:spPr>
        <p:txBody>
          <a:bodyPr/>
          <a:lstStyle/>
          <a:p>
            <a:r>
              <a:rPr lang="en-US" altLang="ko-KR" dirty="0"/>
              <a:t>Issue tracking – Socket Binding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2C4D7-BC49-4BDA-B321-54131A4669CF}"/>
              </a:ext>
            </a:extLst>
          </p:cNvPr>
          <p:cNvSpPr txBox="1"/>
          <p:nvPr/>
        </p:nvSpPr>
        <p:spPr>
          <a:xfrm>
            <a:off x="5221623" y="1144957"/>
            <a:ext cx="4804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소켓 초기 설정 없이</a:t>
            </a:r>
            <a:endParaRPr lang="en-US" altLang="ko-KR" dirty="0"/>
          </a:p>
          <a:p>
            <a:r>
              <a:rPr lang="en-US" altLang="ko-KR" dirty="0"/>
              <a:t>Header</a:t>
            </a:r>
            <a:r>
              <a:rPr lang="ko-KR" altLang="en-US" dirty="0"/>
              <a:t>를 이용한 </a:t>
            </a:r>
            <a:r>
              <a:rPr lang="ko-KR" altLang="en-US" dirty="0" err="1"/>
              <a:t>코딩시</a:t>
            </a:r>
            <a:r>
              <a:rPr lang="ko-KR" altLang="en-US" dirty="0"/>
              <a:t> 콜백등록과 </a:t>
            </a:r>
            <a:endParaRPr lang="en-US" altLang="ko-KR" dirty="0"/>
          </a:p>
          <a:p>
            <a:r>
              <a:rPr lang="en-US" altLang="ko-KR" dirty="0"/>
              <a:t>Packet queuing </a:t>
            </a:r>
            <a:r>
              <a:rPr lang="ko-KR" altLang="en-US" dirty="0"/>
              <a:t>등록이 불가하다</a:t>
            </a:r>
            <a:r>
              <a:rPr lang="en-US" altLang="ko-KR" dirty="0"/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2848F7-1164-4691-AC41-967C3DC8F0AE}"/>
              </a:ext>
            </a:extLst>
          </p:cNvPr>
          <p:cNvSpPr txBox="1"/>
          <p:nvPr/>
        </p:nvSpPr>
        <p:spPr>
          <a:xfrm>
            <a:off x="309333" y="1698955"/>
            <a:ext cx="480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339933"/>
                </a:solidFill>
              </a:rPr>
              <a:t>CConnectSocket</a:t>
            </a:r>
            <a:r>
              <a:rPr lang="en-US" altLang="ko-KR" dirty="0"/>
              <a:t> :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339933"/>
                </a:solidFill>
              </a:rPr>
              <a:t>CAsyncSocket</a:t>
            </a:r>
            <a:endParaRPr lang="ko-KR" altLang="en-US" dirty="0">
              <a:solidFill>
                <a:srgbClr val="33993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8074F-0E44-48EB-B2E6-4E3A239D95F2}"/>
              </a:ext>
            </a:extLst>
          </p:cNvPr>
          <p:cNvSpPr txBox="1"/>
          <p:nvPr/>
        </p:nvSpPr>
        <p:spPr>
          <a:xfrm>
            <a:off x="425446" y="1357470"/>
            <a:ext cx="480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afxsock.h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A86DE5-B1C7-45DB-882B-CA7505ECC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97" y="2216329"/>
            <a:ext cx="9592355" cy="444556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AD70CC1-2F13-4816-96F5-EE60F10A4DED}"/>
              </a:ext>
            </a:extLst>
          </p:cNvPr>
          <p:cNvSpPr/>
          <p:nvPr/>
        </p:nvSpPr>
        <p:spPr>
          <a:xfrm>
            <a:off x="667657" y="2757714"/>
            <a:ext cx="9173029" cy="9434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826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9BE60-4B42-49DA-BE87-E4A053BF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48" y="0"/>
            <a:ext cx="11658600" cy="1325563"/>
          </a:xfrm>
        </p:spPr>
        <p:txBody>
          <a:bodyPr/>
          <a:lstStyle/>
          <a:p>
            <a:r>
              <a:rPr lang="en-US" altLang="ko-KR" dirty="0"/>
              <a:t>Issue tracking – Git Conflict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2C4D7-BC49-4BDA-B321-54131A4669CF}"/>
              </a:ext>
            </a:extLst>
          </p:cNvPr>
          <p:cNvSpPr txBox="1"/>
          <p:nvPr/>
        </p:nvSpPr>
        <p:spPr>
          <a:xfrm>
            <a:off x="5221623" y="1144957"/>
            <a:ext cx="4804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를 </a:t>
            </a:r>
            <a:r>
              <a:rPr lang="en-US" altLang="ko-KR" dirty="0"/>
              <a:t>Binding </a:t>
            </a:r>
            <a:r>
              <a:rPr lang="ko-KR" altLang="en-US" dirty="0"/>
              <a:t>하는 </a:t>
            </a:r>
            <a:r>
              <a:rPr lang="en-US" altLang="ko-KR" dirty="0" err="1"/>
              <a:t>resource.h</a:t>
            </a:r>
            <a:r>
              <a:rPr lang="ko-KR" altLang="en-US" dirty="0"/>
              <a:t>와</a:t>
            </a:r>
            <a:endParaRPr lang="en-US" altLang="ko-KR" dirty="0"/>
          </a:p>
          <a:p>
            <a:r>
              <a:rPr lang="ko-KR" altLang="en-US" dirty="0"/>
              <a:t>메인 화면과 같은 기능을 하는 </a:t>
            </a:r>
            <a:endParaRPr lang="en-US" altLang="ko-KR" dirty="0"/>
          </a:p>
          <a:p>
            <a:r>
              <a:rPr lang="en-US" altLang="ko-KR" dirty="0" err="1"/>
              <a:t>SocketClientDlg</a:t>
            </a:r>
            <a:r>
              <a:rPr lang="ko-KR" altLang="en-US" dirty="0"/>
              <a:t>은 동시 접근이 불가피함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D70CC1-2F13-4816-96F5-EE60F10A4DED}"/>
              </a:ext>
            </a:extLst>
          </p:cNvPr>
          <p:cNvSpPr/>
          <p:nvPr/>
        </p:nvSpPr>
        <p:spPr>
          <a:xfrm>
            <a:off x="425447" y="3062514"/>
            <a:ext cx="11233154" cy="2650529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B6FD47-4543-4252-9232-9C174A92C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46" y="3243159"/>
            <a:ext cx="9111427" cy="19158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3DB134-E286-4444-B326-47A2922FE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46" y="2624048"/>
            <a:ext cx="11233154" cy="52099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19179A1-A5AA-4116-B497-8F3371F86190}"/>
              </a:ext>
            </a:extLst>
          </p:cNvPr>
          <p:cNvSpPr/>
          <p:nvPr/>
        </p:nvSpPr>
        <p:spPr>
          <a:xfrm>
            <a:off x="533398" y="2686771"/>
            <a:ext cx="10932887" cy="3757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EE0972-9562-4A89-A983-124EDF432789}"/>
              </a:ext>
            </a:extLst>
          </p:cNvPr>
          <p:cNvSpPr txBox="1"/>
          <p:nvPr/>
        </p:nvSpPr>
        <p:spPr>
          <a:xfrm>
            <a:off x="425446" y="6151509"/>
            <a:ext cx="685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소통을 통한 깃 접근 제어 및 코드 로컬 저장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4639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CACD16CB-B414-4AFA-B6B9-CCA4A8CD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131" y="2339460"/>
            <a:ext cx="5630240" cy="38829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CE3F1E0-195A-4FCD-A641-893F4F75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71" y="0"/>
            <a:ext cx="10515600" cy="1325563"/>
          </a:xfrm>
        </p:spPr>
        <p:txBody>
          <a:bodyPr/>
          <a:lstStyle/>
          <a:p>
            <a:r>
              <a:rPr lang="en-US" altLang="ko-KR" dirty="0"/>
              <a:t>Execute Flow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DECCA7-A356-4F23-805E-7EF241F7F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4" y="1542144"/>
            <a:ext cx="3842241" cy="22136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010C99-7303-401C-AFD6-61CFEDC8B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13" y="4432394"/>
            <a:ext cx="3842241" cy="213312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DFC4D7E-5C8C-4FF1-998D-9DC35455286D}"/>
              </a:ext>
            </a:extLst>
          </p:cNvPr>
          <p:cNvCxnSpPr>
            <a:cxnSpLocks/>
          </p:cNvCxnSpPr>
          <p:nvPr/>
        </p:nvCxnSpPr>
        <p:spPr>
          <a:xfrm flipV="1">
            <a:off x="3556000" y="707899"/>
            <a:ext cx="2235200" cy="1727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944F4A-7E5D-4901-85B7-F1FEE2931C62}"/>
              </a:ext>
            </a:extLst>
          </p:cNvPr>
          <p:cNvSpPr/>
          <p:nvPr/>
        </p:nvSpPr>
        <p:spPr>
          <a:xfrm>
            <a:off x="5896346" y="451959"/>
            <a:ext cx="1919080" cy="511881"/>
          </a:xfrm>
          <a:prstGeom prst="rect">
            <a:avLst/>
          </a:prstGeom>
          <a:solidFill>
            <a:srgbClr val="C00000"/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90120D-C620-459B-A2A5-4FFDBA6FB6C5}"/>
              </a:ext>
            </a:extLst>
          </p:cNvPr>
          <p:cNvSpPr/>
          <p:nvPr/>
        </p:nvSpPr>
        <p:spPr>
          <a:xfrm>
            <a:off x="5861004" y="1687287"/>
            <a:ext cx="1989763" cy="36299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35EB3B6-80C0-4FDD-983C-ADAF72170CB8}"/>
              </a:ext>
            </a:extLst>
          </p:cNvPr>
          <p:cNvCxnSpPr>
            <a:cxnSpLocks/>
          </p:cNvCxnSpPr>
          <p:nvPr/>
        </p:nvCxnSpPr>
        <p:spPr>
          <a:xfrm>
            <a:off x="6588457" y="1024505"/>
            <a:ext cx="0" cy="624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47C84CAD-593F-45B3-91A5-5A62E2190ED4}"/>
              </a:ext>
            </a:extLst>
          </p:cNvPr>
          <p:cNvCxnSpPr>
            <a:endCxn id="10" idx="3"/>
          </p:cNvCxnSpPr>
          <p:nvPr/>
        </p:nvCxnSpPr>
        <p:spPr>
          <a:xfrm rot="16200000" flipV="1">
            <a:off x="6440507" y="2082819"/>
            <a:ext cx="5254070" cy="250423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D04EDEB-5299-4BD3-84B0-2AB3BD880BA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850767" y="1868783"/>
            <a:ext cx="2468891" cy="40931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2A8205A-03D2-4EDA-A7EA-E6EFBBD014C5}"/>
              </a:ext>
            </a:extLst>
          </p:cNvPr>
          <p:cNvCxnSpPr>
            <a:cxnSpLocks/>
          </p:cNvCxnSpPr>
          <p:nvPr/>
        </p:nvCxnSpPr>
        <p:spPr>
          <a:xfrm flipH="1">
            <a:off x="4325257" y="5961970"/>
            <a:ext cx="1535748" cy="6035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F9D326A-CA27-4913-BC43-B33481C6F67C}"/>
              </a:ext>
            </a:extLst>
          </p:cNvPr>
          <p:cNvCxnSpPr/>
          <p:nvPr/>
        </p:nvCxnSpPr>
        <p:spPr>
          <a:xfrm flipH="1" flipV="1">
            <a:off x="4325257" y="3625170"/>
            <a:ext cx="972457" cy="2235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355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nstagram dm png 7 » PNG Image">
            <a:extLst>
              <a:ext uri="{FF2B5EF4-FFF2-40B4-BE49-F238E27FC236}">
                <a16:creationId xmlns:a16="http://schemas.microsoft.com/office/drawing/2014/main" id="{DFC3C770-FCE3-4116-9D98-6D194A22D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510" y="-999"/>
            <a:ext cx="8523111" cy="688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63B3F0-8214-4CC5-A63D-E2B619E4D3AF}"/>
              </a:ext>
            </a:extLst>
          </p:cNvPr>
          <p:cNvSpPr txBox="1"/>
          <p:nvPr/>
        </p:nvSpPr>
        <p:spPr>
          <a:xfrm>
            <a:off x="2754489" y="948266"/>
            <a:ext cx="4538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DM</a:t>
            </a:r>
          </a:p>
          <a:p>
            <a:r>
              <a:rPr lang="en-US" altLang="ko-KR" sz="3600" b="1" dirty="0">
                <a:solidFill>
                  <a:schemeClr val="bg1"/>
                </a:solidFill>
              </a:rPr>
              <a:t>(Direct Message)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D4040-D996-40EA-9539-2B5A3A217FCB}"/>
              </a:ext>
            </a:extLst>
          </p:cNvPr>
          <p:cNvSpPr txBox="1"/>
          <p:nvPr/>
        </p:nvSpPr>
        <p:spPr>
          <a:xfrm>
            <a:off x="7292623" y="5534561"/>
            <a:ext cx="29689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PL-Cloud</a:t>
            </a: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이정욱</a:t>
            </a:r>
            <a:endParaRPr lang="en-US" altLang="ko-KR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OITA </a:t>
            </a: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하선영</a:t>
            </a:r>
            <a:endParaRPr lang="en-US" altLang="ko-KR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BITA </a:t>
            </a:r>
            <a:r>
              <a:rPr lang="ko-KR" altLang="en-US" sz="20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노승업</a:t>
            </a:r>
            <a:endParaRPr lang="en-US" altLang="ko-KR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OITA </a:t>
            </a:r>
            <a:r>
              <a:rPr lang="ko-KR" altLang="en-US" sz="20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김남태</a:t>
            </a:r>
            <a:endParaRPr lang="en-US" altLang="ko-KR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945790-B17F-40FF-9EAC-2A595AECAA09}"/>
              </a:ext>
            </a:extLst>
          </p:cNvPr>
          <p:cNvSpPr txBox="1"/>
          <p:nvPr/>
        </p:nvSpPr>
        <p:spPr>
          <a:xfrm>
            <a:off x="2821164" y="5658296"/>
            <a:ext cx="4538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</a:rPr>
              <a:t>.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07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63B3F0-8214-4CC5-A63D-E2B619E4D3AF}"/>
              </a:ext>
            </a:extLst>
          </p:cNvPr>
          <p:cNvSpPr txBox="1"/>
          <p:nvPr/>
        </p:nvSpPr>
        <p:spPr>
          <a:xfrm>
            <a:off x="2754489" y="948266"/>
            <a:ext cx="4538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Design Diagram</a:t>
            </a:r>
          </a:p>
          <a:p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339AEA-37D9-4DC4-8E7F-56DB0CF10422}"/>
              </a:ext>
            </a:extLst>
          </p:cNvPr>
          <p:cNvSpPr/>
          <p:nvPr/>
        </p:nvSpPr>
        <p:spPr>
          <a:xfrm>
            <a:off x="1838325" y="-999"/>
            <a:ext cx="8477250" cy="6858999"/>
          </a:xfrm>
          <a:prstGeom prst="rect">
            <a:avLst/>
          </a:prstGeom>
          <a:solidFill>
            <a:srgbClr val="A5A5A5">
              <a:alpha val="21000"/>
            </a:srgbClr>
          </a:solidFill>
          <a:ln w="50800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85871-7EAD-4F2B-8855-CBE947DC13EA}"/>
              </a:ext>
            </a:extLst>
          </p:cNvPr>
          <p:cNvSpPr txBox="1"/>
          <p:nvPr/>
        </p:nvSpPr>
        <p:spPr>
          <a:xfrm>
            <a:off x="1971674" y="110691"/>
            <a:ext cx="44100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Event</a:t>
            </a:r>
            <a:r>
              <a:rPr lang="ko-KR" altLang="en-US" sz="3200" dirty="0"/>
              <a:t> </a:t>
            </a:r>
            <a:r>
              <a:rPr lang="en-US" altLang="ko-KR" sz="3200" dirty="0"/>
              <a:t>Diagram</a:t>
            </a:r>
          </a:p>
          <a:p>
            <a:pPr algn="ctr"/>
            <a:r>
              <a:rPr lang="en-US" altLang="ko-KR" sz="3200" dirty="0"/>
              <a:t>-State diagram-</a:t>
            </a:r>
          </a:p>
          <a:p>
            <a:endParaRPr lang="en-US" altLang="ko-KR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150CA-BE16-4F35-8855-0426826B1EA7}"/>
              </a:ext>
            </a:extLst>
          </p:cNvPr>
          <p:cNvSpPr txBox="1"/>
          <p:nvPr/>
        </p:nvSpPr>
        <p:spPr>
          <a:xfrm>
            <a:off x="8124824" y="110691"/>
            <a:ext cx="2190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/>
              <a:t>하선영</a:t>
            </a: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D479C4-F689-4446-8162-080433056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4" y="1190625"/>
            <a:ext cx="8204526" cy="553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4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63B3F0-8214-4CC5-A63D-E2B619E4D3AF}"/>
              </a:ext>
            </a:extLst>
          </p:cNvPr>
          <p:cNvSpPr txBox="1"/>
          <p:nvPr/>
        </p:nvSpPr>
        <p:spPr>
          <a:xfrm>
            <a:off x="2754489" y="948266"/>
            <a:ext cx="4538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Design Diagram</a:t>
            </a:r>
          </a:p>
          <a:p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339AEA-37D9-4DC4-8E7F-56DB0CF10422}"/>
              </a:ext>
            </a:extLst>
          </p:cNvPr>
          <p:cNvSpPr/>
          <p:nvPr/>
        </p:nvSpPr>
        <p:spPr>
          <a:xfrm>
            <a:off x="1838325" y="-999"/>
            <a:ext cx="8477250" cy="6858999"/>
          </a:xfrm>
          <a:prstGeom prst="rect">
            <a:avLst/>
          </a:prstGeom>
          <a:solidFill>
            <a:srgbClr val="A5A5A5">
              <a:alpha val="21000"/>
            </a:srgbClr>
          </a:solidFill>
          <a:ln w="50800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1036D-70A7-4C35-9021-598A764127F4}"/>
              </a:ext>
            </a:extLst>
          </p:cNvPr>
          <p:cNvSpPr txBox="1"/>
          <p:nvPr/>
        </p:nvSpPr>
        <p:spPr>
          <a:xfrm>
            <a:off x="1971674" y="110691"/>
            <a:ext cx="44100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User </a:t>
            </a:r>
            <a:r>
              <a:rPr lang="en-US" altLang="ko-KR" sz="3200" dirty="0" err="1"/>
              <a:t>Activitiy</a:t>
            </a:r>
            <a:r>
              <a:rPr lang="en-US" altLang="ko-KR" sz="3200" dirty="0"/>
              <a:t> Diagram</a:t>
            </a:r>
          </a:p>
          <a:p>
            <a:pPr algn="ctr"/>
            <a:r>
              <a:rPr lang="en-US" altLang="ko-KR" sz="3200" dirty="0"/>
              <a:t>-Use case-</a:t>
            </a:r>
          </a:p>
          <a:p>
            <a:endParaRPr lang="en-US" altLang="ko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13413-8A76-4E2F-BD75-3285D2DDF78F}"/>
              </a:ext>
            </a:extLst>
          </p:cNvPr>
          <p:cNvSpPr txBox="1"/>
          <p:nvPr/>
        </p:nvSpPr>
        <p:spPr>
          <a:xfrm>
            <a:off x="8124824" y="110691"/>
            <a:ext cx="2190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err="1"/>
              <a:t>노승업</a:t>
            </a:r>
            <a:endParaRPr lang="en-US" altLang="ko-KR"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CA352B-C29C-4891-9A42-37C8A4F1E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6719"/>
            <a:ext cx="12192000" cy="562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9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63B3F0-8214-4CC5-A63D-E2B619E4D3AF}"/>
              </a:ext>
            </a:extLst>
          </p:cNvPr>
          <p:cNvSpPr txBox="1"/>
          <p:nvPr/>
        </p:nvSpPr>
        <p:spPr>
          <a:xfrm>
            <a:off x="2754489" y="948266"/>
            <a:ext cx="4538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Design Diagram</a:t>
            </a:r>
          </a:p>
          <a:p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339AEA-37D9-4DC4-8E7F-56DB0CF10422}"/>
              </a:ext>
            </a:extLst>
          </p:cNvPr>
          <p:cNvSpPr/>
          <p:nvPr/>
        </p:nvSpPr>
        <p:spPr>
          <a:xfrm>
            <a:off x="1838325" y="-999"/>
            <a:ext cx="8477250" cy="6858999"/>
          </a:xfrm>
          <a:prstGeom prst="rect">
            <a:avLst/>
          </a:prstGeom>
          <a:solidFill>
            <a:srgbClr val="A5A5A5">
              <a:alpha val="21000"/>
            </a:srgbClr>
          </a:solidFill>
          <a:ln w="50800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hlinkClick r:id="rId2"/>
              </a:rPr>
              <a:t>https://ovenapp.io/view/frL2SexCF1Tg2hJe0n2TBFzQbTs19vy5/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BA3EC4-7E65-4257-A3A9-B74AAD9CA17E}"/>
              </a:ext>
            </a:extLst>
          </p:cNvPr>
          <p:cNvSpPr txBox="1"/>
          <p:nvPr/>
        </p:nvSpPr>
        <p:spPr>
          <a:xfrm>
            <a:off x="1971674" y="110691"/>
            <a:ext cx="3429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Design Diagram</a:t>
            </a:r>
          </a:p>
          <a:p>
            <a:pPr algn="ctr"/>
            <a:r>
              <a:rPr lang="en-US" altLang="ko-KR" sz="3200" dirty="0"/>
              <a:t>-UI-</a:t>
            </a:r>
          </a:p>
          <a:p>
            <a:endParaRPr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6A11B-C77F-4CA9-8169-5105D99EAB4C}"/>
              </a:ext>
            </a:extLst>
          </p:cNvPr>
          <p:cNvSpPr txBox="1"/>
          <p:nvPr/>
        </p:nvSpPr>
        <p:spPr>
          <a:xfrm>
            <a:off x="8124824" y="110691"/>
            <a:ext cx="2190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err="1"/>
              <a:t>김남태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412839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63B3F0-8214-4CC5-A63D-E2B619E4D3AF}"/>
              </a:ext>
            </a:extLst>
          </p:cNvPr>
          <p:cNvSpPr txBox="1"/>
          <p:nvPr/>
        </p:nvSpPr>
        <p:spPr>
          <a:xfrm>
            <a:off x="2754489" y="948266"/>
            <a:ext cx="4538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Design Diagram</a:t>
            </a:r>
          </a:p>
          <a:p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339AEA-37D9-4DC4-8E7F-56DB0CF10422}"/>
              </a:ext>
            </a:extLst>
          </p:cNvPr>
          <p:cNvSpPr/>
          <p:nvPr/>
        </p:nvSpPr>
        <p:spPr>
          <a:xfrm>
            <a:off x="1838325" y="-999"/>
            <a:ext cx="8477250" cy="6858999"/>
          </a:xfrm>
          <a:prstGeom prst="rect">
            <a:avLst/>
          </a:prstGeom>
          <a:solidFill>
            <a:srgbClr val="A5A5A5">
              <a:alpha val="21000"/>
            </a:srgbClr>
          </a:solidFill>
          <a:ln w="50800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BA3EC4-7E65-4257-A3A9-B74AAD9CA17E}"/>
              </a:ext>
            </a:extLst>
          </p:cNvPr>
          <p:cNvSpPr txBox="1"/>
          <p:nvPr/>
        </p:nvSpPr>
        <p:spPr>
          <a:xfrm>
            <a:off x="1971674" y="110691"/>
            <a:ext cx="3429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Design Diagram</a:t>
            </a:r>
          </a:p>
          <a:p>
            <a:pPr algn="ctr"/>
            <a:r>
              <a:rPr lang="en-US" altLang="ko-KR" sz="3200" dirty="0"/>
              <a:t>-UI-</a:t>
            </a:r>
          </a:p>
          <a:p>
            <a:endParaRPr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6A11B-C77F-4CA9-8169-5105D99EAB4C}"/>
              </a:ext>
            </a:extLst>
          </p:cNvPr>
          <p:cNvSpPr txBox="1"/>
          <p:nvPr/>
        </p:nvSpPr>
        <p:spPr>
          <a:xfrm>
            <a:off x="8124824" y="110691"/>
            <a:ext cx="2190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err="1"/>
              <a:t>김남태</a:t>
            </a:r>
            <a:endParaRPr lang="en-US" altLang="ko-KR"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1EC54E-887E-4164-B79C-88DA69EF4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1506008"/>
            <a:ext cx="8343901" cy="440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9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63B3F0-8214-4CC5-A63D-E2B619E4D3AF}"/>
              </a:ext>
            </a:extLst>
          </p:cNvPr>
          <p:cNvSpPr txBox="1"/>
          <p:nvPr/>
        </p:nvSpPr>
        <p:spPr>
          <a:xfrm>
            <a:off x="2754489" y="948266"/>
            <a:ext cx="4538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Design Diagram</a:t>
            </a:r>
          </a:p>
          <a:p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339AEA-37D9-4DC4-8E7F-56DB0CF10422}"/>
              </a:ext>
            </a:extLst>
          </p:cNvPr>
          <p:cNvSpPr/>
          <p:nvPr/>
        </p:nvSpPr>
        <p:spPr>
          <a:xfrm>
            <a:off x="1838325" y="-999"/>
            <a:ext cx="8477250" cy="6858999"/>
          </a:xfrm>
          <a:prstGeom prst="rect">
            <a:avLst/>
          </a:prstGeom>
          <a:solidFill>
            <a:srgbClr val="A5A5A5">
              <a:alpha val="21000"/>
            </a:srgbClr>
          </a:solidFill>
          <a:ln w="50800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BA3EC4-7E65-4257-A3A9-B74AAD9CA17E}"/>
              </a:ext>
            </a:extLst>
          </p:cNvPr>
          <p:cNvSpPr txBox="1"/>
          <p:nvPr/>
        </p:nvSpPr>
        <p:spPr>
          <a:xfrm>
            <a:off x="1971674" y="110691"/>
            <a:ext cx="3429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Design Diagram</a:t>
            </a:r>
          </a:p>
          <a:p>
            <a:pPr algn="ctr"/>
            <a:r>
              <a:rPr lang="en-US" altLang="ko-KR" sz="3200" dirty="0"/>
              <a:t>-UI-</a:t>
            </a:r>
          </a:p>
          <a:p>
            <a:endParaRPr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6A11B-C77F-4CA9-8169-5105D99EAB4C}"/>
              </a:ext>
            </a:extLst>
          </p:cNvPr>
          <p:cNvSpPr txBox="1"/>
          <p:nvPr/>
        </p:nvSpPr>
        <p:spPr>
          <a:xfrm>
            <a:off x="8124824" y="110691"/>
            <a:ext cx="2190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err="1"/>
              <a:t>김남태</a:t>
            </a:r>
            <a:endParaRPr lang="en-US" altLang="ko-KR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E0216D-676C-4300-B924-32E4B3D4F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1384961"/>
            <a:ext cx="8439150" cy="463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7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63B3F0-8214-4CC5-A63D-E2B619E4D3AF}"/>
              </a:ext>
            </a:extLst>
          </p:cNvPr>
          <p:cNvSpPr txBox="1"/>
          <p:nvPr/>
        </p:nvSpPr>
        <p:spPr>
          <a:xfrm>
            <a:off x="2754489" y="948266"/>
            <a:ext cx="4538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Design Diagram</a:t>
            </a:r>
          </a:p>
          <a:p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339AEA-37D9-4DC4-8E7F-56DB0CF10422}"/>
              </a:ext>
            </a:extLst>
          </p:cNvPr>
          <p:cNvSpPr/>
          <p:nvPr/>
        </p:nvSpPr>
        <p:spPr>
          <a:xfrm>
            <a:off x="1838325" y="-999"/>
            <a:ext cx="8477250" cy="6858999"/>
          </a:xfrm>
          <a:prstGeom prst="rect">
            <a:avLst/>
          </a:prstGeom>
          <a:solidFill>
            <a:srgbClr val="A5A5A5">
              <a:alpha val="21000"/>
            </a:srgbClr>
          </a:solidFill>
          <a:ln w="50800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BA3EC4-7E65-4257-A3A9-B74AAD9CA17E}"/>
              </a:ext>
            </a:extLst>
          </p:cNvPr>
          <p:cNvSpPr txBox="1"/>
          <p:nvPr/>
        </p:nvSpPr>
        <p:spPr>
          <a:xfrm>
            <a:off x="1971674" y="110691"/>
            <a:ext cx="3429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Design Diagram</a:t>
            </a:r>
          </a:p>
          <a:p>
            <a:pPr algn="ctr"/>
            <a:r>
              <a:rPr lang="en-US" altLang="ko-KR" sz="3200" dirty="0"/>
              <a:t>-UI-</a:t>
            </a:r>
          </a:p>
          <a:p>
            <a:endParaRPr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6A11B-C77F-4CA9-8169-5105D99EAB4C}"/>
              </a:ext>
            </a:extLst>
          </p:cNvPr>
          <p:cNvSpPr txBox="1"/>
          <p:nvPr/>
        </p:nvSpPr>
        <p:spPr>
          <a:xfrm>
            <a:off x="8124824" y="110691"/>
            <a:ext cx="2190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err="1"/>
              <a:t>김남태</a:t>
            </a:r>
            <a:endParaRPr lang="en-US" altLang="ko-KR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A0F419-5AC7-49AE-B546-5F12FAEA0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288" y="1258453"/>
            <a:ext cx="8460287" cy="503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44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E00CA6-0A48-4C51-97ED-8EF52A2D923E}"/>
              </a:ext>
            </a:extLst>
          </p:cNvPr>
          <p:cNvSpPr/>
          <p:nvPr/>
        </p:nvSpPr>
        <p:spPr>
          <a:xfrm>
            <a:off x="10353675" y="-999"/>
            <a:ext cx="1838325" cy="1895630"/>
          </a:xfrm>
          <a:prstGeom prst="rect">
            <a:avLst/>
          </a:prstGeom>
          <a:solidFill>
            <a:schemeClr val="bg1">
              <a:alpha val="21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63B3F0-8214-4CC5-A63D-E2B619E4D3AF}"/>
              </a:ext>
            </a:extLst>
          </p:cNvPr>
          <p:cNvSpPr txBox="1"/>
          <p:nvPr/>
        </p:nvSpPr>
        <p:spPr>
          <a:xfrm>
            <a:off x="2754489" y="948266"/>
            <a:ext cx="4538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Design Diagram</a:t>
            </a:r>
          </a:p>
          <a:p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339AEA-37D9-4DC4-8E7F-56DB0CF10422}"/>
              </a:ext>
            </a:extLst>
          </p:cNvPr>
          <p:cNvSpPr/>
          <p:nvPr/>
        </p:nvSpPr>
        <p:spPr>
          <a:xfrm>
            <a:off x="1838325" y="-999"/>
            <a:ext cx="8477250" cy="6858999"/>
          </a:xfrm>
          <a:prstGeom prst="rect">
            <a:avLst/>
          </a:prstGeom>
          <a:solidFill>
            <a:srgbClr val="A5A5A5">
              <a:alpha val="21000"/>
            </a:srgbClr>
          </a:solidFill>
          <a:ln w="50800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BA3EC4-7E65-4257-A3A9-B74AAD9CA17E}"/>
              </a:ext>
            </a:extLst>
          </p:cNvPr>
          <p:cNvSpPr txBox="1"/>
          <p:nvPr/>
        </p:nvSpPr>
        <p:spPr>
          <a:xfrm>
            <a:off x="1971674" y="110691"/>
            <a:ext cx="3429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Variables</a:t>
            </a:r>
          </a:p>
          <a:p>
            <a:pPr algn="ctr"/>
            <a:r>
              <a:rPr lang="en-US" altLang="ko-KR" sz="3200" dirty="0"/>
              <a:t>-Design-</a:t>
            </a:r>
          </a:p>
          <a:p>
            <a:endParaRPr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6A11B-C77F-4CA9-8169-5105D99EAB4C}"/>
              </a:ext>
            </a:extLst>
          </p:cNvPr>
          <p:cNvSpPr txBox="1"/>
          <p:nvPr/>
        </p:nvSpPr>
        <p:spPr>
          <a:xfrm>
            <a:off x="8124824" y="110691"/>
            <a:ext cx="2190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/>
              <a:t>이정욱</a:t>
            </a:r>
            <a:endParaRPr lang="en-US" altLang="ko-KR" sz="3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166097-7C82-48CA-A87A-F45F3367E955}"/>
              </a:ext>
            </a:extLst>
          </p:cNvPr>
          <p:cNvSpPr/>
          <p:nvPr/>
        </p:nvSpPr>
        <p:spPr>
          <a:xfrm>
            <a:off x="1971674" y="1288907"/>
            <a:ext cx="4359275" cy="2987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Dialog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friendDialog</a:t>
            </a:r>
            <a:r>
              <a:rPr lang="en-US" altLang="ko-KR" dirty="0"/>
              <a:t>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Vector&lt;Friend&gt; </a:t>
            </a:r>
            <a:r>
              <a:rPr lang="en-US" altLang="ko-KR" dirty="0" err="1"/>
              <a:t>friendList</a:t>
            </a:r>
            <a:endParaRPr lang="en-US" altLang="ko-KR" dirty="0"/>
          </a:p>
          <a:p>
            <a:pPr algn="ctr"/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addFriend</a:t>
            </a:r>
            <a:r>
              <a:rPr lang="en-US" altLang="ko-KR" dirty="0"/>
              <a:t>(string name, string IP)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SearchFriend</a:t>
            </a:r>
            <a:r>
              <a:rPr lang="en-US" altLang="ko-KR" dirty="0"/>
              <a:t>(string name)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DeleteFriend</a:t>
            </a:r>
            <a:r>
              <a:rPr lang="en-US" altLang="ko-KR" dirty="0"/>
              <a:t>(string name)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AddChatDialog</a:t>
            </a:r>
            <a:r>
              <a:rPr lang="en-US" altLang="ko-KR" dirty="0"/>
              <a:t>()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5F7CDC-15BC-4CCB-AEAF-52834A07C9B3}"/>
              </a:ext>
            </a:extLst>
          </p:cNvPr>
          <p:cNvSpPr/>
          <p:nvPr/>
        </p:nvSpPr>
        <p:spPr>
          <a:xfrm>
            <a:off x="6993115" y="1276808"/>
            <a:ext cx="3067399" cy="3011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Chat Dialog</a:t>
            </a:r>
          </a:p>
          <a:p>
            <a:pPr algn="ctr"/>
            <a:r>
              <a:rPr lang="en-US" altLang="ko-KR" dirty="0"/>
              <a:t>Vector&lt;string&gt; </a:t>
            </a:r>
            <a:r>
              <a:rPr lang="en-US" altLang="ko-KR" dirty="0" err="1"/>
              <a:t>conversationList</a:t>
            </a:r>
            <a:endParaRPr lang="en-US" altLang="ko-KR" dirty="0"/>
          </a:p>
          <a:p>
            <a:pPr algn="ctr"/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SendChat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SendFile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recvName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saveConversation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updateTime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searchConversation</a:t>
            </a:r>
            <a:r>
              <a:rPr lang="en-US" altLang="ko-KR" dirty="0"/>
              <a:t>()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D4894A-D685-4026-9836-1837C5120226}"/>
              </a:ext>
            </a:extLst>
          </p:cNvPr>
          <p:cNvSpPr/>
          <p:nvPr/>
        </p:nvSpPr>
        <p:spPr>
          <a:xfrm>
            <a:off x="1971674" y="4431448"/>
            <a:ext cx="4359275" cy="231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Setting Dialog</a:t>
            </a:r>
          </a:p>
          <a:p>
            <a:r>
              <a:rPr lang="en-US" altLang="ko-KR" dirty="0"/>
              <a:t>Property:</a:t>
            </a:r>
          </a:p>
          <a:p>
            <a:pPr algn="just"/>
            <a:endParaRPr lang="en-US" altLang="ko-KR" dirty="0"/>
          </a:p>
          <a:p>
            <a:r>
              <a:rPr lang="en-US" altLang="ko-KR" dirty="0"/>
              <a:t>  Font font</a:t>
            </a:r>
          </a:p>
          <a:p>
            <a:r>
              <a:rPr lang="en-US" altLang="ko-KR" dirty="0"/>
              <a:t>  String Nickname</a:t>
            </a:r>
          </a:p>
          <a:p>
            <a:r>
              <a:rPr lang="en-US" altLang="ko-KR" dirty="0"/>
              <a:t>  Color </a:t>
            </a:r>
            <a:r>
              <a:rPr lang="en-US" altLang="ko-KR" dirty="0" err="1"/>
              <a:t>color</a:t>
            </a:r>
            <a:endParaRPr lang="en-US" altLang="ko-KR" dirty="0"/>
          </a:p>
          <a:p>
            <a:r>
              <a:rPr lang="en-US" altLang="ko-KR" dirty="0"/>
              <a:t>  Int </a:t>
            </a:r>
            <a:r>
              <a:rPr lang="en-US" altLang="ko-KR" dirty="0" err="1"/>
              <a:t>fontSize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857F5B-092A-4A5D-A84D-76A1D57AD094}"/>
              </a:ext>
            </a:extLst>
          </p:cNvPr>
          <p:cNvSpPr/>
          <p:nvPr/>
        </p:nvSpPr>
        <p:spPr>
          <a:xfrm>
            <a:off x="6991348" y="4485803"/>
            <a:ext cx="3067399" cy="2261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</a:p>
          <a:p>
            <a:pPr algn="ctr"/>
            <a:endParaRPr lang="en-US" altLang="ko-KR" dirty="0"/>
          </a:p>
          <a:p>
            <a:r>
              <a:rPr lang="en-US" altLang="ko-KR" dirty="0"/>
              <a:t>FriendList.txt</a:t>
            </a:r>
          </a:p>
          <a:p>
            <a:r>
              <a:rPr lang="en-US" altLang="ko-KR" dirty="0"/>
              <a:t>ConversationList.txt</a:t>
            </a:r>
          </a:p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5ACE54-4D73-425F-BE81-F9CBFC6CC6FD}"/>
              </a:ext>
            </a:extLst>
          </p:cNvPr>
          <p:cNvSpPr/>
          <p:nvPr/>
        </p:nvSpPr>
        <p:spPr>
          <a:xfrm>
            <a:off x="10515601" y="325277"/>
            <a:ext cx="745947" cy="546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1A94DA-4BC6-42D4-A144-597E5E90908F}"/>
              </a:ext>
            </a:extLst>
          </p:cNvPr>
          <p:cNvSpPr/>
          <p:nvPr/>
        </p:nvSpPr>
        <p:spPr>
          <a:xfrm>
            <a:off x="6831184" y="4340163"/>
            <a:ext cx="3387726" cy="2451565"/>
          </a:xfrm>
          <a:prstGeom prst="rect">
            <a:avLst/>
          </a:prstGeom>
          <a:noFill/>
          <a:ln w="666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54B846-E5DC-44FD-9CF9-E865BB51493B}"/>
              </a:ext>
            </a:extLst>
          </p:cNvPr>
          <p:cNvSpPr/>
          <p:nvPr/>
        </p:nvSpPr>
        <p:spPr>
          <a:xfrm>
            <a:off x="10551821" y="1061651"/>
            <a:ext cx="673505" cy="594501"/>
          </a:xfrm>
          <a:prstGeom prst="rect">
            <a:avLst/>
          </a:prstGeom>
          <a:noFill/>
          <a:ln w="666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56BD18-FEBC-4B2F-B442-3E2A479B1AF2}"/>
              </a:ext>
            </a:extLst>
          </p:cNvPr>
          <p:cNvSpPr txBox="1"/>
          <p:nvPr/>
        </p:nvSpPr>
        <p:spPr>
          <a:xfrm>
            <a:off x="11189996" y="459770"/>
            <a:ext cx="1200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클래스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추가구현</a:t>
            </a:r>
          </a:p>
        </p:txBody>
      </p:sp>
    </p:spTree>
    <p:extLst>
      <p:ext uri="{BB962C8B-B14F-4D97-AF65-F5344CB8AC3E}">
        <p14:creationId xmlns:p14="http://schemas.microsoft.com/office/powerpoint/2010/main" val="340707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63B3F0-8214-4CC5-A63D-E2B619E4D3AF}"/>
              </a:ext>
            </a:extLst>
          </p:cNvPr>
          <p:cNvSpPr txBox="1"/>
          <p:nvPr/>
        </p:nvSpPr>
        <p:spPr>
          <a:xfrm>
            <a:off x="2754489" y="948266"/>
            <a:ext cx="4538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Design Diagram</a:t>
            </a:r>
          </a:p>
          <a:p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339AEA-37D9-4DC4-8E7F-56DB0CF10422}"/>
              </a:ext>
            </a:extLst>
          </p:cNvPr>
          <p:cNvSpPr/>
          <p:nvPr/>
        </p:nvSpPr>
        <p:spPr>
          <a:xfrm>
            <a:off x="1838325" y="-999"/>
            <a:ext cx="8477250" cy="6858999"/>
          </a:xfrm>
          <a:prstGeom prst="rect">
            <a:avLst/>
          </a:prstGeom>
          <a:solidFill>
            <a:srgbClr val="A5A5A5">
              <a:alpha val="21000"/>
            </a:srgbClr>
          </a:solidFill>
          <a:ln w="50800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BA3EC4-7E65-4257-A3A9-B74AAD9CA17E}"/>
              </a:ext>
            </a:extLst>
          </p:cNvPr>
          <p:cNvSpPr txBox="1"/>
          <p:nvPr/>
        </p:nvSpPr>
        <p:spPr>
          <a:xfrm>
            <a:off x="1971674" y="110691"/>
            <a:ext cx="2190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역할 분장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3109C-5DE1-499A-9E7D-1C52D596818C}"/>
              </a:ext>
            </a:extLst>
          </p:cNvPr>
          <p:cNvSpPr txBox="1"/>
          <p:nvPr/>
        </p:nvSpPr>
        <p:spPr>
          <a:xfrm>
            <a:off x="1971674" y="729745"/>
            <a:ext cx="26765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공통 필요기술</a:t>
            </a:r>
            <a:endParaRPr lang="en-US" altLang="ko-KR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b="1" dirty="0"/>
          </a:p>
          <a:p>
            <a:r>
              <a:rPr lang="ko-KR" altLang="en-US" b="1" dirty="0"/>
              <a:t>객체지향 프로그래밍</a:t>
            </a:r>
            <a:endParaRPr lang="en-US" altLang="ko-KR" b="1" dirty="0"/>
          </a:p>
          <a:p>
            <a:r>
              <a:rPr lang="en-US" altLang="ko-KR" b="1" dirty="0"/>
              <a:t>C++</a:t>
            </a:r>
          </a:p>
          <a:p>
            <a:r>
              <a:rPr lang="en-US" altLang="ko-KR" b="1" dirty="0"/>
              <a:t>MFC</a:t>
            </a:r>
          </a:p>
          <a:p>
            <a:r>
              <a:rPr lang="en-US" altLang="ko-KR" b="1" dirty="0" err="1"/>
              <a:t>Sokcet</a:t>
            </a:r>
            <a:r>
              <a:rPr lang="en-US" altLang="ko-KR" b="1" dirty="0"/>
              <a:t> Programming</a:t>
            </a:r>
          </a:p>
          <a:p>
            <a:r>
              <a:rPr lang="en-US" altLang="ko-KR" b="1" dirty="0"/>
              <a:t>STL (Vector</a:t>
            </a:r>
            <a:r>
              <a:rPr lang="ko-KR" altLang="en-US" b="1" dirty="0"/>
              <a:t>만 사용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Git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C7BC10-13A2-457B-BB51-97F04E0540BD}"/>
              </a:ext>
            </a:extLst>
          </p:cNvPr>
          <p:cNvSpPr txBox="1"/>
          <p:nvPr/>
        </p:nvSpPr>
        <p:spPr>
          <a:xfrm>
            <a:off x="1971674" y="3193708"/>
            <a:ext cx="6424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담당 역할</a:t>
            </a:r>
            <a:endParaRPr lang="en-US" altLang="ko-KR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b="1" dirty="0"/>
              <a:t> </a:t>
            </a:r>
            <a:endParaRPr lang="en-US" altLang="ko-KR" b="1" dirty="0"/>
          </a:p>
          <a:p>
            <a:r>
              <a:rPr lang="en-US" altLang="ko-KR" b="1" dirty="0"/>
              <a:t>UI Design / Programming – </a:t>
            </a:r>
            <a:r>
              <a:rPr lang="ko-KR" altLang="en-US" b="1" dirty="0" err="1"/>
              <a:t>김남태</a:t>
            </a:r>
            <a:endParaRPr lang="en-US" altLang="ko-KR" b="1" dirty="0"/>
          </a:p>
          <a:p>
            <a:r>
              <a:rPr lang="en-US" altLang="ko-KR" b="1" dirty="0"/>
              <a:t>System Design / Programming – </a:t>
            </a:r>
            <a:r>
              <a:rPr lang="ko-KR" altLang="en-US" b="1" dirty="0" err="1"/>
              <a:t>노승업</a:t>
            </a:r>
            <a:endParaRPr lang="en-US" altLang="ko-KR" b="1" dirty="0"/>
          </a:p>
          <a:p>
            <a:r>
              <a:rPr lang="en-US" altLang="ko-KR" b="1" dirty="0"/>
              <a:t>Socket Programming / data communication  – </a:t>
            </a:r>
            <a:r>
              <a:rPr lang="ko-KR" altLang="en-US" b="1" dirty="0"/>
              <a:t>하선영</a:t>
            </a:r>
            <a:endParaRPr lang="en-US" altLang="ko-KR" b="1" dirty="0"/>
          </a:p>
          <a:p>
            <a:r>
              <a:rPr lang="en-US" altLang="ko-KR" b="1" dirty="0"/>
              <a:t>Project Manager -</a:t>
            </a:r>
            <a:r>
              <a:rPr lang="ko-KR" altLang="en-US" b="1" dirty="0"/>
              <a:t>이정욱</a:t>
            </a:r>
            <a:endParaRPr lang="en-US" altLang="ko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5E362-B254-4FF4-B0A1-A5143E964A47}"/>
              </a:ext>
            </a:extLst>
          </p:cNvPr>
          <p:cNvSpPr txBox="1"/>
          <p:nvPr/>
        </p:nvSpPr>
        <p:spPr>
          <a:xfrm>
            <a:off x="1971674" y="5309446"/>
            <a:ext cx="2676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Code Convention</a:t>
            </a:r>
          </a:p>
          <a:p>
            <a:endParaRPr lang="en-US" altLang="ko-KR" b="1" dirty="0"/>
          </a:p>
          <a:p>
            <a:r>
              <a:rPr lang="en-US" altLang="ko-KR" b="1" dirty="0"/>
              <a:t>: Camel case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07DF4-2A41-4193-8A87-1A7966C5AE48}"/>
              </a:ext>
            </a:extLst>
          </p:cNvPr>
          <p:cNvSpPr txBox="1"/>
          <p:nvPr/>
        </p:nvSpPr>
        <p:spPr>
          <a:xfrm>
            <a:off x="4829175" y="5309446"/>
            <a:ext cx="2676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목표</a:t>
            </a:r>
            <a:endParaRPr lang="en-US" altLang="ko-KR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b="1" dirty="0"/>
          </a:p>
          <a:p>
            <a:r>
              <a:rPr lang="en-US" altLang="ko-KR" b="1" dirty="0"/>
              <a:t>: </a:t>
            </a:r>
            <a:r>
              <a:rPr lang="ko-KR" altLang="en-US" b="1" dirty="0"/>
              <a:t>배운 걸 다 써먹자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1256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545</Words>
  <Application>Microsoft Office PowerPoint</Application>
  <PresentationFormat>와이드스크린</PresentationFormat>
  <Paragraphs>200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DM 일정  </vt:lpstr>
      <vt:lpstr>Project Architect</vt:lpstr>
      <vt:lpstr>Commit Log</vt:lpstr>
      <vt:lpstr>Issue</vt:lpstr>
      <vt:lpstr>Issue tracking – Socket Code Convention</vt:lpstr>
      <vt:lpstr>Issue tracking – Socket Binding</vt:lpstr>
      <vt:lpstr>Issue tracking – Git Conflict</vt:lpstr>
      <vt:lpstr>Execute Flow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이정욱</dc:creator>
  <cp:lastModifiedBy>이정욱</cp:lastModifiedBy>
  <cp:revision>25</cp:revision>
  <dcterms:created xsi:type="dcterms:W3CDTF">2020-05-13T06:24:03Z</dcterms:created>
  <dcterms:modified xsi:type="dcterms:W3CDTF">2020-05-15T08:28:09Z</dcterms:modified>
</cp:coreProperties>
</file>