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1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2.xml" ContentType="application/vnd.openxmlformats-officedocument.presentationml.notesSlide+xml"/>
  <Override PartName="/ppt/diagrams/data16.xml" ContentType="application/vnd.openxmlformats-officedocument.drawingml.diagramData+xml"/>
  <Override PartName="/ppt/diagrams/layout16.xml" ContentType="application/vnd.openxmlformats-officedocument.drawingml.diagramLayout+xml"/>
  <Override PartName="/ppt/diagrams/quickStyle16.xml" ContentType="application/vnd.openxmlformats-officedocument.drawingml.diagramStyle+xml"/>
  <Override PartName="/ppt/diagrams/colors16.xml" ContentType="application/vnd.openxmlformats-officedocument.drawingml.diagramColors+xml"/>
  <Override PartName="/ppt/diagrams/drawing16.xml" ContentType="application/vnd.ms-office.drawingml.diagramDrawing+xml"/>
  <Override PartName="/ppt/diagrams/data17.xml" ContentType="application/vnd.openxmlformats-officedocument.drawingml.diagramData+xml"/>
  <Override PartName="/ppt/diagrams/layout17.xml" ContentType="application/vnd.openxmlformats-officedocument.drawingml.diagramLayout+xml"/>
  <Override PartName="/ppt/diagrams/quickStyle17.xml" ContentType="application/vnd.openxmlformats-officedocument.drawingml.diagramStyle+xml"/>
  <Override PartName="/ppt/diagrams/colors17.xml" ContentType="application/vnd.openxmlformats-officedocument.drawingml.diagramColors+xml"/>
  <Override PartName="/ppt/diagrams/drawing17.xml" ContentType="application/vnd.ms-office.drawingml.diagramDrawing+xml"/>
  <Override PartName="/ppt/diagrams/data18.xml" ContentType="application/vnd.openxmlformats-officedocument.drawingml.diagramData+xml"/>
  <Override PartName="/ppt/diagrams/layout18.xml" ContentType="application/vnd.openxmlformats-officedocument.drawingml.diagramLayout+xml"/>
  <Override PartName="/ppt/diagrams/quickStyle18.xml" ContentType="application/vnd.openxmlformats-officedocument.drawingml.diagramStyle+xml"/>
  <Override PartName="/ppt/diagrams/colors18.xml" ContentType="application/vnd.openxmlformats-officedocument.drawingml.diagramColors+xml"/>
  <Override PartName="/ppt/diagrams/drawing1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76" r:id="rId12"/>
    <p:sldId id="272" r:id="rId13"/>
    <p:sldId id="275" r:id="rId14"/>
    <p:sldId id="273" r:id="rId15"/>
    <p:sldId id="274" r:id="rId16"/>
    <p:sldId id="269" r:id="rId17"/>
    <p:sldId id="268" r:id="rId18"/>
    <p:sldId id="270" r:id="rId19"/>
    <p:sldId id="271" r:id="rId20"/>
  </p:sldIdLst>
  <p:sldSz cx="12192000" cy="6858000"/>
  <p:notesSz cx="6858000" cy="9144000"/>
  <p:defaultTextStyle>
    <a:defPPr>
      <a:defRPr lang="en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33C182E-AF65-0059-19C3-7C34ADF25ADD}" v="287" dt="2025-04-22T20:24:23.017"/>
    <p1510:client id="{17C72108-2DE6-4046-8539-6A8C13876FA5}" v="2474" dt="2025-04-23T18:40:17.072"/>
    <p1510:client id="{AF22673E-3A2B-0857-9F96-580709EC7791}" v="475" dt="2025-04-23T15:09:24.608"/>
    <p1510:client id="{D8435EDF-497E-1DEB-0C39-B845DDD986A4}" v="28" dt="2025-04-23T18:35:44.98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00"/>
    <p:restoredTop sz="94657"/>
  </p:normalViewPr>
  <p:slideViewPr>
    <p:cSldViewPr snapToGrid="0">
      <p:cViewPr varScale="1">
        <p:scale>
          <a:sx n="125" d="100"/>
          <a:sy n="125" d="100"/>
        </p:scale>
        <p:origin x="168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527F9C5-3FB5-4969-B94A-7AC0CCC3C5C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23E617D1-7C2C-473B-89B5-CE049A5719EA}">
      <dgm:prSet/>
      <dgm:spPr/>
      <dgm:t>
        <a:bodyPr/>
        <a:lstStyle/>
        <a:p>
          <a:r>
            <a:rPr lang="en-US"/>
            <a:t>Introduction</a:t>
          </a:r>
        </a:p>
      </dgm:t>
    </dgm:pt>
    <dgm:pt modelId="{E814FD58-5773-44DE-ABC8-702BB0C77583}" type="parTrans" cxnId="{DA3E4B1E-B2F3-4A2F-8516-B8541DA37E6F}">
      <dgm:prSet/>
      <dgm:spPr/>
      <dgm:t>
        <a:bodyPr/>
        <a:lstStyle/>
        <a:p>
          <a:endParaRPr lang="en-US"/>
        </a:p>
      </dgm:t>
    </dgm:pt>
    <dgm:pt modelId="{2778D4AD-4CA5-463B-A5BD-DDB7AD32ECED}" type="sibTrans" cxnId="{DA3E4B1E-B2F3-4A2F-8516-B8541DA37E6F}">
      <dgm:prSet/>
      <dgm:spPr/>
      <dgm:t>
        <a:bodyPr/>
        <a:lstStyle/>
        <a:p>
          <a:endParaRPr lang="en-US"/>
        </a:p>
      </dgm:t>
    </dgm:pt>
    <dgm:pt modelId="{2E721EC7-5747-4021-933F-4C3C593A6B84}">
      <dgm:prSet/>
      <dgm:spPr/>
      <dgm:t>
        <a:bodyPr/>
        <a:lstStyle/>
        <a:p>
          <a:r>
            <a:rPr lang="en-US"/>
            <a:t>Related work</a:t>
          </a:r>
        </a:p>
      </dgm:t>
    </dgm:pt>
    <dgm:pt modelId="{195996E9-15CD-4F13-8A4E-156D7F67944D}" type="parTrans" cxnId="{117D9844-CAA2-4A69-8BC5-99F5BE054460}">
      <dgm:prSet/>
      <dgm:spPr/>
      <dgm:t>
        <a:bodyPr/>
        <a:lstStyle/>
        <a:p>
          <a:endParaRPr lang="en-US"/>
        </a:p>
      </dgm:t>
    </dgm:pt>
    <dgm:pt modelId="{67FB9AEA-9D30-4251-A917-DD780805F54A}" type="sibTrans" cxnId="{117D9844-CAA2-4A69-8BC5-99F5BE054460}">
      <dgm:prSet/>
      <dgm:spPr/>
      <dgm:t>
        <a:bodyPr/>
        <a:lstStyle/>
        <a:p>
          <a:endParaRPr lang="en-US"/>
        </a:p>
      </dgm:t>
    </dgm:pt>
    <dgm:pt modelId="{74364022-790A-4C50-B13D-C2A05EAAA4FB}">
      <dgm:prSet/>
      <dgm:spPr/>
      <dgm:t>
        <a:bodyPr/>
        <a:lstStyle/>
        <a:p>
          <a:r>
            <a:rPr lang="en-US"/>
            <a:t>Methodologies</a:t>
          </a:r>
        </a:p>
      </dgm:t>
    </dgm:pt>
    <dgm:pt modelId="{EE452AB1-5F8E-477E-AE19-882C9F4E7073}" type="parTrans" cxnId="{779A3163-A656-4DB4-B8DF-2ABAACB6D885}">
      <dgm:prSet/>
      <dgm:spPr/>
      <dgm:t>
        <a:bodyPr/>
        <a:lstStyle/>
        <a:p>
          <a:endParaRPr lang="en-US"/>
        </a:p>
      </dgm:t>
    </dgm:pt>
    <dgm:pt modelId="{55D0E25D-F03B-42A4-945A-F01142B0455A}" type="sibTrans" cxnId="{779A3163-A656-4DB4-B8DF-2ABAACB6D885}">
      <dgm:prSet/>
      <dgm:spPr/>
      <dgm:t>
        <a:bodyPr/>
        <a:lstStyle/>
        <a:p>
          <a:endParaRPr lang="en-US"/>
        </a:p>
      </dgm:t>
    </dgm:pt>
    <dgm:pt modelId="{9BE7D5F2-4B2E-4956-BE5D-3FE22EBC58F0}">
      <dgm:prSet/>
      <dgm:spPr/>
      <dgm:t>
        <a:bodyPr/>
        <a:lstStyle/>
        <a:p>
          <a:r>
            <a:rPr lang="en-US"/>
            <a:t>Performances</a:t>
          </a:r>
        </a:p>
      </dgm:t>
    </dgm:pt>
    <dgm:pt modelId="{B96ED1C8-0CB1-4A34-B2F2-8B6E8DA62C71}" type="parTrans" cxnId="{E0C2D625-2820-4B54-AA7B-B41087254381}">
      <dgm:prSet/>
      <dgm:spPr/>
      <dgm:t>
        <a:bodyPr/>
        <a:lstStyle/>
        <a:p>
          <a:endParaRPr lang="en-US"/>
        </a:p>
      </dgm:t>
    </dgm:pt>
    <dgm:pt modelId="{8D22C733-89EB-4F14-A0B1-BD8F1C132F01}" type="sibTrans" cxnId="{E0C2D625-2820-4B54-AA7B-B41087254381}">
      <dgm:prSet/>
      <dgm:spPr/>
      <dgm:t>
        <a:bodyPr/>
        <a:lstStyle/>
        <a:p>
          <a:endParaRPr lang="en-US"/>
        </a:p>
      </dgm:t>
    </dgm:pt>
    <dgm:pt modelId="{ECB61ED5-5166-46E2-924C-97700F573CBA}">
      <dgm:prSet/>
      <dgm:spPr/>
      <dgm:t>
        <a:bodyPr/>
        <a:lstStyle/>
        <a:p>
          <a:r>
            <a:rPr lang="en-US"/>
            <a:t>What we learned</a:t>
          </a:r>
        </a:p>
      </dgm:t>
    </dgm:pt>
    <dgm:pt modelId="{345B9104-1C73-4D6E-AC3B-8C059EED64D5}" type="parTrans" cxnId="{A646D3A1-3D73-44EE-A054-76218A672F82}">
      <dgm:prSet/>
      <dgm:spPr/>
      <dgm:t>
        <a:bodyPr/>
        <a:lstStyle/>
        <a:p>
          <a:endParaRPr lang="en-US"/>
        </a:p>
      </dgm:t>
    </dgm:pt>
    <dgm:pt modelId="{BD9A9746-3680-4D9C-BF78-D881BCC73EA3}" type="sibTrans" cxnId="{A646D3A1-3D73-44EE-A054-76218A672F82}">
      <dgm:prSet/>
      <dgm:spPr/>
      <dgm:t>
        <a:bodyPr/>
        <a:lstStyle/>
        <a:p>
          <a:endParaRPr lang="en-US"/>
        </a:p>
      </dgm:t>
    </dgm:pt>
    <dgm:pt modelId="{E85E57CE-BF12-47D5-B7FD-20A3BE738DB5}">
      <dgm:prSet/>
      <dgm:spPr/>
      <dgm:t>
        <a:bodyPr/>
        <a:lstStyle/>
        <a:p>
          <a:r>
            <a:rPr lang="en-US"/>
            <a:t>Future Works</a:t>
          </a:r>
        </a:p>
      </dgm:t>
    </dgm:pt>
    <dgm:pt modelId="{2EAE133F-DA67-4E97-9F8E-44652C05E623}" type="parTrans" cxnId="{E0F36B51-2619-48B9-9535-076754E2C063}">
      <dgm:prSet/>
      <dgm:spPr/>
      <dgm:t>
        <a:bodyPr/>
        <a:lstStyle/>
        <a:p>
          <a:endParaRPr lang="en-US"/>
        </a:p>
      </dgm:t>
    </dgm:pt>
    <dgm:pt modelId="{5A3DFBD7-4A86-4FD5-9A3B-88C150190AAF}" type="sibTrans" cxnId="{E0F36B51-2619-48B9-9535-076754E2C063}">
      <dgm:prSet/>
      <dgm:spPr/>
      <dgm:t>
        <a:bodyPr/>
        <a:lstStyle/>
        <a:p>
          <a:endParaRPr lang="en-US"/>
        </a:p>
      </dgm:t>
    </dgm:pt>
    <dgm:pt modelId="{664B8A6A-09D8-4156-8F55-D9459964D584}">
      <dgm:prSet/>
      <dgm:spPr/>
      <dgm:t>
        <a:bodyPr/>
        <a:lstStyle/>
        <a:p>
          <a:r>
            <a:rPr lang="en-US"/>
            <a:t>References</a:t>
          </a:r>
        </a:p>
      </dgm:t>
    </dgm:pt>
    <dgm:pt modelId="{B66E07BD-C033-44E8-8BA3-6073EF0B4882}" type="parTrans" cxnId="{3E883F72-9AD3-4F80-A698-7D53FBAD28F1}">
      <dgm:prSet/>
      <dgm:spPr/>
      <dgm:t>
        <a:bodyPr/>
        <a:lstStyle/>
        <a:p>
          <a:endParaRPr lang="en-US"/>
        </a:p>
      </dgm:t>
    </dgm:pt>
    <dgm:pt modelId="{CDFFF5A3-5CB3-4617-95BE-CDBB00766207}" type="sibTrans" cxnId="{3E883F72-9AD3-4F80-A698-7D53FBAD28F1}">
      <dgm:prSet/>
      <dgm:spPr/>
      <dgm:t>
        <a:bodyPr/>
        <a:lstStyle/>
        <a:p>
          <a:endParaRPr lang="en-US"/>
        </a:p>
      </dgm:t>
    </dgm:pt>
    <dgm:pt modelId="{79345C50-4AED-8D4A-998D-56DF12C04FB1}" type="pres">
      <dgm:prSet presAssocID="{4527F9C5-3FB5-4969-B94A-7AC0CCC3C5C3}" presName="linear" presStyleCnt="0">
        <dgm:presLayoutVars>
          <dgm:animLvl val="lvl"/>
          <dgm:resizeHandles val="exact"/>
        </dgm:presLayoutVars>
      </dgm:prSet>
      <dgm:spPr/>
    </dgm:pt>
    <dgm:pt modelId="{B73D1357-C212-9847-ABDC-A48F815DABB2}" type="pres">
      <dgm:prSet presAssocID="{23E617D1-7C2C-473B-89B5-CE049A5719EA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A07A750B-6B4D-414E-9781-54B6BB6877E1}" type="pres">
      <dgm:prSet presAssocID="{2778D4AD-4CA5-463B-A5BD-DDB7AD32ECED}" presName="spacer" presStyleCnt="0"/>
      <dgm:spPr/>
    </dgm:pt>
    <dgm:pt modelId="{ABF798A4-2A0F-604D-B3E3-4782D2ECD86B}" type="pres">
      <dgm:prSet presAssocID="{2E721EC7-5747-4021-933F-4C3C593A6B84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D3DC2795-573E-2A44-BB4E-B521CE8D0F6B}" type="pres">
      <dgm:prSet presAssocID="{67FB9AEA-9D30-4251-A917-DD780805F54A}" presName="spacer" presStyleCnt="0"/>
      <dgm:spPr/>
    </dgm:pt>
    <dgm:pt modelId="{91846603-9410-0345-ABCE-B4211DC01A58}" type="pres">
      <dgm:prSet presAssocID="{74364022-790A-4C50-B13D-C2A05EAAA4FB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AD2C7008-450A-5341-B23C-319D6B8DC366}" type="pres">
      <dgm:prSet presAssocID="{55D0E25D-F03B-42A4-945A-F01142B0455A}" presName="spacer" presStyleCnt="0"/>
      <dgm:spPr/>
    </dgm:pt>
    <dgm:pt modelId="{54F29852-5C09-BF42-8DFC-E81923A95EF8}" type="pres">
      <dgm:prSet presAssocID="{9BE7D5F2-4B2E-4956-BE5D-3FE22EBC58F0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00784876-ABE3-8C41-8954-B800C0F566F8}" type="pres">
      <dgm:prSet presAssocID="{8D22C733-89EB-4F14-A0B1-BD8F1C132F01}" presName="spacer" presStyleCnt="0"/>
      <dgm:spPr/>
    </dgm:pt>
    <dgm:pt modelId="{89685DD3-9825-E94D-8473-5E9FD70C909D}" type="pres">
      <dgm:prSet presAssocID="{ECB61ED5-5166-46E2-924C-97700F573CBA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B7EA204F-FFF3-FC41-80F4-C2FFEBFC9910}" type="pres">
      <dgm:prSet presAssocID="{BD9A9746-3680-4D9C-BF78-D881BCC73EA3}" presName="spacer" presStyleCnt="0"/>
      <dgm:spPr/>
    </dgm:pt>
    <dgm:pt modelId="{7E1B6D44-48D2-DE46-A9A8-D081C8CDF551}" type="pres">
      <dgm:prSet presAssocID="{E85E57CE-BF12-47D5-B7FD-20A3BE738DB5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F93ECE6C-5298-4545-85E7-B48A9D0EBD37}" type="pres">
      <dgm:prSet presAssocID="{5A3DFBD7-4A86-4FD5-9A3B-88C150190AAF}" presName="spacer" presStyleCnt="0"/>
      <dgm:spPr/>
    </dgm:pt>
    <dgm:pt modelId="{1BB9F7D9-6A7A-3A4F-9B24-98FDFA139B1D}" type="pres">
      <dgm:prSet presAssocID="{664B8A6A-09D8-4156-8F55-D9459964D584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951DFC08-8735-F545-8C61-B51AB9673AD9}" type="presOf" srcId="{ECB61ED5-5166-46E2-924C-97700F573CBA}" destId="{89685DD3-9825-E94D-8473-5E9FD70C909D}" srcOrd="0" destOrd="0" presId="urn:microsoft.com/office/officeart/2005/8/layout/vList2"/>
    <dgm:cxn modelId="{DA3E4B1E-B2F3-4A2F-8516-B8541DA37E6F}" srcId="{4527F9C5-3FB5-4969-B94A-7AC0CCC3C5C3}" destId="{23E617D1-7C2C-473B-89B5-CE049A5719EA}" srcOrd="0" destOrd="0" parTransId="{E814FD58-5773-44DE-ABC8-702BB0C77583}" sibTransId="{2778D4AD-4CA5-463B-A5BD-DDB7AD32ECED}"/>
    <dgm:cxn modelId="{E0C2D625-2820-4B54-AA7B-B41087254381}" srcId="{4527F9C5-3FB5-4969-B94A-7AC0CCC3C5C3}" destId="{9BE7D5F2-4B2E-4956-BE5D-3FE22EBC58F0}" srcOrd="3" destOrd="0" parTransId="{B96ED1C8-0CB1-4A34-B2F2-8B6E8DA62C71}" sibTransId="{8D22C733-89EB-4F14-A0B1-BD8F1C132F01}"/>
    <dgm:cxn modelId="{980A2529-6C7B-3A49-908D-3B6B6769539B}" type="presOf" srcId="{2E721EC7-5747-4021-933F-4C3C593A6B84}" destId="{ABF798A4-2A0F-604D-B3E3-4782D2ECD86B}" srcOrd="0" destOrd="0" presId="urn:microsoft.com/office/officeart/2005/8/layout/vList2"/>
    <dgm:cxn modelId="{41DEC643-6E47-4347-AB98-E0044F1A1E34}" type="presOf" srcId="{4527F9C5-3FB5-4969-B94A-7AC0CCC3C5C3}" destId="{79345C50-4AED-8D4A-998D-56DF12C04FB1}" srcOrd="0" destOrd="0" presId="urn:microsoft.com/office/officeart/2005/8/layout/vList2"/>
    <dgm:cxn modelId="{117D9844-CAA2-4A69-8BC5-99F5BE054460}" srcId="{4527F9C5-3FB5-4969-B94A-7AC0CCC3C5C3}" destId="{2E721EC7-5747-4021-933F-4C3C593A6B84}" srcOrd="1" destOrd="0" parTransId="{195996E9-15CD-4F13-8A4E-156D7F67944D}" sibTransId="{67FB9AEA-9D30-4251-A917-DD780805F54A}"/>
    <dgm:cxn modelId="{E0F36B51-2619-48B9-9535-076754E2C063}" srcId="{4527F9C5-3FB5-4969-B94A-7AC0CCC3C5C3}" destId="{E85E57CE-BF12-47D5-B7FD-20A3BE738DB5}" srcOrd="5" destOrd="0" parTransId="{2EAE133F-DA67-4E97-9F8E-44652C05E623}" sibTransId="{5A3DFBD7-4A86-4FD5-9A3B-88C150190AAF}"/>
    <dgm:cxn modelId="{01966A54-DC88-334F-9C5E-21AF1B7B894B}" type="presOf" srcId="{E85E57CE-BF12-47D5-B7FD-20A3BE738DB5}" destId="{7E1B6D44-48D2-DE46-A9A8-D081C8CDF551}" srcOrd="0" destOrd="0" presId="urn:microsoft.com/office/officeart/2005/8/layout/vList2"/>
    <dgm:cxn modelId="{779A3163-A656-4DB4-B8DF-2ABAACB6D885}" srcId="{4527F9C5-3FB5-4969-B94A-7AC0CCC3C5C3}" destId="{74364022-790A-4C50-B13D-C2A05EAAA4FB}" srcOrd="2" destOrd="0" parTransId="{EE452AB1-5F8E-477E-AE19-882C9F4E7073}" sibTransId="{55D0E25D-F03B-42A4-945A-F01142B0455A}"/>
    <dgm:cxn modelId="{3E883F72-9AD3-4F80-A698-7D53FBAD28F1}" srcId="{4527F9C5-3FB5-4969-B94A-7AC0CCC3C5C3}" destId="{664B8A6A-09D8-4156-8F55-D9459964D584}" srcOrd="6" destOrd="0" parTransId="{B66E07BD-C033-44E8-8BA3-6073EF0B4882}" sibTransId="{CDFFF5A3-5CB3-4617-95BE-CDBB00766207}"/>
    <dgm:cxn modelId="{A646D3A1-3D73-44EE-A054-76218A672F82}" srcId="{4527F9C5-3FB5-4969-B94A-7AC0CCC3C5C3}" destId="{ECB61ED5-5166-46E2-924C-97700F573CBA}" srcOrd="4" destOrd="0" parTransId="{345B9104-1C73-4D6E-AC3B-8C059EED64D5}" sibTransId="{BD9A9746-3680-4D9C-BF78-D881BCC73EA3}"/>
    <dgm:cxn modelId="{550015A7-3BBA-C640-B20B-CF7150058A40}" type="presOf" srcId="{9BE7D5F2-4B2E-4956-BE5D-3FE22EBC58F0}" destId="{54F29852-5C09-BF42-8DFC-E81923A95EF8}" srcOrd="0" destOrd="0" presId="urn:microsoft.com/office/officeart/2005/8/layout/vList2"/>
    <dgm:cxn modelId="{C1F1C4B7-8666-A34E-B5B7-BFEF1B5FE77D}" type="presOf" srcId="{74364022-790A-4C50-B13D-C2A05EAAA4FB}" destId="{91846603-9410-0345-ABCE-B4211DC01A58}" srcOrd="0" destOrd="0" presId="urn:microsoft.com/office/officeart/2005/8/layout/vList2"/>
    <dgm:cxn modelId="{E977D5E8-D82F-E141-BE0A-3A2B64776384}" type="presOf" srcId="{23E617D1-7C2C-473B-89B5-CE049A5719EA}" destId="{B73D1357-C212-9847-ABDC-A48F815DABB2}" srcOrd="0" destOrd="0" presId="urn:microsoft.com/office/officeart/2005/8/layout/vList2"/>
    <dgm:cxn modelId="{2C5C9FF2-4957-AD40-83E7-660A5E9D0594}" type="presOf" srcId="{664B8A6A-09D8-4156-8F55-D9459964D584}" destId="{1BB9F7D9-6A7A-3A4F-9B24-98FDFA139B1D}" srcOrd="0" destOrd="0" presId="urn:microsoft.com/office/officeart/2005/8/layout/vList2"/>
    <dgm:cxn modelId="{55ADF521-2A43-5940-98A8-9FF2FBBE0F02}" type="presParOf" srcId="{79345C50-4AED-8D4A-998D-56DF12C04FB1}" destId="{B73D1357-C212-9847-ABDC-A48F815DABB2}" srcOrd="0" destOrd="0" presId="urn:microsoft.com/office/officeart/2005/8/layout/vList2"/>
    <dgm:cxn modelId="{8604A131-6463-1546-B10A-18922D6F3AE6}" type="presParOf" srcId="{79345C50-4AED-8D4A-998D-56DF12C04FB1}" destId="{A07A750B-6B4D-414E-9781-54B6BB6877E1}" srcOrd="1" destOrd="0" presId="urn:microsoft.com/office/officeart/2005/8/layout/vList2"/>
    <dgm:cxn modelId="{826E24A1-6991-4C43-B844-85647CFA84CF}" type="presParOf" srcId="{79345C50-4AED-8D4A-998D-56DF12C04FB1}" destId="{ABF798A4-2A0F-604D-B3E3-4782D2ECD86B}" srcOrd="2" destOrd="0" presId="urn:microsoft.com/office/officeart/2005/8/layout/vList2"/>
    <dgm:cxn modelId="{F18C902A-6AB7-A046-BBC5-0C1DF27ABE0C}" type="presParOf" srcId="{79345C50-4AED-8D4A-998D-56DF12C04FB1}" destId="{D3DC2795-573E-2A44-BB4E-B521CE8D0F6B}" srcOrd="3" destOrd="0" presId="urn:microsoft.com/office/officeart/2005/8/layout/vList2"/>
    <dgm:cxn modelId="{FF24B6AD-93FD-884B-84A8-1A066A163DE9}" type="presParOf" srcId="{79345C50-4AED-8D4A-998D-56DF12C04FB1}" destId="{91846603-9410-0345-ABCE-B4211DC01A58}" srcOrd="4" destOrd="0" presId="urn:microsoft.com/office/officeart/2005/8/layout/vList2"/>
    <dgm:cxn modelId="{B9C67ED5-0973-754A-B1C7-4E3DF2B2E8F7}" type="presParOf" srcId="{79345C50-4AED-8D4A-998D-56DF12C04FB1}" destId="{AD2C7008-450A-5341-B23C-319D6B8DC366}" srcOrd="5" destOrd="0" presId="urn:microsoft.com/office/officeart/2005/8/layout/vList2"/>
    <dgm:cxn modelId="{D86821A2-135C-6040-A55D-9B5A63A4C29B}" type="presParOf" srcId="{79345C50-4AED-8D4A-998D-56DF12C04FB1}" destId="{54F29852-5C09-BF42-8DFC-E81923A95EF8}" srcOrd="6" destOrd="0" presId="urn:microsoft.com/office/officeart/2005/8/layout/vList2"/>
    <dgm:cxn modelId="{920B4635-74CF-5E4C-83AB-0D04AA33223C}" type="presParOf" srcId="{79345C50-4AED-8D4A-998D-56DF12C04FB1}" destId="{00784876-ABE3-8C41-8954-B800C0F566F8}" srcOrd="7" destOrd="0" presId="urn:microsoft.com/office/officeart/2005/8/layout/vList2"/>
    <dgm:cxn modelId="{212A7FE2-0C47-4F4E-ACDC-6A2F0007202C}" type="presParOf" srcId="{79345C50-4AED-8D4A-998D-56DF12C04FB1}" destId="{89685DD3-9825-E94D-8473-5E9FD70C909D}" srcOrd="8" destOrd="0" presId="urn:microsoft.com/office/officeart/2005/8/layout/vList2"/>
    <dgm:cxn modelId="{9EBFD37F-32ED-1546-95EB-00DC6CF726F9}" type="presParOf" srcId="{79345C50-4AED-8D4A-998D-56DF12C04FB1}" destId="{B7EA204F-FFF3-FC41-80F4-C2FFEBFC9910}" srcOrd="9" destOrd="0" presId="urn:microsoft.com/office/officeart/2005/8/layout/vList2"/>
    <dgm:cxn modelId="{56EF9FF4-469C-D844-8A47-CF62BB0D4A48}" type="presParOf" srcId="{79345C50-4AED-8D4A-998D-56DF12C04FB1}" destId="{7E1B6D44-48D2-DE46-A9A8-D081C8CDF551}" srcOrd="10" destOrd="0" presId="urn:microsoft.com/office/officeart/2005/8/layout/vList2"/>
    <dgm:cxn modelId="{8A7CE596-6E7E-8D44-8910-019BC47D976A}" type="presParOf" srcId="{79345C50-4AED-8D4A-998D-56DF12C04FB1}" destId="{F93ECE6C-5298-4545-85E7-B48A9D0EBD37}" srcOrd="11" destOrd="0" presId="urn:microsoft.com/office/officeart/2005/8/layout/vList2"/>
    <dgm:cxn modelId="{F580A0E2-3AEC-7444-B9D0-4A0677A57012}" type="presParOf" srcId="{79345C50-4AED-8D4A-998D-56DF12C04FB1}" destId="{1BB9F7D9-6A7A-3A4F-9B24-98FDFA139B1D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6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7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8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C8656CF-89DF-6B45-92D0-04083E2D069A}" type="doc">
      <dgm:prSet loTypeId="urn:microsoft.com/office/officeart/2005/8/layout/chevron1" loCatId="" qsTypeId="urn:microsoft.com/office/officeart/2005/8/quickstyle/simple1" qsCatId="simple" csTypeId="urn:microsoft.com/office/officeart/2005/8/colors/accent1_2" csCatId="accent1" phldr="1"/>
      <dgm:spPr/>
    </dgm:pt>
    <dgm:pt modelId="{84AD3E42-7F05-F949-9DD9-E0E476EEF7AC}">
      <dgm:prSet phldrT="[Text]"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Intro</a:t>
          </a:r>
        </a:p>
      </dgm:t>
    </dgm:pt>
    <dgm:pt modelId="{6DEC6253-06DB-0741-8193-5D277D682815}" type="parTrans" cxnId="{D0CA349E-DB3F-3E4C-925A-12DCF71590D8}">
      <dgm:prSet/>
      <dgm:spPr/>
      <dgm:t>
        <a:bodyPr/>
        <a:lstStyle/>
        <a:p>
          <a:endParaRPr lang="en-US"/>
        </a:p>
      </dgm:t>
    </dgm:pt>
    <dgm:pt modelId="{0EE5010A-C09A-BE40-BE7B-1533C35248C2}" type="sibTrans" cxnId="{D0CA349E-DB3F-3E4C-925A-12DCF71590D8}">
      <dgm:prSet/>
      <dgm:spPr/>
      <dgm:t>
        <a:bodyPr/>
        <a:lstStyle/>
        <a:p>
          <a:endParaRPr lang="en-US"/>
        </a:p>
      </dgm:t>
    </dgm:pt>
    <dgm:pt modelId="{D1378B3D-DDC5-E04B-A74D-1135E1F3C302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Related Works</a:t>
          </a:r>
        </a:p>
      </dgm:t>
    </dgm:pt>
    <dgm:pt modelId="{950D057D-7B4C-914E-A464-7B46C85B04E2}" type="parTrans" cxnId="{C4151C0F-A2C7-2D48-96EF-E3D3F0DC30FA}">
      <dgm:prSet/>
      <dgm:spPr/>
      <dgm:t>
        <a:bodyPr/>
        <a:lstStyle/>
        <a:p>
          <a:endParaRPr lang="en-US"/>
        </a:p>
      </dgm:t>
    </dgm:pt>
    <dgm:pt modelId="{4BA8394D-2174-CE4C-B77E-3629736DBF83}" type="sibTrans" cxnId="{C4151C0F-A2C7-2D48-96EF-E3D3F0DC30FA}">
      <dgm:prSet/>
      <dgm:spPr/>
      <dgm:t>
        <a:bodyPr/>
        <a:lstStyle/>
        <a:p>
          <a:endParaRPr lang="en-US"/>
        </a:p>
      </dgm:t>
    </dgm:pt>
    <dgm:pt modelId="{BCA6050B-2BDF-BF42-91B4-63A544805C41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Methodologies</a:t>
          </a:r>
        </a:p>
      </dgm:t>
    </dgm:pt>
    <dgm:pt modelId="{AADF2D24-C980-C04C-8D2B-60ACC8121AB3}" type="parTrans" cxnId="{82013497-C2A4-6144-9383-84D61767EEB0}">
      <dgm:prSet/>
      <dgm:spPr/>
      <dgm:t>
        <a:bodyPr/>
        <a:lstStyle/>
        <a:p>
          <a:endParaRPr lang="en-US"/>
        </a:p>
      </dgm:t>
    </dgm:pt>
    <dgm:pt modelId="{51E919D0-BE3A-4446-A9F3-F6C96626F03E}" type="sibTrans" cxnId="{82013497-C2A4-6144-9383-84D61767EEB0}">
      <dgm:prSet/>
      <dgm:spPr/>
      <dgm:t>
        <a:bodyPr/>
        <a:lstStyle/>
        <a:p>
          <a:endParaRPr lang="en-US"/>
        </a:p>
      </dgm:t>
    </dgm:pt>
    <dgm:pt modelId="{1D87FC80-52E4-1D47-A275-722767EA51B3}">
      <dgm:prSet/>
      <dgm:spPr>
        <a:solidFill>
          <a:schemeClr val="accent1">
            <a:hueOff val="0"/>
            <a:satOff val="0"/>
            <a:lumOff val="0"/>
          </a:schemeClr>
        </a:solidFill>
      </dgm:spPr>
      <dgm:t>
        <a:bodyPr/>
        <a:lstStyle/>
        <a:p>
          <a:r>
            <a:rPr lang="en-US"/>
            <a:t>Performances</a:t>
          </a:r>
        </a:p>
      </dgm:t>
    </dgm:pt>
    <dgm:pt modelId="{1DBE0C17-7997-9D41-8B84-F37ACC653A4A}" type="parTrans" cxnId="{55472D95-8909-6849-9541-0E7B2AB7A880}">
      <dgm:prSet/>
      <dgm:spPr/>
      <dgm:t>
        <a:bodyPr/>
        <a:lstStyle/>
        <a:p>
          <a:endParaRPr lang="en-US"/>
        </a:p>
      </dgm:t>
    </dgm:pt>
    <dgm:pt modelId="{CEA3B4F0-5A2D-9143-9A85-940F32766759}" type="sibTrans" cxnId="{55472D95-8909-6849-9541-0E7B2AB7A880}">
      <dgm:prSet/>
      <dgm:spPr/>
      <dgm:t>
        <a:bodyPr/>
        <a:lstStyle/>
        <a:p>
          <a:endParaRPr lang="en-US"/>
        </a:p>
      </dgm:t>
    </dgm:pt>
    <dgm:pt modelId="{3F6898BF-9043-094A-8F32-D1AA646557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What we learned</a:t>
          </a:r>
        </a:p>
      </dgm:t>
    </dgm:pt>
    <dgm:pt modelId="{09864AC3-17DC-A24B-9026-A888FF361714}" type="parTrans" cxnId="{9415853A-108B-E844-B62D-D78CA71FE5BD}">
      <dgm:prSet/>
      <dgm:spPr/>
      <dgm:t>
        <a:bodyPr/>
        <a:lstStyle/>
        <a:p>
          <a:endParaRPr lang="en-US"/>
        </a:p>
      </dgm:t>
    </dgm:pt>
    <dgm:pt modelId="{8D80D992-AEEE-E143-A8A9-F86C2F0BCAB2}" type="sibTrans" cxnId="{9415853A-108B-E844-B62D-D78CA71FE5BD}">
      <dgm:prSet/>
      <dgm:spPr/>
      <dgm:t>
        <a:bodyPr/>
        <a:lstStyle/>
        <a:p>
          <a:endParaRPr lang="en-US"/>
        </a:p>
      </dgm:t>
    </dgm:pt>
    <dgm:pt modelId="{0237F2D2-F1B6-D24E-A557-2091E6B909E9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Future Works</a:t>
          </a:r>
        </a:p>
      </dgm:t>
    </dgm:pt>
    <dgm:pt modelId="{C1C10BEF-0812-7548-8C83-8B9390CA4427}" type="parTrans" cxnId="{B7787781-4B04-9C4B-88E7-8701EEEB5E92}">
      <dgm:prSet/>
      <dgm:spPr/>
      <dgm:t>
        <a:bodyPr/>
        <a:lstStyle/>
        <a:p>
          <a:endParaRPr lang="en-US"/>
        </a:p>
      </dgm:t>
    </dgm:pt>
    <dgm:pt modelId="{85E939E6-9E19-9E4C-A3FD-CAEEA5363E6F}" type="sibTrans" cxnId="{B7787781-4B04-9C4B-88E7-8701EEEB5E92}">
      <dgm:prSet/>
      <dgm:spPr/>
      <dgm:t>
        <a:bodyPr/>
        <a:lstStyle/>
        <a:p>
          <a:endParaRPr lang="en-US"/>
        </a:p>
      </dgm:t>
    </dgm:pt>
    <dgm:pt modelId="{B0C80A21-1513-9748-A082-D19655D97BD0}">
      <dgm:prSet/>
      <dgm:spPr>
        <a:solidFill>
          <a:schemeClr val="accent1">
            <a:hueOff val="0"/>
            <a:satOff val="0"/>
            <a:lumOff val="0"/>
            <a:alpha val="50000"/>
          </a:schemeClr>
        </a:solidFill>
      </dgm:spPr>
      <dgm:t>
        <a:bodyPr/>
        <a:lstStyle/>
        <a:p>
          <a:r>
            <a:rPr lang="en-US"/>
            <a:t>References</a:t>
          </a:r>
        </a:p>
      </dgm:t>
    </dgm:pt>
    <dgm:pt modelId="{7B7C2AB1-D4B7-5A40-86D8-5C6AE2AB5F11}" type="parTrans" cxnId="{A3A00C5C-F975-5D49-9692-9FD6BF1C7A7E}">
      <dgm:prSet/>
      <dgm:spPr/>
      <dgm:t>
        <a:bodyPr/>
        <a:lstStyle/>
        <a:p>
          <a:endParaRPr lang="en-US"/>
        </a:p>
      </dgm:t>
    </dgm:pt>
    <dgm:pt modelId="{F0E60D91-74D6-D14E-B822-791FA12ED453}" type="sibTrans" cxnId="{A3A00C5C-F975-5D49-9692-9FD6BF1C7A7E}">
      <dgm:prSet/>
      <dgm:spPr/>
      <dgm:t>
        <a:bodyPr/>
        <a:lstStyle/>
        <a:p>
          <a:endParaRPr lang="en-US"/>
        </a:p>
      </dgm:t>
    </dgm:pt>
    <dgm:pt modelId="{6E46F90F-3EFB-5B4C-9CCC-7522C73E096C}" type="pres">
      <dgm:prSet presAssocID="{EC8656CF-89DF-6B45-92D0-04083E2D069A}" presName="Name0" presStyleCnt="0">
        <dgm:presLayoutVars>
          <dgm:dir/>
          <dgm:animLvl val="lvl"/>
          <dgm:resizeHandles val="exact"/>
        </dgm:presLayoutVars>
      </dgm:prSet>
      <dgm:spPr/>
    </dgm:pt>
    <dgm:pt modelId="{7F73C384-135F-504C-B69A-EF6DC834609A}" type="pres">
      <dgm:prSet presAssocID="{84AD3E42-7F05-F949-9DD9-E0E476EEF7AC}" presName="parTxOnly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DA65D3C0-C87F-4D4B-9987-9B01FEB92DC6}" type="pres">
      <dgm:prSet presAssocID="{0EE5010A-C09A-BE40-BE7B-1533C35248C2}" presName="parTxOnlySpace" presStyleCnt="0"/>
      <dgm:spPr/>
    </dgm:pt>
    <dgm:pt modelId="{71A26F56-F7E6-A34C-AABC-D10EEABECC3F}" type="pres">
      <dgm:prSet presAssocID="{D1378B3D-DDC5-E04B-A74D-1135E1F3C302}" presName="parTxOnly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60C9214D-F502-AA44-838A-468E7466D23B}" type="pres">
      <dgm:prSet presAssocID="{4BA8394D-2174-CE4C-B77E-3629736DBF83}" presName="parTxOnlySpace" presStyleCnt="0"/>
      <dgm:spPr/>
    </dgm:pt>
    <dgm:pt modelId="{E8F7F6BF-7ADB-AB4D-A5DC-BF842F4D17FF}" type="pres">
      <dgm:prSet presAssocID="{BCA6050B-2BDF-BF42-91B4-63A544805C41}" presName="parTxOnly" presStyleLbl="node1" presStyleIdx="2" presStyleCnt="7" custLinFactNeighborX="1517" custLinFactNeighborY="-2430">
        <dgm:presLayoutVars>
          <dgm:chMax val="0"/>
          <dgm:chPref val="0"/>
          <dgm:bulletEnabled val="1"/>
        </dgm:presLayoutVars>
      </dgm:prSet>
      <dgm:spPr/>
    </dgm:pt>
    <dgm:pt modelId="{45C955C2-344D-294C-AD8F-F28C5A1BA2A4}" type="pres">
      <dgm:prSet presAssocID="{51E919D0-BE3A-4446-A9F3-F6C96626F03E}" presName="parTxOnlySpace" presStyleCnt="0"/>
      <dgm:spPr/>
    </dgm:pt>
    <dgm:pt modelId="{63036D0F-E512-DE4D-8615-C56EBB772408}" type="pres">
      <dgm:prSet presAssocID="{1D87FC80-52E4-1D47-A275-722767EA51B3}" presName="parTxOnly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A333D48-3CFB-5E47-9C76-50E564F2764B}" type="pres">
      <dgm:prSet presAssocID="{CEA3B4F0-5A2D-9143-9A85-940F32766759}" presName="parTxOnlySpace" presStyleCnt="0"/>
      <dgm:spPr/>
    </dgm:pt>
    <dgm:pt modelId="{745E738D-30F8-EF4E-82C2-4303F9B77DC2}" type="pres">
      <dgm:prSet presAssocID="{3F6898BF-9043-094A-8F32-D1AA646557D0}" presName="parTxOnly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F57E3A09-B736-C541-A656-C5E46FB5C5A4}" type="pres">
      <dgm:prSet presAssocID="{8D80D992-AEEE-E143-A8A9-F86C2F0BCAB2}" presName="parTxOnlySpace" presStyleCnt="0"/>
      <dgm:spPr/>
    </dgm:pt>
    <dgm:pt modelId="{368E0826-7426-6549-BB61-AC21D0D356D6}" type="pres">
      <dgm:prSet presAssocID="{0237F2D2-F1B6-D24E-A557-2091E6B909E9}" presName="parTxOnly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84DF975-A70D-9A44-ADD0-3327B645EB97}" type="pres">
      <dgm:prSet presAssocID="{85E939E6-9E19-9E4C-A3FD-CAEEA5363E6F}" presName="parTxOnlySpace" presStyleCnt="0"/>
      <dgm:spPr/>
    </dgm:pt>
    <dgm:pt modelId="{C979CE3A-035F-F241-8F46-D2D0DE3F3881}" type="pres">
      <dgm:prSet presAssocID="{B0C80A21-1513-9748-A082-D19655D97BD0}" presName="parTxOnly" presStyleLbl="node1" presStyleIdx="6" presStyleCnt="7">
        <dgm:presLayoutVars>
          <dgm:chMax val="0"/>
          <dgm:chPref val="0"/>
          <dgm:bulletEnabled val="1"/>
        </dgm:presLayoutVars>
      </dgm:prSet>
      <dgm:spPr/>
    </dgm:pt>
  </dgm:ptLst>
  <dgm:cxnLst>
    <dgm:cxn modelId="{C4151C0F-A2C7-2D48-96EF-E3D3F0DC30FA}" srcId="{EC8656CF-89DF-6B45-92D0-04083E2D069A}" destId="{D1378B3D-DDC5-E04B-A74D-1135E1F3C302}" srcOrd="1" destOrd="0" parTransId="{950D057D-7B4C-914E-A464-7B46C85B04E2}" sibTransId="{4BA8394D-2174-CE4C-B77E-3629736DBF83}"/>
    <dgm:cxn modelId="{905A2532-5D2A-C644-A2AA-578AF7FBDDA9}" type="presOf" srcId="{EC8656CF-89DF-6B45-92D0-04083E2D069A}" destId="{6E46F90F-3EFB-5B4C-9CCC-7522C73E096C}" srcOrd="0" destOrd="0" presId="urn:microsoft.com/office/officeart/2005/8/layout/chevron1"/>
    <dgm:cxn modelId="{94C47133-B5EC-4747-A831-AE498DD465CA}" type="presOf" srcId="{BCA6050B-2BDF-BF42-91B4-63A544805C41}" destId="{E8F7F6BF-7ADB-AB4D-A5DC-BF842F4D17FF}" srcOrd="0" destOrd="0" presId="urn:microsoft.com/office/officeart/2005/8/layout/chevron1"/>
    <dgm:cxn modelId="{9415853A-108B-E844-B62D-D78CA71FE5BD}" srcId="{EC8656CF-89DF-6B45-92D0-04083E2D069A}" destId="{3F6898BF-9043-094A-8F32-D1AA646557D0}" srcOrd="4" destOrd="0" parTransId="{09864AC3-17DC-A24B-9026-A888FF361714}" sibTransId="{8D80D992-AEEE-E143-A8A9-F86C2F0BCAB2}"/>
    <dgm:cxn modelId="{9D189E53-4F5B-D548-ADFA-FBBB02B9F5EF}" type="presOf" srcId="{D1378B3D-DDC5-E04B-A74D-1135E1F3C302}" destId="{71A26F56-F7E6-A34C-AABC-D10EEABECC3F}" srcOrd="0" destOrd="0" presId="urn:microsoft.com/office/officeart/2005/8/layout/chevron1"/>
    <dgm:cxn modelId="{A3A00C5C-F975-5D49-9692-9FD6BF1C7A7E}" srcId="{EC8656CF-89DF-6B45-92D0-04083E2D069A}" destId="{B0C80A21-1513-9748-A082-D19655D97BD0}" srcOrd="6" destOrd="0" parTransId="{7B7C2AB1-D4B7-5A40-86D8-5C6AE2AB5F11}" sibTransId="{F0E60D91-74D6-D14E-B822-791FA12ED453}"/>
    <dgm:cxn modelId="{B7787781-4B04-9C4B-88E7-8701EEEB5E92}" srcId="{EC8656CF-89DF-6B45-92D0-04083E2D069A}" destId="{0237F2D2-F1B6-D24E-A557-2091E6B909E9}" srcOrd="5" destOrd="0" parTransId="{C1C10BEF-0812-7548-8C83-8B9390CA4427}" sibTransId="{85E939E6-9E19-9E4C-A3FD-CAEEA5363E6F}"/>
    <dgm:cxn modelId="{C1019883-A361-AE45-AA25-0E75A96595C3}" type="presOf" srcId="{B0C80A21-1513-9748-A082-D19655D97BD0}" destId="{C979CE3A-035F-F241-8F46-D2D0DE3F3881}" srcOrd="0" destOrd="0" presId="urn:microsoft.com/office/officeart/2005/8/layout/chevron1"/>
    <dgm:cxn modelId="{55FBFA92-628A-B942-97D7-28C5527B70CF}" type="presOf" srcId="{84AD3E42-7F05-F949-9DD9-E0E476EEF7AC}" destId="{7F73C384-135F-504C-B69A-EF6DC834609A}" srcOrd="0" destOrd="0" presId="urn:microsoft.com/office/officeart/2005/8/layout/chevron1"/>
    <dgm:cxn modelId="{55472D95-8909-6849-9541-0E7B2AB7A880}" srcId="{EC8656CF-89DF-6B45-92D0-04083E2D069A}" destId="{1D87FC80-52E4-1D47-A275-722767EA51B3}" srcOrd="3" destOrd="0" parTransId="{1DBE0C17-7997-9D41-8B84-F37ACC653A4A}" sibTransId="{CEA3B4F0-5A2D-9143-9A85-940F32766759}"/>
    <dgm:cxn modelId="{82013497-C2A4-6144-9383-84D61767EEB0}" srcId="{EC8656CF-89DF-6B45-92D0-04083E2D069A}" destId="{BCA6050B-2BDF-BF42-91B4-63A544805C41}" srcOrd="2" destOrd="0" parTransId="{AADF2D24-C980-C04C-8D2B-60ACC8121AB3}" sibTransId="{51E919D0-BE3A-4446-A9F3-F6C96626F03E}"/>
    <dgm:cxn modelId="{806C2A9E-0D65-974F-ADCD-E96C92E26C8E}" type="presOf" srcId="{0237F2D2-F1B6-D24E-A557-2091E6B909E9}" destId="{368E0826-7426-6549-BB61-AC21D0D356D6}" srcOrd="0" destOrd="0" presId="urn:microsoft.com/office/officeart/2005/8/layout/chevron1"/>
    <dgm:cxn modelId="{D0CA349E-DB3F-3E4C-925A-12DCF71590D8}" srcId="{EC8656CF-89DF-6B45-92D0-04083E2D069A}" destId="{84AD3E42-7F05-F949-9DD9-E0E476EEF7AC}" srcOrd="0" destOrd="0" parTransId="{6DEC6253-06DB-0741-8193-5D277D682815}" sibTransId="{0EE5010A-C09A-BE40-BE7B-1533C35248C2}"/>
    <dgm:cxn modelId="{0B3FB6AA-5A5F-5746-8890-7F5E41FEAABE}" type="presOf" srcId="{3F6898BF-9043-094A-8F32-D1AA646557D0}" destId="{745E738D-30F8-EF4E-82C2-4303F9B77DC2}" srcOrd="0" destOrd="0" presId="urn:microsoft.com/office/officeart/2005/8/layout/chevron1"/>
    <dgm:cxn modelId="{458E1EE8-896C-E54F-81BE-B4E90FE93AA2}" type="presOf" srcId="{1D87FC80-52E4-1D47-A275-722767EA51B3}" destId="{63036D0F-E512-DE4D-8615-C56EBB772408}" srcOrd="0" destOrd="0" presId="urn:microsoft.com/office/officeart/2005/8/layout/chevron1"/>
    <dgm:cxn modelId="{02E28EB8-E87A-104D-AFE5-389D98953067}" type="presParOf" srcId="{6E46F90F-3EFB-5B4C-9CCC-7522C73E096C}" destId="{7F73C384-135F-504C-B69A-EF6DC834609A}" srcOrd="0" destOrd="0" presId="urn:microsoft.com/office/officeart/2005/8/layout/chevron1"/>
    <dgm:cxn modelId="{252E9760-A973-AC49-95CA-13A6E6AE6F04}" type="presParOf" srcId="{6E46F90F-3EFB-5B4C-9CCC-7522C73E096C}" destId="{DA65D3C0-C87F-4D4B-9987-9B01FEB92DC6}" srcOrd="1" destOrd="0" presId="urn:microsoft.com/office/officeart/2005/8/layout/chevron1"/>
    <dgm:cxn modelId="{868AA958-1ACB-6C4C-8A50-5C7F4A36AC25}" type="presParOf" srcId="{6E46F90F-3EFB-5B4C-9CCC-7522C73E096C}" destId="{71A26F56-F7E6-A34C-AABC-D10EEABECC3F}" srcOrd="2" destOrd="0" presId="urn:microsoft.com/office/officeart/2005/8/layout/chevron1"/>
    <dgm:cxn modelId="{6BB8AAC3-F24B-D841-B06E-B937305F50CC}" type="presParOf" srcId="{6E46F90F-3EFB-5B4C-9CCC-7522C73E096C}" destId="{60C9214D-F502-AA44-838A-468E7466D23B}" srcOrd="3" destOrd="0" presId="urn:microsoft.com/office/officeart/2005/8/layout/chevron1"/>
    <dgm:cxn modelId="{60A23470-F624-5645-9CCE-CD861E6CB55C}" type="presParOf" srcId="{6E46F90F-3EFB-5B4C-9CCC-7522C73E096C}" destId="{E8F7F6BF-7ADB-AB4D-A5DC-BF842F4D17FF}" srcOrd="4" destOrd="0" presId="urn:microsoft.com/office/officeart/2005/8/layout/chevron1"/>
    <dgm:cxn modelId="{C18CB42E-6028-F243-81EF-57281CCEA06B}" type="presParOf" srcId="{6E46F90F-3EFB-5B4C-9CCC-7522C73E096C}" destId="{45C955C2-344D-294C-AD8F-F28C5A1BA2A4}" srcOrd="5" destOrd="0" presId="urn:microsoft.com/office/officeart/2005/8/layout/chevron1"/>
    <dgm:cxn modelId="{7FDE2198-6C2C-6E49-B412-C38ED8EA6CEE}" type="presParOf" srcId="{6E46F90F-3EFB-5B4C-9CCC-7522C73E096C}" destId="{63036D0F-E512-DE4D-8615-C56EBB772408}" srcOrd="6" destOrd="0" presId="urn:microsoft.com/office/officeart/2005/8/layout/chevron1"/>
    <dgm:cxn modelId="{6CE7CC16-CECB-EE44-81D5-5B9214608922}" type="presParOf" srcId="{6E46F90F-3EFB-5B4C-9CCC-7522C73E096C}" destId="{5A333D48-3CFB-5E47-9C76-50E564F2764B}" srcOrd="7" destOrd="0" presId="urn:microsoft.com/office/officeart/2005/8/layout/chevron1"/>
    <dgm:cxn modelId="{D1C0BB34-A375-AC42-B28C-45953D44E8BC}" type="presParOf" srcId="{6E46F90F-3EFB-5B4C-9CCC-7522C73E096C}" destId="{745E738D-30F8-EF4E-82C2-4303F9B77DC2}" srcOrd="8" destOrd="0" presId="urn:microsoft.com/office/officeart/2005/8/layout/chevron1"/>
    <dgm:cxn modelId="{B06879FC-0531-1544-8005-A257EDEF928E}" type="presParOf" srcId="{6E46F90F-3EFB-5B4C-9CCC-7522C73E096C}" destId="{F57E3A09-B736-C541-A656-C5E46FB5C5A4}" srcOrd="9" destOrd="0" presId="urn:microsoft.com/office/officeart/2005/8/layout/chevron1"/>
    <dgm:cxn modelId="{D6040990-7C5A-A048-B8CB-156D24DD394C}" type="presParOf" srcId="{6E46F90F-3EFB-5B4C-9CCC-7522C73E096C}" destId="{368E0826-7426-6549-BB61-AC21D0D356D6}" srcOrd="10" destOrd="0" presId="urn:microsoft.com/office/officeart/2005/8/layout/chevron1"/>
    <dgm:cxn modelId="{47DE9E52-CE54-1A43-97FD-8E5E42537494}" type="presParOf" srcId="{6E46F90F-3EFB-5B4C-9CCC-7522C73E096C}" destId="{684DF975-A70D-9A44-ADD0-3327B645EB97}" srcOrd="11" destOrd="0" presId="urn:microsoft.com/office/officeart/2005/8/layout/chevron1"/>
    <dgm:cxn modelId="{9E9ACEDC-8BA9-604C-B07C-B71C94AA5EBE}" type="presParOf" srcId="{6E46F90F-3EFB-5B4C-9CCC-7522C73E096C}" destId="{C979CE3A-035F-F241-8F46-D2D0DE3F3881}" srcOrd="12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3D1357-C212-9847-ABDC-A48F815DABB2}">
      <dsp:nvSpPr>
        <dsp:cNvPr id="0" name=""/>
        <dsp:cNvSpPr/>
      </dsp:nvSpPr>
      <dsp:spPr>
        <a:xfrm>
          <a:off x="0" y="5226"/>
          <a:ext cx="10691265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Introduction</a:t>
          </a:r>
        </a:p>
      </dsp:txBody>
      <dsp:txXfrm>
        <a:off x="27415" y="32641"/>
        <a:ext cx="10636435" cy="506769"/>
      </dsp:txXfrm>
    </dsp:sp>
    <dsp:sp modelId="{ABF798A4-2A0F-604D-B3E3-4782D2ECD86B}">
      <dsp:nvSpPr>
        <dsp:cNvPr id="0" name=""/>
        <dsp:cNvSpPr/>
      </dsp:nvSpPr>
      <dsp:spPr>
        <a:xfrm>
          <a:off x="0" y="635946"/>
          <a:ext cx="10691265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Related work</a:t>
          </a:r>
        </a:p>
      </dsp:txBody>
      <dsp:txXfrm>
        <a:off x="27415" y="663361"/>
        <a:ext cx="10636435" cy="506769"/>
      </dsp:txXfrm>
    </dsp:sp>
    <dsp:sp modelId="{91846603-9410-0345-ABCE-B4211DC01A58}">
      <dsp:nvSpPr>
        <dsp:cNvPr id="0" name=""/>
        <dsp:cNvSpPr/>
      </dsp:nvSpPr>
      <dsp:spPr>
        <a:xfrm>
          <a:off x="0" y="1266666"/>
          <a:ext cx="10691265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Methodologies</a:t>
          </a:r>
        </a:p>
      </dsp:txBody>
      <dsp:txXfrm>
        <a:off x="27415" y="1294081"/>
        <a:ext cx="10636435" cy="506769"/>
      </dsp:txXfrm>
    </dsp:sp>
    <dsp:sp modelId="{54F29852-5C09-BF42-8DFC-E81923A95EF8}">
      <dsp:nvSpPr>
        <dsp:cNvPr id="0" name=""/>
        <dsp:cNvSpPr/>
      </dsp:nvSpPr>
      <dsp:spPr>
        <a:xfrm>
          <a:off x="0" y="1897386"/>
          <a:ext cx="10691265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Performances</a:t>
          </a:r>
        </a:p>
      </dsp:txBody>
      <dsp:txXfrm>
        <a:off x="27415" y="1924801"/>
        <a:ext cx="10636435" cy="506769"/>
      </dsp:txXfrm>
    </dsp:sp>
    <dsp:sp modelId="{89685DD3-9825-E94D-8473-5E9FD70C909D}">
      <dsp:nvSpPr>
        <dsp:cNvPr id="0" name=""/>
        <dsp:cNvSpPr/>
      </dsp:nvSpPr>
      <dsp:spPr>
        <a:xfrm>
          <a:off x="0" y="2528106"/>
          <a:ext cx="10691265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What we learned</a:t>
          </a:r>
        </a:p>
      </dsp:txBody>
      <dsp:txXfrm>
        <a:off x="27415" y="2555521"/>
        <a:ext cx="10636435" cy="506769"/>
      </dsp:txXfrm>
    </dsp:sp>
    <dsp:sp modelId="{7E1B6D44-48D2-DE46-A9A8-D081C8CDF551}">
      <dsp:nvSpPr>
        <dsp:cNvPr id="0" name=""/>
        <dsp:cNvSpPr/>
      </dsp:nvSpPr>
      <dsp:spPr>
        <a:xfrm>
          <a:off x="0" y="3158826"/>
          <a:ext cx="10691265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Future Works</a:t>
          </a:r>
        </a:p>
      </dsp:txBody>
      <dsp:txXfrm>
        <a:off x="27415" y="3186241"/>
        <a:ext cx="10636435" cy="506769"/>
      </dsp:txXfrm>
    </dsp:sp>
    <dsp:sp modelId="{1BB9F7D9-6A7A-3A4F-9B24-98FDFA139B1D}">
      <dsp:nvSpPr>
        <dsp:cNvPr id="0" name=""/>
        <dsp:cNvSpPr/>
      </dsp:nvSpPr>
      <dsp:spPr>
        <a:xfrm>
          <a:off x="0" y="3789546"/>
          <a:ext cx="10691265" cy="56159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References</a:t>
          </a:r>
        </a:p>
      </dsp:txBody>
      <dsp:txXfrm>
        <a:off x="27415" y="3816961"/>
        <a:ext cx="10636435" cy="50676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1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73C384-135F-504C-B69A-EF6DC834609A}">
      <dsp:nvSpPr>
        <dsp:cNvPr id="0" name=""/>
        <dsp:cNvSpPr/>
      </dsp:nvSpPr>
      <dsp:spPr>
        <a:xfrm>
          <a:off x="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Intro</a:t>
          </a:r>
        </a:p>
      </dsp:txBody>
      <dsp:txXfrm>
        <a:off x="184245" y="0"/>
        <a:ext cx="1302106" cy="368489"/>
      </dsp:txXfrm>
    </dsp:sp>
    <dsp:sp modelId="{71A26F56-F7E6-A34C-AABC-D10EEABECC3F}">
      <dsp:nvSpPr>
        <dsp:cNvPr id="0" name=""/>
        <dsp:cNvSpPr/>
      </dsp:nvSpPr>
      <dsp:spPr>
        <a:xfrm>
          <a:off x="150353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Related Works</a:t>
          </a:r>
        </a:p>
      </dsp:txBody>
      <dsp:txXfrm>
        <a:off x="1687781" y="0"/>
        <a:ext cx="1302106" cy="368489"/>
      </dsp:txXfrm>
    </dsp:sp>
    <dsp:sp modelId="{E8F7F6BF-7ADB-AB4D-A5DC-BF842F4D17FF}">
      <dsp:nvSpPr>
        <dsp:cNvPr id="0" name=""/>
        <dsp:cNvSpPr/>
      </dsp:nvSpPr>
      <dsp:spPr>
        <a:xfrm>
          <a:off x="300960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Methodologies</a:t>
          </a:r>
        </a:p>
      </dsp:txBody>
      <dsp:txXfrm>
        <a:off x="3193851" y="0"/>
        <a:ext cx="1302106" cy="368489"/>
      </dsp:txXfrm>
    </dsp:sp>
    <dsp:sp modelId="{63036D0F-E512-DE4D-8615-C56EBB772408}">
      <dsp:nvSpPr>
        <dsp:cNvPr id="0" name=""/>
        <dsp:cNvSpPr/>
      </dsp:nvSpPr>
      <dsp:spPr>
        <a:xfrm>
          <a:off x="4510608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Performances</a:t>
          </a:r>
        </a:p>
      </dsp:txBody>
      <dsp:txXfrm>
        <a:off x="4694853" y="0"/>
        <a:ext cx="1302106" cy="368489"/>
      </dsp:txXfrm>
    </dsp:sp>
    <dsp:sp modelId="{745E738D-30F8-EF4E-82C2-4303F9B77DC2}">
      <dsp:nvSpPr>
        <dsp:cNvPr id="0" name=""/>
        <dsp:cNvSpPr/>
      </dsp:nvSpPr>
      <dsp:spPr>
        <a:xfrm>
          <a:off x="6014144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What we learned</a:t>
          </a:r>
        </a:p>
      </dsp:txBody>
      <dsp:txXfrm>
        <a:off x="6198389" y="0"/>
        <a:ext cx="1302106" cy="368489"/>
      </dsp:txXfrm>
    </dsp:sp>
    <dsp:sp modelId="{368E0826-7426-6549-BB61-AC21D0D356D6}">
      <dsp:nvSpPr>
        <dsp:cNvPr id="0" name=""/>
        <dsp:cNvSpPr/>
      </dsp:nvSpPr>
      <dsp:spPr>
        <a:xfrm>
          <a:off x="7517680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Future Works</a:t>
          </a:r>
        </a:p>
      </dsp:txBody>
      <dsp:txXfrm>
        <a:off x="7701925" y="0"/>
        <a:ext cx="1302106" cy="368489"/>
      </dsp:txXfrm>
    </dsp:sp>
    <dsp:sp modelId="{C979CE3A-035F-F241-8F46-D2D0DE3F3881}">
      <dsp:nvSpPr>
        <dsp:cNvPr id="0" name=""/>
        <dsp:cNvSpPr/>
      </dsp:nvSpPr>
      <dsp:spPr>
        <a:xfrm>
          <a:off x="9021216" y="0"/>
          <a:ext cx="1670595" cy="368489"/>
        </a:xfrm>
        <a:prstGeom prst="chevron">
          <a:avLst/>
        </a:prstGeom>
        <a:solidFill>
          <a:schemeClr val="accent1">
            <a:hueOff val="0"/>
            <a:satOff val="0"/>
            <a:lumOff val="0"/>
            <a:alpha val="5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2007" tIns="17336" rIns="17336" bIns="17336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References</a:t>
          </a:r>
        </a:p>
      </dsp:txBody>
      <dsp:txXfrm>
        <a:off x="9205461" y="0"/>
        <a:ext cx="1302106" cy="3684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1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EE474A-8674-45AC-BA4C-76C1E8ED377C}" type="datetimeFigureOut">
              <a:t>4/23/25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1F4F948-0902-474C-9B75-449247FF596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44847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Across all patients</a:t>
            </a:r>
            <a:endParaRPr lang="en-US"/>
          </a:p>
          <a:p>
            <a:pPr marL="9715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Pay attention to chest pain signals.</a:t>
            </a:r>
            <a:r>
              <a:rPr lang="en-US"/>
              <a:t> Since chest pain type (CP) is the single strongest predictor everywhere, anyone experiencing new or unusual chest discomfort should seek medical evaluation promptly</a:t>
            </a:r>
          </a:p>
          <a:p>
            <a:pPr marL="9715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Keep coronary vessel health in mind.</a:t>
            </a:r>
            <a:r>
              <a:rPr lang="en-US"/>
              <a:t> The number of major vessels involved (CA) consistently ranks high—so regular cardiovascular check‑ups (e.g., stress tests or CT angiography) can help detect blockages early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Younger than 55</a:t>
            </a:r>
            <a:endParaRPr lang="en-US"/>
          </a:p>
          <a:p>
            <a:pPr marL="9715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Watch for ST‑segment changes.</a:t>
            </a:r>
            <a:r>
              <a:rPr lang="en-US"/>
              <a:t> ST‑segment depression (</a:t>
            </a:r>
            <a:r>
              <a:rPr lang="en-US" err="1"/>
              <a:t>Oldpeak</a:t>
            </a:r>
            <a:r>
              <a:rPr lang="en-US"/>
              <a:t>) is especially predictive in younger adults. Simple, non‑invasive ECG screenings can catch early ischemic signs before symptoms worsen.</a:t>
            </a:r>
          </a:p>
          <a:p>
            <a:pPr marL="9715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Mind blood disorder markers.</a:t>
            </a:r>
            <a:r>
              <a:rPr lang="en-US"/>
              <a:t> Certain thalassemia defect types (Thal) matter here, so if you have a known hemoglobinopathy, stay on top of your specialist visits and blood tests.</a:t>
            </a:r>
            <a:endParaRPr lang="en-US">
              <a:ea typeface="Calibri"/>
              <a:cs typeface="Calibri"/>
            </a:endParaRPr>
          </a:p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55 and older</a:t>
            </a:r>
            <a:endParaRPr lang="en-US"/>
          </a:p>
          <a:p>
            <a:pPr marL="9715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Avoid high‑cholesterol foods.</a:t>
            </a:r>
            <a:r>
              <a:rPr lang="en-US"/>
              <a:t> Elevated cholesterol (Chol) is among the top‑5 risk factors for this group—cutting back on saturated fats (red meat, full‑fat dairy) can help reduce plaque build‑up in coronary vessels.</a:t>
            </a:r>
          </a:p>
          <a:p>
            <a:pPr marL="9715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Stay active to keep vessels clear.</a:t>
            </a:r>
            <a:r>
              <a:rPr lang="en-US"/>
              <a:t> Exercise‑induced angina (</a:t>
            </a:r>
            <a:r>
              <a:rPr lang="en-US" err="1"/>
              <a:t>Exang</a:t>
            </a:r>
            <a:r>
              <a:rPr lang="en-US"/>
              <a:t>) shows up as an important marker, so a tailored, doctor‑approved exercise plan can improve your heart’s tolerance to exertion.</a:t>
            </a:r>
          </a:p>
          <a:p>
            <a:pPr marL="971550" lvl="1" indent="-285750">
              <a:lnSpc>
                <a:spcPct val="110000"/>
              </a:lnSpc>
              <a:spcBef>
                <a:spcPts val="1000"/>
              </a:spcBef>
              <a:buFont typeface="Arial,Sans-Serif"/>
              <a:buChar char="•"/>
            </a:pPr>
            <a:r>
              <a:rPr lang="en-US" b="1"/>
              <a:t>Monitor ECG and chest pain.</a:t>
            </a:r>
            <a:r>
              <a:rPr lang="en-US"/>
              <a:t> As with younger patients, both chest pain type and ST changes are key—consider regular ECGs and report any new or worsening angina symptoms.</a:t>
            </a:r>
            <a:endParaRPr lang="en-US">
              <a:ea typeface="Calibri" panose="020F0502020204030204"/>
              <a:cs typeface="Calibri" panose="020F050202020403020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4F948-0902-474C-9B75-449247FF5964}" type="slidenum"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4485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1F4F948-0902-474C-9B75-449247FF5964}" type="slidenum">
              <a:rPr lang="en-KR" smtClean="0"/>
              <a:t>17</a:t>
            </a:fld>
            <a:endParaRPr lang="en-KR"/>
          </a:p>
        </p:txBody>
      </p:sp>
    </p:spTree>
    <p:extLst>
      <p:ext uri="{BB962C8B-B14F-4D97-AF65-F5344CB8AC3E}">
        <p14:creationId xmlns:p14="http://schemas.microsoft.com/office/powerpoint/2010/main" val="30451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95138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804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705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85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0298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952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4/23/25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236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4/23/25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9303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4/23/25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2130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474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4/23/25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3547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4/23/25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30950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7" Type="http://schemas.openxmlformats.org/officeDocument/2006/relationships/image" Target="../media/image7.png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7" Type="http://schemas.openxmlformats.org/officeDocument/2006/relationships/image" Target="../media/image8.png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7" Type="http://schemas.openxmlformats.org/officeDocument/2006/relationships/image" Target="../media/image9.png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7" Type="http://schemas.openxmlformats.org/officeDocument/2006/relationships/image" Target="../media/image10.png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7" Type="http://schemas.openxmlformats.org/officeDocument/2006/relationships/image" Target="../media/image11.png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7" Type="http://schemas.openxmlformats.org/officeDocument/2006/relationships/image" Target="../media/image12.png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10" Type="http://schemas.openxmlformats.org/officeDocument/2006/relationships/image" Target="../media/image15.jpeg"/><Relationship Id="rId4" Type="http://schemas.openxmlformats.org/officeDocument/2006/relationships/diagramLayout" Target="../diagrams/layout15.xml"/><Relationship Id="rId9" Type="http://schemas.openxmlformats.org/officeDocument/2006/relationships/image" Target="../media/image14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6.xml"/><Relationship Id="rId7" Type="http://schemas.microsoft.com/office/2007/relationships/diagramDrawing" Target="../diagrams/drawing1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6.xml"/><Relationship Id="rId5" Type="http://schemas.openxmlformats.org/officeDocument/2006/relationships/diagramQuickStyle" Target="../diagrams/quickStyle16.xml"/><Relationship Id="rId4" Type="http://schemas.openxmlformats.org/officeDocument/2006/relationships/diagramLayout" Target="../diagrams/layout16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Layout" Target="../diagrams/layout17.xml"/><Relationship Id="rId7" Type="http://schemas.openxmlformats.org/officeDocument/2006/relationships/image" Target="../media/image16.png"/><Relationship Id="rId2" Type="http://schemas.openxmlformats.org/officeDocument/2006/relationships/diagramData" Target="../diagrams/data1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7.xml"/><Relationship Id="rId5" Type="http://schemas.openxmlformats.org/officeDocument/2006/relationships/diagramColors" Target="../diagrams/colors17.xml"/><Relationship Id="rId4" Type="http://schemas.openxmlformats.org/officeDocument/2006/relationships/diagramQuickStyle" Target="../diagrams/quickStyle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8.xml"/><Relationship Id="rId2" Type="http://schemas.openxmlformats.org/officeDocument/2006/relationships/diagramData" Target="../diagrams/data1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8.xml"/><Relationship Id="rId5" Type="http://schemas.openxmlformats.org/officeDocument/2006/relationships/diagramColors" Target="../diagrams/colors18.xml"/><Relationship Id="rId4" Type="http://schemas.openxmlformats.org/officeDocument/2006/relationships/diagramQuickStyle" Target="../diagrams/quickStyle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2.jpe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7" Type="http://schemas.openxmlformats.org/officeDocument/2006/relationships/image" Target="../media/image5.png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7" Type="http://schemas.openxmlformats.org/officeDocument/2006/relationships/image" Target="../media/image6.png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7EC589-8404-4B2D-ADA7-97B6B6F0F3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04552" y="871758"/>
            <a:ext cx="5825448" cy="3871143"/>
          </a:xfrm>
        </p:spPr>
        <p:txBody>
          <a:bodyPr>
            <a:normAutofit/>
          </a:bodyPr>
          <a:lstStyle/>
          <a:p>
            <a:pPr rtl="0">
              <a:lnSpc>
                <a:spcPct val="90000"/>
              </a:lnSpc>
            </a:pPr>
            <a:r>
              <a:rPr lang="en-US" sz="5000" b="0" i="0" u="none" strike="noStrike">
                <a:effectLst/>
                <a:latin typeface="Arial" panose="020B0604020202020204" pitchFamily="34" charset="0"/>
              </a:rPr>
              <a:t>Heart Attack Risk Prediction Using Data Mining Techniques</a:t>
            </a:r>
            <a:endParaRPr lang="en-KR" sz="50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FE1B8C-8563-0F3A-4C03-45FF00E5D6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19964" y="4785543"/>
            <a:ext cx="5322013" cy="1005657"/>
          </a:xfrm>
        </p:spPr>
        <p:txBody>
          <a:bodyPr>
            <a:normAutofit/>
          </a:bodyPr>
          <a:lstStyle/>
          <a:p>
            <a:pPr rtl="0">
              <a:buNone/>
            </a:pPr>
            <a:r>
              <a:rPr lang="en-US" b="0" i="0" u="none" strike="noStrike">
                <a:effectLst/>
                <a:latin typeface="Arial" panose="020B0604020202020204" pitchFamily="34" charset="0"/>
              </a:rPr>
              <a:t>Michael Jung, Sungho Kim, Caleb Jennings</a:t>
            </a:r>
            <a:endParaRPr lang="en-US" b="0">
              <a:effectLst/>
            </a:endParaRPr>
          </a:p>
        </p:txBody>
      </p:sp>
      <p:pic>
        <p:nvPicPr>
          <p:cNvPr id="4" name="Picture 3" descr="Cardiogram">
            <a:extLst>
              <a:ext uri="{FF2B5EF4-FFF2-40B4-BE49-F238E27FC236}">
                <a16:creationId xmlns:a16="http://schemas.microsoft.com/office/drawing/2014/main" id="{7C2A3CDF-4128-5A5B-61C7-CA50AB7616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682" r="30030"/>
          <a:stretch/>
        </p:blipFill>
        <p:spPr>
          <a:xfrm>
            <a:off x="1" y="10"/>
            <a:ext cx="4876799" cy="6857989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723900"/>
            <a:ext cx="5706224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F06E40-3ECB-4820-95B5-8A70B07D4B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723776" y="6134100"/>
            <a:ext cx="5668124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3752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D9BDB5-C527-71F7-E216-A1980575A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858F72-3E0E-84E0-C5F2-05E90AA547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964102"/>
            <a:ext cx="10691265" cy="791737"/>
          </a:xfrm>
        </p:spPr>
        <p:txBody>
          <a:bodyPr/>
          <a:lstStyle/>
          <a:p>
            <a:r>
              <a:rPr lang="en-US"/>
              <a:t>Performances: entire dataset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E6C3A-4C1D-D09B-C53C-373F7AD3A8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37"/>
            <a:ext cx="10691265" cy="4255751"/>
          </a:xfrm>
        </p:spPr>
        <p:txBody>
          <a:bodyPr/>
          <a:lstStyle/>
          <a:p>
            <a:pPr>
              <a:buNone/>
            </a:pPr>
            <a:br>
              <a:rPr lang="en-US"/>
            </a:br>
            <a:endParaRPr lang="en-KR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01A37E7-22A6-6116-AA10-6CC9450433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07408573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E474BF3-121F-9EAD-F9DE-EA6995A4D4D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54728" y="1871953"/>
            <a:ext cx="6529614" cy="4263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9403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8A94EE-3950-83EC-074D-1856C3BD5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360D1-8CBF-9C7F-9655-600E98939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964102"/>
            <a:ext cx="10691265" cy="791737"/>
          </a:xfrm>
        </p:spPr>
        <p:txBody>
          <a:bodyPr/>
          <a:lstStyle/>
          <a:p>
            <a:r>
              <a:rPr lang="en-US"/>
              <a:t>Feature importance: entire dataset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F3E00-C5C6-A671-8E0C-7C46172C3E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37"/>
            <a:ext cx="10691265" cy="4255751"/>
          </a:xfrm>
        </p:spPr>
        <p:txBody>
          <a:bodyPr/>
          <a:lstStyle/>
          <a:p>
            <a:pPr>
              <a:buNone/>
            </a:pPr>
            <a:br>
              <a:rPr lang="en-US"/>
            </a:br>
            <a:endParaRPr lang="en-KR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936477D9-67A1-64F8-075E-00A3F07F9B8F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aph with numbers and letters&#10;&#10;AI-generated content may be incorrect.">
            <a:extLst>
              <a:ext uri="{FF2B5EF4-FFF2-40B4-BE49-F238E27FC236}">
                <a16:creationId xmlns:a16="http://schemas.microsoft.com/office/drawing/2014/main" id="{4023597E-9D05-B176-BEBE-F581332907F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634" y="2160384"/>
            <a:ext cx="10700575" cy="3500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07524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DC6A-A594-26C5-28B4-D7D7EA37A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E579C-A522-1469-1AF4-961918A37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964102"/>
            <a:ext cx="10691265" cy="791737"/>
          </a:xfrm>
        </p:spPr>
        <p:txBody>
          <a:bodyPr/>
          <a:lstStyle/>
          <a:p>
            <a:r>
              <a:rPr lang="en-US"/>
              <a:t>Performances: [age group &lt; 55]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EC4EF-B731-1CB7-7D0E-3B8599AF84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37"/>
            <a:ext cx="10691265" cy="4255751"/>
          </a:xfrm>
        </p:spPr>
        <p:txBody>
          <a:bodyPr/>
          <a:lstStyle/>
          <a:p>
            <a:pPr>
              <a:buNone/>
            </a:pPr>
            <a:br>
              <a:rPr lang="en-US"/>
            </a:br>
            <a:endParaRPr lang="en-KR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30F3010E-174A-D33F-AC8D-D73D138130D7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EB4BCB87-C61A-1E9E-5B60-DC772BAEFF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11718" y="1886468"/>
            <a:ext cx="7146451" cy="42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9430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76C2B6-5276-08F5-11B9-FF42ED562E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93184-E010-413F-7CED-D82EE4F264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964102"/>
            <a:ext cx="10691265" cy="791737"/>
          </a:xfrm>
        </p:spPr>
        <p:txBody>
          <a:bodyPr/>
          <a:lstStyle/>
          <a:p>
            <a:r>
              <a:rPr lang="en-US"/>
              <a:t>Feature importance : [age group &lt; 55]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FE4E-05FE-3A5F-30FE-31365450C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37"/>
            <a:ext cx="10691265" cy="4255751"/>
          </a:xfrm>
        </p:spPr>
        <p:txBody>
          <a:bodyPr/>
          <a:lstStyle/>
          <a:p>
            <a:pPr>
              <a:buNone/>
            </a:pPr>
            <a:br>
              <a:rPr lang="en-US"/>
            </a:br>
            <a:endParaRPr lang="en-KR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4B8BEA6-1A35-E95F-3FE9-90A213586B59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of a number of different colored bars&#10;&#10;AI-generated content may be incorrect.">
            <a:extLst>
              <a:ext uri="{FF2B5EF4-FFF2-40B4-BE49-F238E27FC236}">
                <a16:creationId xmlns:a16="http://schemas.microsoft.com/office/drawing/2014/main" id="{15499ABD-A4FC-D8BF-2503-639FEC8B770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2585" y="2160384"/>
            <a:ext cx="10789321" cy="3529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0640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4718B3-AA37-68EB-2F8C-FBB89E1B5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71033-372A-8C0B-E49B-9D15F6BEFB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964102"/>
            <a:ext cx="10691265" cy="791737"/>
          </a:xfrm>
        </p:spPr>
        <p:txBody>
          <a:bodyPr/>
          <a:lstStyle/>
          <a:p>
            <a:r>
              <a:rPr lang="en-US"/>
              <a:t>Performances: [age group &gt;= 55]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BA2C9-18CF-C323-8F0C-D2EF43C1D8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37"/>
            <a:ext cx="10691265" cy="4255751"/>
          </a:xfrm>
        </p:spPr>
        <p:txBody>
          <a:bodyPr/>
          <a:lstStyle/>
          <a:p>
            <a:pPr>
              <a:buNone/>
            </a:pPr>
            <a:br>
              <a:rPr lang="en-US"/>
            </a:br>
            <a:endParaRPr lang="en-KR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ED71329-BD83-3863-0602-A956C9C5222A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graph of multiple colored bars&#10;&#10;AI-generated content may be incorrect.">
            <a:extLst>
              <a:ext uri="{FF2B5EF4-FFF2-40B4-BE49-F238E27FC236}">
                <a16:creationId xmlns:a16="http://schemas.microsoft.com/office/drawing/2014/main" id="{89E7A97A-35D0-7398-34FE-330573E06D5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239148" y="1871953"/>
            <a:ext cx="7146451" cy="4255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575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421AF-226D-F96E-F58C-8D48DDF74B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4C3E5-4835-220E-2B19-AB10DE33A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4" y="964102"/>
            <a:ext cx="10691265" cy="791737"/>
          </a:xfrm>
        </p:spPr>
        <p:txBody>
          <a:bodyPr>
            <a:normAutofit/>
          </a:bodyPr>
          <a:lstStyle/>
          <a:p>
            <a:r>
              <a:rPr lang="en-US"/>
              <a:t>Feature importance : [age group &gt;= 55]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5213DF-5206-5249-C6D7-E27B22F493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706137"/>
            <a:ext cx="10691265" cy="4255751"/>
          </a:xfrm>
        </p:spPr>
        <p:txBody>
          <a:bodyPr/>
          <a:lstStyle/>
          <a:p>
            <a:pPr>
              <a:buNone/>
            </a:pPr>
            <a:br>
              <a:rPr lang="en-US"/>
            </a:br>
            <a:endParaRPr lang="en-KR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79CEBC8-0F7C-8F19-80A1-1308E5CA0E0C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 descr="A graph with orange bars&#10;&#10;AI-generated content may be incorrect.">
            <a:extLst>
              <a:ext uri="{FF2B5EF4-FFF2-40B4-BE49-F238E27FC236}">
                <a16:creationId xmlns:a16="http://schemas.microsoft.com/office/drawing/2014/main" id="{69FDFC36-A061-198D-5F07-B1CE89EB54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94" y="2160384"/>
            <a:ext cx="10691266" cy="3497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773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18E22E-7D1F-FDA1-11DE-7F1343E7E5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7CCFB-E710-5BB3-BB1B-3D4FEAE07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US" dirty="0"/>
              <a:t>Insights from result</a:t>
            </a:r>
            <a:endParaRPr lang="en-KR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89937-E106-A0A0-E4A2-20526B2638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296" y="1706137"/>
            <a:ext cx="10549198" cy="4567341"/>
          </a:xfrm>
        </p:spPr>
        <p:txBody>
          <a:bodyPr vert="horz" lIns="91440" tIns="45720" rIns="91440" bIns="45720" rtlCol="0" anchor="t">
            <a:normAutofit fontScale="92500" lnSpcReduction="10000"/>
          </a:bodyPr>
          <a:lstStyle/>
          <a:p>
            <a:pPr marL="0" indent="0">
              <a:buNone/>
            </a:pPr>
            <a:r>
              <a:rPr lang="en-US" sz="1600" b="0" i="0" u="none" strike="noStrike" dirty="0">
                <a:solidFill>
                  <a:srgbClr val="595959"/>
                </a:solidFill>
                <a:effectLst/>
                <a:latin typeface="Arial"/>
                <a:cs typeface="Arial"/>
              </a:rPr>
              <a:t>Common features from all 3 models</a:t>
            </a:r>
            <a:r>
              <a:rPr lang="en-US" sz="1600" dirty="0">
                <a:solidFill>
                  <a:srgbClr val="595959"/>
                </a:solidFill>
                <a:latin typeface="Arial"/>
                <a:cs typeface="Arial"/>
              </a:rPr>
              <a:t> and what we can tell from it</a:t>
            </a:r>
            <a:br>
              <a:rPr lang="en-US" sz="1600" b="0" i="0" u="none" strike="noStrike" dirty="0">
                <a:solidFill>
                  <a:srgbClr val="595959"/>
                </a:solidFill>
                <a:effectLst/>
                <a:latin typeface="Arial"/>
                <a:cs typeface="Arial"/>
              </a:rPr>
            </a:br>
            <a:endParaRPr lang="en-US" sz="1600" b="1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,Sans-Serif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Across all patients (cp = chest pain, ca = coronary artery)</a:t>
            </a:r>
            <a:endParaRPr lang="en-US" sz="1600" b="1" dirty="0">
              <a:latin typeface="Arial"/>
              <a:cs typeface="Arial"/>
            </a:endParaRPr>
          </a:p>
          <a:p>
            <a:pPr lvl="1">
              <a:buFont typeface="Arial,Sans-Serif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Pay attention to chest pain signals</a:t>
            </a:r>
            <a:b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&gt; Exercise regularly, reduce smoking &amp; drinking to reduce stress on heart</a:t>
            </a:r>
          </a:p>
          <a:p>
            <a:pPr lvl="1">
              <a:buFont typeface="Arial,Sans-Serif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Keep coronary vessel healthy</a:t>
            </a:r>
            <a:b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</a:b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&gt; Try Mediterranean diet (olive oil, fish, vegetables)</a:t>
            </a:r>
          </a:p>
          <a:p>
            <a:pPr marL="457200" lvl="1" indent="0">
              <a:buNone/>
            </a:pPr>
            <a:endParaRPr lang="en-US" sz="1600" dirty="0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Younger than 55 (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thalach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 = max heart rate,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thal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 = heart condition scan)</a:t>
            </a:r>
            <a:endParaRPr lang="en-US" sz="1600" b="1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Try interval training to steadily increase max achievable heart rate</a:t>
            </a:r>
          </a:p>
          <a:p>
            <a:pPr lvl="1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Don’t miss out on annual check-ups (monitor heart condition)</a:t>
            </a:r>
            <a:br>
              <a:rPr lang="en-US" sz="1600" dirty="0">
                <a:latin typeface="Arial"/>
                <a:cs typeface="Arial"/>
              </a:rPr>
            </a:br>
            <a:endParaRPr lang="en-US" sz="1600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55 and older (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Exang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 = Exercise induced angina/pain, </a:t>
            </a:r>
            <a:r>
              <a:rPr lang="en-US" sz="1600" b="1" dirty="0" err="1">
                <a:solidFill>
                  <a:srgbClr val="000000"/>
                </a:solidFill>
                <a:latin typeface="Arial"/>
                <a:cs typeface="Arial"/>
              </a:rPr>
              <a:t>chol</a:t>
            </a:r>
            <a:r>
              <a:rPr lang="en-US" sz="1600" b="1" dirty="0">
                <a:solidFill>
                  <a:srgbClr val="000000"/>
                </a:solidFill>
                <a:latin typeface="Arial"/>
                <a:cs typeface="Arial"/>
              </a:rPr>
              <a:t> = cholesterol)</a:t>
            </a:r>
            <a:endParaRPr lang="en-US" sz="1600" b="1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Avoid high‑cholesterol foods like cheese, fatty meats, dairy desserts</a:t>
            </a:r>
            <a:endParaRPr lang="en-US" sz="1600" dirty="0">
              <a:latin typeface="Arial"/>
              <a:cs typeface="Arial"/>
            </a:endParaRPr>
          </a:p>
          <a:p>
            <a:pPr lvl="1">
              <a:buFont typeface="Arial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/>
                <a:cs typeface="Arial"/>
              </a:rPr>
              <a:t>Try to stay active (take a walk in the part rather than sit and watch TV)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39F97C4-9DB8-2FB2-9C6C-EF1389ECB01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01776437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2" name="Picture 21" descr="Cholesterol Levels: Low and High Density Lipoprotein">
            <a:extLst>
              <a:ext uri="{FF2B5EF4-FFF2-40B4-BE49-F238E27FC236}">
                <a16:creationId xmlns:a16="http://schemas.microsoft.com/office/drawing/2014/main" id="{E973AEA8-DCD6-0973-9ACB-B87477B101E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02285" y="4441251"/>
            <a:ext cx="2138604" cy="1421224"/>
          </a:xfrm>
          <a:prstGeom prst="rect">
            <a:avLst/>
          </a:prstGeom>
        </p:spPr>
      </p:pic>
      <p:pic>
        <p:nvPicPr>
          <p:cNvPr id="21" name="Picture 20" descr="Young Man Feeling Chest Pain. Angina and Heart Attack. Flat Vector ...">
            <a:extLst>
              <a:ext uri="{FF2B5EF4-FFF2-40B4-BE49-F238E27FC236}">
                <a16:creationId xmlns:a16="http://schemas.microsoft.com/office/drawing/2014/main" id="{E3D8CC57-B527-8273-A828-6BFDDE8D315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8729" y="822393"/>
            <a:ext cx="1791243" cy="1767487"/>
          </a:xfrm>
          <a:prstGeom prst="rect">
            <a:avLst/>
          </a:prstGeom>
        </p:spPr>
      </p:pic>
      <p:pic>
        <p:nvPicPr>
          <p:cNvPr id="23" name="Picture 22" descr="men and women health exercise and running activity 687719 Vector Art at ...">
            <a:extLst>
              <a:ext uri="{FF2B5EF4-FFF2-40B4-BE49-F238E27FC236}">
                <a16:creationId xmlns:a16="http://schemas.microsoft.com/office/drawing/2014/main" id="{B3BA5982-5D50-BA4D-3D92-372E0E1829D7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02285" y="2343243"/>
            <a:ext cx="2194335" cy="1421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39106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514EE-8C9F-25A2-D388-0F9616612A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B94ED-BDAC-1E97-3F1A-57B1A3DC4C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0094" y="810228"/>
            <a:ext cx="10691265" cy="5313707"/>
          </a:xfrm>
        </p:spPr>
        <p:txBody>
          <a:bodyPr vert="horz" lIns="91440" tIns="45720" rIns="91440" bIns="45720" rtlCol="0" anchor="t">
            <a:normAutofit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sz="2400" b="1" i="0" u="none" strike="noStrike" dirty="0">
                <a:effectLst/>
                <a:latin typeface="Arial"/>
                <a:cs typeface="Arial"/>
              </a:rPr>
              <a:t>Lesson Learned: Impact of Dataset Quality on Model Performance</a:t>
            </a:r>
            <a:endParaRPr lang="en-US" sz="1800" b="1" dirty="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+mn-lt"/>
                <a:cs typeface="Arial"/>
              </a:rPr>
              <a:t>Initial Dataset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 dirty="0">
                <a:latin typeface="Arial"/>
                <a:ea typeface="+mn-lt"/>
                <a:cs typeface="Arial"/>
              </a:rPr>
              <a:t>Contained more general features  like hours of sleep and had inconsistencies within the patient instances </a:t>
            </a:r>
            <a:br>
              <a:rPr lang="en-US" sz="1600" dirty="0">
                <a:latin typeface="Arial"/>
                <a:ea typeface="+mn-lt"/>
                <a:cs typeface="Arial"/>
              </a:rPr>
            </a:br>
            <a:r>
              <a:rPr lang="en-US" sz="1600" dirty="0">
                <a:latin typeface="Arial"/>
                <a:ea typeface="+mn-lt"/>
                <a:cs typeface="Arial"/>
              </a:rPr>
              <a:t> ( i.e. instances of patient with intuitively bad features but not having a heart disease )</a:t>
            </a:r>
          </a:p>
          <a:p>
            <a:pPr lvl="1">
              <a:buFont typeface="Courier New"/>
              <a:buChar char="o"/>
            </a:pPr>
            <a:r>
              <a:rPr lang="en-US" sz="1600" dirty="0">
                <a:latin typeface="Arial"/>
                <a:ea typeface="+mn-lt"/>
                <a:cs typeface="Arial"/>
              </a:rPr>
              <a:t>Led to </a:t>
            </a:r>
            <a:r>
              <a:rPr lang="en-US" sz="1600" b="1" dirty="0">
                <a:latin typeface="Arial"/>
                <a:ea typeface="+mn-lt"/>
                <a:cs typeface="Arial"/>
              </a:rPr>
              <a:t>unreliable predictions</a:t>
            </a:r>
            <a:r>
              <a:rPr lang="en-US" sz="1600" dirty="0">
                <a:latin typeface="Arial"/>
                <a:ea typeface="+mn-lt"/>
                <a:cs typeface="Arial"/>
              </a:rPr>
              <a:t> and inconsistent feature importance across models</a:t>
            </a:r>
            <a:br>
              <a:rPr lang="en-US" sz="1600" dirty="0">
                <a:latin typeface="Arial"/>
                <a:ea typeface="+mn-lt"/>
                <a:cs typeface="Arial"/>
              </a:rPr>
            </a:br>
            <a:endParaRPr lang="en-US" sz="1800" b="1" dirty="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+mn-lt"/>
                <a:cs typeface="Arial"/>
              </a:rPr>
              <a:t>Final UCI Dataset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 dirty="0">
                <a:latin typeface="Arial"/>
                <a:ea typeface="+mn-lt"/>
                <a:cs typeface="Arial"/>
              </a:rPr>
              <a:t>Smaller but </a:t>
            </a:r>
            <a:r>
              <a:rPr lang="en-US" sz="1600" b="1" dirty="0">
                <a:latin typeface="Arial"/>
                <a:ea typeface="+mn-lt"/>
                <a:cs typeface="Arial"/>
              </a:rPr>
              <a:t>clean and clinically validated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 dirty="0">
                <a:latin typeface="Arial"/>
                <a:ea typeface="+mn-lt"/>
                <a:cs typeface="Arial"/>
              </a:rPr>
              <a:t>Delivered </a:t>
            </a:r>
            <a:r>
              <a:rPr lang="en-US" sz="1600" b="1" dirty="0">
                <a:latin typeface="Arial"/>
                <a:ea typeface="+mn-lt"/>
                <a:cs typeface="Arial"/>
              </a:rPr>
              <a:t>more stable and accurate results across all models</a:t>
            </a:r>
            <a:endParaRPr lang="en-US" dirty="0">
              <a:latin typeface="Arial"/>
              <a:cs typeface="Arial"/>
            </a:endParaRPr>
          </a:p>
          <a:p>
            <a:pPr>
              <a:buFont typeface="Arial"/>
              <a:buChar char="•"/>
            </a:pPr>
            <a:endParaRPr lang="en-US" sz="1800" b="1" dirty="0">
              <a:latin typeface="Arial"/>
              <a:ea typeface="+mn-lt"/>
              <a:cs typeface="Arial"/>
            </a:endParaRPr>
          </a:p>
          <a:p>
            <a:pPr>
              <a:buFont typeface="Arial"/>
              <a:buChar char="•"/>
            </a:pPr>
            <a:r>
              <a:rPr lang="en-US" sz="1800" b="1" dirty="0">
                <a:latin typeface="Arial"/>
                <a:ea typeface="+mn-lt"/>
                <a:cs typeface="Arial"/>
              </a:rPr>
              <a:t>Key Takeaway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 b="1" dirty="0">
                <a:latin typeface="Arial"/>
                <a:ea typeface="+mn-lt"/>
                <a:cs typeface="Arial"/>
              </a:rPr>
              <a:t>Data quality matters more than quantity</a:t>
            </a:r>
            <a:endParaRPr lang="en-US" sz="1600" dirty="0">
              <a:latin typeface="Arial"/>
              <a:cs typeface="Arial"/>
            </a:endParaRPr>
          </a:p>
          <a:p>
            <a:pPr lvl="1">
              <a:buFont typeface="Courier New"/>
              <a:buChar char="o"/>
            </a:pPr>
            <a:r>
              <a:rPr lang="en-US" sz="1600" dirty="0">
                <a:latin typeface="Arial"/>
                <a:ea typeface="+mn-lt"/>
                <a:cs typeface="Arial"/>
              </a:rPr>
              <a:t>Clean and unique features significantly improve model performance and reliability</a:t>
            </a:r>
            <a:endParaRPr lang="en-US" dirty="0">
              <a:latin typeface="Arial"/>
              <a:cs typeface="Arial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3C1C2DF-B246-360D-1377-3F125B8226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8369901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7396405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087CDA-568D-BE42-A85F-A1B26CAF2B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BB0282-72E8-4437-E9C8-AF51E2883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US"/>
              <a:t>Future works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DD09AB-6FE3-9DEB-6E22-0F3A0EA01C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2060980"/>
            <a:ext cx="5503395" cy="425575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lnSpc>
                <a:spcPct val="120000"/>
              </a:lnSpc>
              <a:spcAft>
                <a:spcPts val="1200"/>
              </a:spcAft>
              <a:buAutoNum type="arabicPeriod"/>
            </a:pP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Apply advanced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m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odeling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t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echniques like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ensemble methods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or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healthcare-specific algorithms</a:t>
            </a:r>
            <a:b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</a:br>
            <a:endParaRPr lang="en-US" sz="1800" dirty="0">
              <a:solidFill>
                <a:srgbClr val="000000"/>
              </a:solidFill>
              <a:latin typeface="Arial" panose="020B0604020202020204" pitchFamily="34" charset="0"/>
              <a:cs typeface="Arial"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2. Incorporate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r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icher </a:t>
            </a: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c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linical data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like patient history and aim for clinical </a:t>
            </a: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interpretability</a:t>
            </a:r>
            <a:b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</a:br>
            <a:endParaRPr lang="en-US" sz="1800" i="0" u="none" strike="noStrike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000000"/>
                </a:solidFill>
                <a:latin typeface="Arial"/>
                <a:cs typeface="Arial"/>
              </a:rPr>
              <a:t>3.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Test on 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larger &amp; more </a:t>
            </a: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iverse </a:t>
            </a:r>
            <a:r>
              <a:rPr lang="en-US" sz="1800" b="1" dirty="0">
                <a:solidFill>
                  <a:srgbClr val="000000"/>
                </a:solidFill>
                <a:latin typeface="Arial"/>
                <a:cs typeface="Arial"/>
              </a:rPr>
              <a:t>d</a:t>
            </a:r>
            <a:r>
              <a:rPr lang="en-US" sz="1800" b="1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atasets</a:t>
            </a:r>
            <a:r>
              <a:rPr lang="en-US" sz="1800" b="1" dirty="0">
                <a:solidFill>
                  <a:srgbClr val="000000"/>
                </a:solidFill>
                <a:latin typeface="Arial" panose="020B0604020202020204" pitchFamily="34" charset="0"/>
                <a:cs typeface="Arial"/>
              </a:rPr>
              <a:t> </a:t>
            </a:r>
            <a:r>
              <a:rPr lang="en-US" sz="1800" i="0" u="none" strike="noStrike" dirty="0">
                <a:solidFill>
                  <a:srgbClr val="000000"/>
                </a:solidFill>
                <a:effectLst/>
                <a:latin typeface="Arial"/>
                <a:cs typeface="Arial"/>
              </a:rPr>
              <a:t>for better and more trustworthy performance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8347B4BA-1713-6728-41BF-F4BFB7B6BB0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3906696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8" name="Picture 4" descr="PMC-Patients-Dataset for Clinical Decision Support">
            <a:extLst>
              <a:ext uri="{FF2B5EF4-FFF2-40B4-BE49-F238E27FC236}">
                <a16:creationId xmlns:a16="http://schemas.microsoft.com/office/drawing/2014/main" id="{B9BBC3F7-DDDD-224A-D754-66A3E8729C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22869" y="3495290"/>
            <a:ext cx="4953161" cy="2495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Random survival forest schematic. | Download Scientific Diagram">
            <a:extLst>
              <a:ext uri="{FF2B5EF4-FFF2-40B4-BE49-F238E27FC236}">
                <a16:creationId xmlns:a16="http://schemas.microsoft.com/office/drawing/2014/main" id="{76C69383-E0AD-A0A1-F757-31A217853D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0336" y="1188625"/>
            <a:ext cx="3902226" cy="23711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94594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1E9F5C-EE56-B4DB-AB33-3438212DF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96C4C7-A308-F1AB-5D53-3AD971A82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US"/>
              <a:t>References</a:t>
            </a:r>
            <a:endParaRPr lang="en-K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0DA4C-A553-A1A5-0353-40C2FFD32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7325" y="1843966"/>
            <a:ext cx="5171979" cy="4255751"/>
          </a:xfrm>
        </p:spPr>
        <p:txBody>
          <a:bodyPr>
            <a:normAutofit fontScale="92500" lnSpcReduction="10000"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 [1] Ahmad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Ayid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Ahmad and Huseyin Polat. Prediction of heart disease based on machine learning using jellyfish optimization algorithm. Diagnostics (Basel, Switzerland), 13(14):2392, 2023.</a:t>
            </a:r>
            <a:endParaRPr lang="en-US" b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[2] Hardik Deshmukh. Heart disease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uci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 - diagnosis &amp; prediction, 2020. https://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medium.com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/data-science/heart-disease-uci-diagnosis-prediction-b1943ee835a7.</a:t>
            </a:r>
            <a:endParaRPr lang="en-US" b="0">
              <a:solidFill>
                <a:srgbClr val="000000"/>
              </a:solidFill>
              <a:effectLst/>
              <a:latin typeface="Arial"/>
              <a:cs typeface="Arial"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[3] Ketan Gangal. Heart disease dataset (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uci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), 2022. https://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www.kaggle.com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/datasets/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ketangangal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/heart-disease-dataset-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/>
                <a:cs typeface="Arial"/>
              </a:rPr>
              <a:t>uci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/data.</a:t>
            </a:r>
            <a:endParaRPr lang="en-US" b="0">
              <a:solidFill>
                <a:srgbClr val="000000"/>
              </a:solidFill>
              <a:effectLst/>
              <a:latin typeface="Arial"/>
              <a:cs typeface="Arial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23614E40-0D11-91FA-1D97-1CF2960A71E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954047991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18CF9BF-E032-D6B0-51FB-277B5D163D7D}"/>
              </a:ext>
            </a:extLst>
          </p:cNvPr>
          <p:cNvSpPr txBox="1">
            <a:spLocks/>
          </p:cNvSpPr>
          <p:nvPr/>
        </p:nvSpPr>
        <p:spPr>
          <a:xfrm>
            <a:off x="5959304" y="1843965"/>
            <a:ext cx="5395365" cy="425575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[4] Md.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Touhidul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Islam, Sanjida Reza Rafa, and Md. Golam Kibria. Early prediction of heart disease using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pca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hybrid genetic algorithm with k-means, 2021.</a:t>
            </a:r>
            <a:endParaRPr lang="en-US" b="0">
              <a:solidFill>
                <a:srgbClr val="000000"/>
              </a:solidFill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[5] David Lapp. Heart disease dataset, 2019. https://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www.kaggle.com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/datasets/johnsmith88/heart-disease-dataset.</a:t>
            </a:r>
            <a:endParaRPr lang="en-US" b="0">
              <a:solidFill>
                <a:srgbClr val="000000"/>
              </a:solidFill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[6] Redwan Karim Sony. 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Uci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heart disease data, 2020. https://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www.kaggle.com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/datasets/</a:t>
            </a:r>
            <a:r>
              <a:rPr lang="en-US" sz="1800" b="0" i="0" u="none" strike="noStrike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redwankarimsony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/heart-disease-data/data.</a:t>
            </a:r>
            <a:endParaRPr lang="en-US" b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2605647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3E4D4-D3CF-1B17-04FB-55F731056C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691116"/>
          </a:xfrm>
        </p:spPr>
        <p:txBody>
          <a:bodyPr>
            <a:normAutofit fontScale="90000"/>
          </a:bodyPr>
          <a:lstStyle/>
          <a:p>
            <a:r>
              <a:rPr lang="en-KR"/>
              <a:t>Table of content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BC34547-E89E-CCE4-1F50-180ACE6694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00635" y="1605516"/>
          <a:ext cx="10691265" cy="43563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819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956C-B88B-56FE-CA5F-54D6CC1A81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KR"/>
              <a:t>Motivation &amp;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6A6D9-2B3E-F199-FD31-0E7AF2AC8A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62614"/>
            <a:ext cx="10417131" cy="4077332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0" indent="0">
              <a:buNone/>
            </a:pPr>
            <a:r>
              <a:rPr lang="en-US" sz="2400" b="1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Motivation</a:t>
            </a:r>
          </a:p>
          <a:p>
            <a:pPr marL="0" indent="0">
              <a:buNone/>
            </a:pPr>
            <a:r>
              <a:rPr lang="en-US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Cardiovascular disease continues to be one of the </a:t>
            </a:r>
            <a:r>
              <a:rPr lang="en-US" i="0" u="none" strike="noStrike">
                <a:solidFill>
                  <a:srgbClr val="FF0000"/>
                </a:solidFill>
                <a:effectLst/>
                <a:latin typeface="Arial"/>
                <a:cs typeface="Arial"/>
              </a:rPr>
              <a:t>leading causes of death </a:t>
            </a:r>
            <a:r>
              <a:rPr lang="en-US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worldwide. </a:t>
            </a:r>
          </a:p>
          <a:p>
            <a:pPr marL="0" indent="0">
              <a:buNone/>
            </a:pPr>
            <a:r>
              <a:rPr lang="en-US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Early detection and accurate risk prediction are essential for 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reducing strain </a:t>
            </a:r>
            <a:r>
              <a:rPr lang="en-US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on healthcare systems and 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improving patient outcomes</a:t>
            </a:r>
            <a:r>
              <a:rPr lang="en-US" i="0" u="none" strike="noStrike">
                <a:solidFill>
                  <a:srgbClr val="000000"/>
                </a:solidFill>
                <a:effectLst/>
                <a:latin typeface="Arial"/>
                <a:cs typeface="Arial"/>
              </a:rPr>
              <a:t>.</a:t>
            </a:r>
            <a:endParaRPr lang="en-US" i="0" u="none" strike="noStrike">
              <a:effectLst/>
              <a:latin typeface="Arial"/>
              <a:cs typeface="Arial"/>
            </a:endParaRPr>
          </a:p>
          <a:p>
            <a:pPr>
              <a:lnSpc>
                <a:spcPct val="170000"/>
              </a:lnSpc>
              <a:buNone/>
            </a:pPr>
            <a:r>
              <a:rPr lang="en-KR" sz="2400" b="1">
                <a:latin typeface="Arial"/>
                <a:cs typeface="Arial"/>
              </a:rPr>
              <a:t>Goals</a:t>
            </a:r>
            <a:br>
              <a:rPr lang="en-KR">
                <a:latin typeface="Arial"/>
                <a:cs typeface="Arial"/>
              </a:rPr>
            </a:br>
            <a:r>
              <a:rPr lang="en-KR">
                <a:latin typeface="Arial"/>
                <a:cs typeface="Arial"/>
              </a:rPr>
              <a:t>1. </a:t>
            </a:r>
            <a:r>
              <a:rPr lang="en-US">
                <a:latin typeface="Arial"/>
                <a:cs typeface="Arial"/>
              </a:rPr>
              <a:t>Identify the </a:t>
            </a:r>
            <a:r>
              <a:rPr lang="en-US" b="1">
                <a:latin typeface="Arial"/>
                <a:cs typeface="Arial"/>
              </a:rPr>
              <a:t>key risk factors</a:t>
            </a:r>
            <a:r>
              <a:rPr lang="en-US">
                <a:latin typeface="Arial"/>
                <a:cs typeface="Arial"/>
              </a:rPr>
              <a:t> for heart disease.</a:t>
            </a:r>
            <a:br>
              <a:rPr lang="en-US">
                <a:latin typeface="Arial"/>
                <a:cs typeface="Arial"/>
              </a:rPr>
            </a:br>
            <a:r>
              <a:rPr lang="en-US">
                <a:latin typeface="Arial"/>
                <a:cs typeface="Arial"/>
              </a:rPr>
              <a:t>2. Analyze how these risk factors vary across </a:t>
            </a:r>
            <a:r>
              <a:rPr lang="en-US" b="1">
                <a:latin typeface="Arial"/>
                <a:cs typeface="Arial"/>
              </a:rPr>
              <a:t>different age groups</a:t>
            </a:r>
            <a:r>
              <a:rPr lang="en-US">
                <a:latin typeface="Arial"/>
                <a:cs typeface="Arial"/>
              </a:rPr>
              <a:t>.</a:t>
            </a:r>
          </a:p>
          <a:p>
            <a:pPr>
              <a:lnSpc>
                <a:spcPct val="170000"/>
              </a:lnSpc>
              <a:buNone/>
            </a:pPr>
            <a:r>
              <a:rPr lang="en-US" sz="2400" b="1">
                <a:latin typeface="Arial"/>
                <a:cs typeface="Arial"/>
              </a:rPr>
              <a:t>Research Question</a:t>
            </a:r>
          </a:p>
          <a:p>
            <a:pPr>
              <a:lnSpc>
                <a:spcPct val="170000"/>
              </a:lnSpc>
              <a:buNone/>
            </a:pPr>
            <a:r>
              <a:rPr lang="en-US">
                <a:solidFill>
                  <a:srgbClr val="000000"/>
                </a:solidFill>
                <a:latin typeface="Arial"/>
                <a:cs typeface="Arial"/>
              </a:rPr>
              <a:t>What are the significant predictors of heart attack risk, and how does the influence of these predictors vary across different age demographics?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00FC9D32-310F-3D94-1CFA-60AD293AD59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3986306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087065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5B757F-095B-ED88-E385-F9C475D98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210FB-D75C-FFEF-E91E-16854D309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KR"/>
              <a:t>Related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72A6C-E120-EC99-05A8-B824B679F3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2051628"/>
            <a:ext cx="3414165" cy="3084816"/>
          </a:xfrm>
        </p:spPr>
        <p:txBody>
          <a:bodyPr>
            <a:normAutofit/>
          </a:bodyPr>
          <a:lstStyle/>
          <a:p>
            <a:pPr rtl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Logistic Regression </a:t>
            </a:r>
            <a:b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on UCI Dataset</a:t>
            </a:r>
            <a:endParaRPr lang="en-US" b="0">
              <a:effectLst/>
            </a:endParaRPr>
          </a:p>
          <a:p>
            <a:pPr rtl="0" fontAlgn="base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14 features, ~300 samples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Achieved 87% accuracy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Showed LR as simple yet effective for heart disease prediction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6118CB82-1EC5-6B3D-D677-11740ED1C10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5972357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A83F0FF-3BEC-C302-86ED-F91CC7E1700A}"/>
              </a:ext>
            </a:extLst>
          </p:cNvPr>
          <p:cNvSpPr txBox="1">
            <a:spLocks/>
          </p:cNvSpPr>
          <p:nvPr/>
        </p:nvSpPr>
        <p:spPr>
          <a:xfrm>
            <a:off x="4226992" y="2029324"/>
            <a:ext cx="3414165" cy="30848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Early Prediction Using </a:t>
            </a:r>
            <a:b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PCA + HGA with k-Means</a:t>
            </a:r>
            <a:endParaRPr lang="en-US" sz="1600" b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PCA reduced features to 2 components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Hybrid Genetic Algorithm improved clustering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Achieved 94.06% accuracy in early detection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F614E6F-D402-E331-990A-1EDA1D8B3A1B}"/>
              </a:ext>
            </a:extLst>
          </p:cNvPr>
          <p:cNvSpPr txBox="1">
            <a:spLocks/>
          </p:cNvSpPr>
          <p:nvPr/>
        </p:nvSpPr>
        <p:spPr>
          <a:xfrm>
            <a:off x="7753350" y="2029323"/>
            <a:ext cx="3414165" cy="3084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rtl="0"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ML with Jellyfish Optimization Algorithm</a:t>
            </a:r>
            <a:endParaRPr lang="en-US" sz="1600" b="0">
              <a:effectLst/>
            </a:endParaRP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Used ANN, DT, AdaBoost, SVM + feature selection</a:t>
            </a:r>
          </a:p>
          <a:p>
            <a:pPr rtl="0" fontAlgn="base"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Best accuracy: 98.47% with SVM</a:t>
            </a:r>
          </a:p>
          <a:p>
            <a:pPr rtl="0" fontAlgn="base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Showcased power of optimization in boosting ML performance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58748A-97B4-4499-C784-0F6FBDAB2050}"/>
              </a:ext>
            </a:extLst>
          </p:cNvPr>
          <p:cNvSpPr txBox="1"/>
          <p:nvPr/>
        </p:nvSpPr>
        <p:spPr>
          <a:xfrm>
            <a:off x="607275" y="5481935"/>
            <a:ext cx="10977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KR" sz="2400" b="1"/>
              <a:t>Gap: Use same prediction model to observe risk factor dynamics for age groups </a:t>
            </a:r>
          </a:p>
        </p:txBody>
      </p:sp>
    </p:spTree>
    <p:extLst>
      <p:ext uri="{BB962C8B-B14F-4D97-AF65-F5344CB8AC3E}">
        <p14:creationId xmlns:p14="http://schemas.microsoft.com/office/powerpoint/2010/main" val="726454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594A4-6E5B-42A0-B0CB-02BB6E8CA5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105702-F301-B637-2294-163EADBBE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KR"/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F7C32-05F9-1B67-1844-664C5C425C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862254"/>
            <a:ext cx="10691265" cy="4255751"/>
          </a:xfrm>
        </p:spPr>
        <p:txBody>
          <a:bodyPr>
            <a:normAutofit/>
          </a:bodyPr>
          <a:lstStyle/>
          <a:p>
            <a:pPr rtl="0">
              <a:spcAft>
                <a:spcPts val="1200"/>
              </a:spcAft>
              <a:buNone/>
            </a:pPr>
            <a:r>
              <a:rPr lang="en-US" sz="24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UCI Heart Disease Dataset (Cleaned)</a:t>
            </a:r>
            <a:endParaRPr lang="en-US" sz="2400" b="0">
              <a:effectLst/>
            </a:endParaRPr>
          </a:p>
          <a:p>
            <a:pPr rtl="0">
              <a:spcAft>
                <a:spcPts val="1200"/>
              </a:spcAft>
              <a:buNone/>
            </a:pPr>
            <a:r>
              <a:rPr lang="en-US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302 unique patient instances</a:t>
            </a:r>
            <a:r>
              <a:rPr lang="en-US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lang="en-US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14 clinical features</a:t>
            </a:r>
            <a:br>
              <a:rPr lang="en-US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endParaRPr lang="en-US" b="0">
              <a:effectLst/>
            </a:endParaRP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Includes age, sex, chest pain type, cholesterol, BP (Blood Pressure), max heart rate, etc.</a:t>
            </a:r>
          </a:p>
          <a:p>
            <a:pPr rtl="0" fontAlgn="base"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KR" sz="1800">
                <a:solidFill>
                  <a:srgbClr val="000000"/>
                </a:solidFill>
                <a:latin typeface="Arial" panose="020B0604020202020204" pitchFamily="34" charset="0"/>
              </a:rPr>
              <a:t>There were duplicate patients &gt; dropped duplicates to get 302 data points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 missing values</a:t>
            </a:r>
          </a:p>
          <a:p>
            <a:pPr fontAlgn="base">
              <a:spcBef>
                <a:spcPts val="1200"/>
              </a:spcBef>
              <a:spcAft>
                <a:spcPts val="1200"/>
              </a:spcAft>
            </a:pP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Categorical features were also shown in numerical values</a:t>
            </a:r>
            <a:endParaRPr lang="en-US" sz="1800" b="0">
              <a:effectLst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1B0A8EC3-B1C4-C554-39C8-AE4EC6E86A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8634859"/>
              </p:ext>
            </p:extLst>
          </p:nvPr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9551F0B4-7D69-41F7-BC4C-1823344308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4222" y="1219854"/>
            <a:ext cx="3347678" cy="1682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828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74678F-838E-0CBF-106E-0E5368527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90A0E-F20E-B55A-69A4-9C03561A2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KR"/>
              <a:t>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5936D4-B078-A206-75D0-017268E73B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77138"/>
            <a:ext cx="3839466" cy="3796342"/>
          </a:xfrm>
        </p:spPr>
        <p:txBody>
          <a:bodyPr>
            <a:normAutofit fontScale="92500" lnSpcReduction="10000"/>
          </a:bodyPr>
          <a:lstStyle/>
          <a:p>
            <a:pPr rtl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1. Duplicate entries removed </a:t>
            </a:r>
            <a:b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b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 err="1">
                <a:solidFill>
                  <a:srgbClr val="188038"/>
                </a:solidFill>
                <a:effectLst/>
                <a:latin typeface="Roboto Mono" panose="020F0502020204030204" pitchFamily="34" charset="0"/>
              </a:rPr>
              <a:t>df.drop_duplicates</a:t>
            </a:r>
            <a:r>
              <a:rPr lang="en-US" sz="1800" b="0" i="0" u="none" strike="noStrike">
                <a:solidFill>
                  <a:srgbClr val="188038"/>
                </a:solidFill>
                <a:effectLst/>
                <a:latin typeface="Roboto Mono" panose="020F0502020204030204" pitchFamily="34" charset="0"/>
              </a:rPr>
              <a:t>()</a:t>
            </a:r>
            <a:endParaRPr lang="en-US" b="0">
              <a:effectLst/>
            </a:endParaRPr>
          </a:p>
          <a:p>
            <a:pPr rtl="0">
              <a:lnSpc>
                <a:spcPct val="120000"/>
              </a:lnSpc>
              <a:spcAft>
                <a:spcPts val="1200"/>
              </a:spcAft>
              <a:buNone/>
            </a:pPr>
            <a:r>
              <a:rPr lang="en-US" sz="1800" b="1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2. Binary Feature Mapping:</a:t>
            </a:r>
            <a:endParaRPr lang="en-US" b="0">
              <a:effectLst/>
            </a:endParaRPr>
          </a:p>
          <a:p>
            <a:pPr rtl="0" fontAlgn="base">
              <a:lnSpc>
                <a:spcPct val="120000"/>
              </a:lnSpc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188038"/>
                </a:solidFill>
                <a:effectLst/>
                <a:latin typeface="Roboto Mono" panose="020F0502020204030204" pitchFamily="34" charset="0"/>
              </a:rPr>
              <a:t>Sex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Male: 1, Female: 0</a:t>
            </a:r>
          </a:p>
          <a:p>
            <a:pPr rtl="0" fontAlgn="base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188038"/>
                </a:solidFill>
                <a:effectLst/>
                <a:latin typeface="Roboto Mono" panose="020F0502020204030204" pitchFamily="34" charset="0"/>
              </a:rPr>
              <a:t>Fasting Blood Sugar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&gt;120: 1, ≤120: 0</a:t>
            </a:r>
          </a:p>
          <a:p>
            <a:pPr rtl="0" fontAlgn="base">
              <a:lnSpc>
                <a:spcPct val="12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b="0" i="0" u="none" strike="noStrike">
                <a:solidFill>
                  <a:srgbClr val="188038"/>
                </a:solidFill>
                <a:effectLst/>
                <a:latin typeface="Roboto Mono" panose="020F0502020204030204" pitchFamily="34" charset="0"/>
              </a:rPr>
              <a:t>Exercise-induced Angina</a:t>
            </a: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b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</a:br>
            <a:r>
              <a:rPr lang="en-US" sz="1800" b="0" i="0" u="none" strike="noStrike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Yes: 1, No: </a:t>
            </a: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0</a:t>
            </a:r>
            <a:endParaRPr lang="en-US" sz="1800" b="0" i="0" u="none" strike="noStrike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B858F3E4-79E3-1731-C187-C06656DE889C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E1250BD-E3F6-3785-3970-D026DECFBBE6}"/>
              </a:ext>
            </a:extLst>
          </p:cNvPr>
          <p:cNvSpPr txBox="1">
            <a:spLocks/>
          </p:cNvSpPr>
          <p:nvPr/>
        </p:nvSpPr>
        <p:spPr>
          <a:xfrm>
            <a:off x="4952501" y="1977138"/>
            <a:ext cx="7072922" cy="396646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  <a:buFont typeface="Arial" panose="020B0604020202020204" pitchFamily="34" charset="0"/>
              <a:buNone/>
            </a:pPr>
            <a:r>
              <a:rPr lang="en-US" sz="1800" b="1">
                <a:solidFill>
                  <a:srgbClr val="000000"/>
                </a:solidFill>
                <a:latin typeface="Arial" panose="020B0604020202020204" pitchFamily="34" charset="0"/>
              </a:rPr>
              <a:t>3. Categorical Feature Mapping:</a:t>
            </a:r>
            <a:endParaRPr lang="en-US"/>
          </a:p>
          <a:p>
            <a:pPr fontAlgn="base">
              <a:lnSpc>
                <a:spcPct val="120000"/>
              </a:lnSpc>
              <a:spcBef>
                <a:spcPts val="1200"/>
              </a:spcBef>
            </a:pPr>
            <a:r>
              <a:rPr lang="en-US" sz="1800">
                <a:solidFill>
                  <a:srgbClr val="188038"/>
                </a:solidFill>
                <a:latin typeface="Roboto Mono" panose="020F0502020204030204" pitchFamily="34" charset="0"/>
              </a:rPr>
              <a:t>Chest Pain Type</a:t>
            </a:r>
            <a:b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0 = Typical, 1 = Atypical, 2 = Non-anginal</a:t>
            </a:r>
          </a:p>
          <a:p>
            <a:pPr fontAlgn="base">
              <a:lnSpc>
                <a:spcPct val="120000"/>
              </a:lnSpc>
            </a:pPr>
            <a:r>
              <a:rPr lang="en-US" sz="1800">
                <a:solidFill>
                  <a:srgbClr val="188038"/>
                </a:solidFill>
                <a:latin typeface="Roboto Mono" panose="020F0502020204030204" pitchFamily="34" charset="0"/>
              </a:rPr>
              <a:t>Resting ECG</a:t>
            </a:r>
            <a:b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0 = Normal, 1 = Abnormal, 2 = LVH</a:t>
            </a:r>
          </a:p>
          <a:p>
            <a:pPr fontAlgn="base">
              <a:lnSpc>
                <a:spcPct val="120000"/>
              </a:lnSpc>
            </a:pPr>
            <a:r>
              <a:rPr lang="en-US" sz="1800">
                <a:solidFill>
                  <a:srgbClr val="188038"/>
                </a:solidFill>
                <a:latin typeface="Roboto Mono" panose="020F0502020204030204" pitchFamily="34" charset="0"/>
              </a:rPr>
              <a:t>ST Segment Slope</a:t>
            </a:r>
            <a:b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0 = Upsloping, 1 = Flat, 2 = Down sloping</a:t>
            </a:r>
          </a:p>
          <a:p>
            <a:pPr fontAlgn="base">
              <a:lnSpc>
                <a:spcPct val="120000"/>
              </a:lnSpc>
            </a:pPr>
            <a:r>
              <a:rPr lang="en-US" sz="1800">
                <a:solidFill>
                  <a:srgbClr val="188038"/>
                </a:solidFill>
                <a:latin typeface="Roboto Mono" panose="020F0502020204030204" pitchFamily="34" charset="0"/>
              </a:rPr>
              <a:t>Vessels Colored</a:t>
            </a:r>
            <a:b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Integer 0–4</a:t>
            </a:r>
          </a:p>
          <a:p>
            <a:pPr fontAlgn="base">
              <a:lnSpc>
                <a:spcPct val="120000"/>
              </a:lnSpc>
            </a:pPr>
            <a:r>
              <a:rPr lang="en-US" sz="1800">
                <a:solidFill>
                  <a:srgbClr val="188038"/>
                </a:solidFill>
                <a:latin typeface="Roboto Mono" panose="020F0502020204030204" pitchFamily="34" charset="0"/>
              </a:rPr>
              <a:t>Thalassemia</a:t>
            </a:r>
            <a:b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</a:br>
            <a:r>
              <a:rPr lang="en-US" sz="1800">
                <a:solidFill>
                  <a:srgbClr val="000000"/>
                </a:solidFill>
                <a:latin typeface="Arial" panose="020B0604020202020204" pitchFamily="34" charset="0"/>
              </a:rPr>
              <a:t>0 = No, 1 = Normal, 2 = Fixed Defect, 3 = Reversible Defect</a:t>
            </a:r>
          </a:p>
        </p:txBody>
      </p:sp>
    </p:spTree>
    <p:extLst>
      <p:ext uri="{BB962C8B-B14F-4D97-AF65-F5344CB8AC3E}">
        <p14:creationId xmlns:p14="http://schemas.microsoft.com/office/powerpoint/2010/main" val="3565339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3A4BF9-DDD1-62DA-7859-09004342D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3D87B-D09A-E878-78C3-8D99F01B8D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US"/>
              <a:t>M</a:t>
            </a:r>
            <a:r>
              <a:rPr lang="en-KR"/>
              <a:t>odels – Linear Regression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F8C728-6C5B-FC29-FEA7-EE3FAE9E9F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3022" y="1656975"/>
            <a:ext cx="5848878" cy="404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latin typeface="Arial"/>
                <a:cs typeface="Arial"/>
              </a:rPr>
              <a:t>Why Logistic Regression?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Provides clear insights into the relationship between features and the probability of heart attack through its coefficients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ea typeface="+mn-lt"/>
                <a:cs typeface="Arial"/>
              </a:rPr>
              <a:t>Serves as a strong and well-understood baseline model for comparison with more complex algorithms (RF and NN)</a:t>
            </a:r>
            <a:endParaRPr lang="en-US">
              <a:latin typeface="Arial"/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One-hot encode categorical features</a:t>
            </a:r>
          </a:p>
          <a:p>
            <a:pPr lvl="1">
              <a:buFont typeface="Courier New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Z-score to allow </a:t>
            </a:r>
            <a:r>
              <a:rPr lang="en-US">
                <a:latin typeface="Arial"/>
                <a:ea typeface="+mn-lt"/>
                <a:cs typeface="Arial"/>
              </a:rPr>
              <a:t>features with different scales contribute equally to the model and helps with the optimization process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75FA323F-9915-D942-4ECB-6CA0FC8B96EC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16B522A-2B47-D6A1-4733-0132C9A0AF78}"/>
              </a:ext>
            </a:extLst>
          </p:cNvPr>
          <p:cNvSpPr txBox="1"/>
          <p:nvPr/>
        </p:nvSpPr>
        <p:spPr>
          <a:xfrm>
            <a:off x="700635" y="6266822"/>
            <a:ext cx="772031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sz="2000" b="1"/>
              <a:t>Notice: 5-fold Stratified Cross Validation was applied to all models</a:t>
            </a:r>
          </a:p>
        </p:txBody>
      </p:sp>
      <p:pic>
        <p:nvPicPr>
          <p:cNvPr id="111" name="Picture 110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A3B4C42F-0846-BB84-F624-067E2760FB8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24054" y="3681567"/>
            <a:ext cx="4819957" cy="2026674"/>
          </a:xfrm>
          <a:prstGeom prst="rect">
            <a:avLst/>
          </a:prstGeom>
        </p:spPr>
      </p:pic>
      <p:pic>
        <p:nvPicPr>
          <p:cNvPr id="120" name="Picture 11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122869DA-0C67-C52F-B869-0349FF2A0A9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20982" y="1660884"/>
            <a:ext cx="4826102" cy="20122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4448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28DC9-70F9-1340-313E-245398D244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DE27F-4C3B-5A86-0A10-B67AB9D22B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US"/>
              <a:t>M</a:t>
            </a:r>
            <a:r>
              <a:rPr lang="en-KR"/>
              <a:t>odels – Random forest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EED34451-FFE1-C8FC-AF61-4D97B0B9C2FA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0" name="Picture 9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F64E7DD1-238E-413F-172E-D70D8CD7DD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0094" y="2683554"/>
            <a:ext cx="7558200" cy="31584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F3DC5EF-6AA1-374A-12FE-CCA09A54ACAC}"/>
              </a:ext>
            </a:extLst>
          </p:cNvPr>
          <p:cNvSpPr txBox="1"/>
          <p:nvPr/>
        </p:nvSpPr>
        <p:spPr>
          <a:xfrm>
            <a:off x="750094" y="2060980"/>
            <a:ext cx="91230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KR" dirty="0">
                <a:latin typeface="Arial"/>
                <a:cs typeface="Arial"/>
              </a:rPr>
              <a:t>No further preprocessing steps (optimal binary splitting applied for continuous features) </a:t>
            </a:r>
          </a:p>
        </p:txBody>
      </p:sp>
    </p:spTree>
    <p:extLst>
      <p:ext uri="{BB962C8B-B14F-4D97-AF65-F5344CB8AC3E}">
        <p14:creationId xmlns:p14="http://schemas.microsoft.com/office/powerpoint/2010/main" val="42250489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E5409-B67B-998A-EB48-00D7EB0DB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AAEB5-EB16-3483-6729-744F06DEB6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791737"/>
          </a:xfrm>
        </p:spPr>
        <p:txBody>
          <a:bodyPr/>
          <a:lstStyle/>
          <a:p>
            <a:r>
              <a:rPr lang="en-US"/>
              <a:t>M</a:t>
            </a:r>
            <a:r>
              <a:rPr lang="en-KR"/>
              <a:t>odels – neural network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2B9781-9DA8-6636-B81E-483ED4B9F9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15917" y="1711823"/>
            <a:ext cx="3281670" cy="344257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latin typeface="Arial"/>
                <a:cs typeface="Arial"/>
              </a:rPr>
              <a:t>Model Architecture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2 hidden layers (32, 16)</a:t>
            </a:r>
            <a:endParaRPr lang="en-US" dirty="0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Max iterations: 1000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Activation functions: ReLu*, Sigmoid</a:t>
            </a:r>
            <a:endParaRPr lang="en-US"/>
          </a:p>
          <a:p>
            <a:r>
              <a:rPr lang="en-US">
                <a:latin typeface="Arial"/>
                <a:cs typeface="Arial"/>
              </a:rPr>
              <a:t>Normalization</a:t>
            </a:r>
          </a:p>
          <a:p>
            <a:pPr lvl="1">
              <a:buFont typeface="Courier New,monospace" panose="020B0604020202020204" pitchFamily="34" charset="0"/>
              <a:buChar char="o"/>
            </a:pPr>
            <a:r>
              <a:rPr lang="en-US">
                <a:latin typeface="Arial"/>
                <a:cs typeface="Arial"/>
              </a:rPr>
              <a:t>Batch normalization attempted; data set too small to be useful</a:t>
            </a:r>
          </a:p>
          <a:p>
            <a:pPr marL="457200" lvl="1" indent="0">
              <a:buNone/>
            </a:pPr>
            <a:endParaRPr lang="en-US">
              <a:latin typeface="Arial"/>
              <a:cs typeface="Arial"/>
            </a:endParaRPr>
          </a:p>
          <a:p>
            <a:endParaRPr lang="en-US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endParaRPr lang="en-US">
              <a:latin typeface="Arial"/>
              <a:cs typeface="Arial"/>
            </a:endParaRPr>
          </a:p>
          <a:p>
            <a:pPr lvl="1">
              <a:buFont typeface="Courier New,monospace" panose="020B0604020202020204" pitchFamily="34" charset="0"/>
              <a:buChar char="o"/>
            </a:pPr>
            <a:endParaRPr lang="en-US">
              <a:latin typeface="Arial"/>
              <a:cs typeface="Arial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1E8C526-4C2A-832E-E4BB-909045135B7E}"/>
              </a:ext>
            </a:extLst>
          </p:cNvPr>
          <p:cNvGraphicFramePr>
            <a:graphicFrameLocks/>
          </p:cNvGraphicFramePr>
          <p:nvPr/>
        </p:nvGraphicFramePr>
        <p:xfrm>
          <a:off x="750094" y="191068"/>
          <a:ext cx="10691812" cy="36848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15" name="Picture 14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9A5AD466-D3CE-D7E4-163B-967FB1875B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509" y="1707625"/>
            <a:ext cx="7364811" cy="3049317"/>
          </a:xfrm>
          <a:prstGeom prst="rect">
            <a:avLst/>
          </a:prstGeom>
        </p:spPr>
      </p:pic>
      <p:sp>
        <p:nvSpPr>
          <p:cNvPr id="49" name="TextBox 48">
            <a:extLst>
              <a:ext uri="{FF2B5EF4-FFF2-40B4-BE49-F238E27FC236}">
                <a16:creationId xmlns:a16="http://schemas.microsoft.com/office/drawing/2014/main" id="{B283E73A-9D40-5ABB-C87E-0195EFDFD8D0}"/>
              </a:ext>
            </a:extLst>
          </p:cNvPr>
          <p:cNvSpPr txBox="1"/>
          <p:nvPr/>
        </p:nvSpPr>
        <p:spPr>
          <a:xfrm>
            <a:off x="746127" y="4953225"/>
            <a:ext cx="10690350" cy="14496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10000"/>
              </a:lnSpc>
              <a:spcBef>
                <a:spcPts val="1000"/>
              </a:spcBef>
              <a:buFont typeface="Arial"/>
              <a:buChar char="•"/>
            </a:pPr>
            <a:r>
              <a:rPr lang="en-US" sz="2000">
                <a:latin typeface="Arial"/>
                <a:cs typeface="Arial"/>
              </a:rPr>
              <a:t>Overall Model Design</a:t>
            </a: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The model design requires minimum code as it is the default </a:t>
            </a:r>
            <a:r>
              <a:rPr lang="en-US" err="1">
                <a:latin typeface="Arial"/>
                <a:cs typeface="Arial"/>
              </a:rPr>
              <a:t>sklearn</a:t>
            </a:r>
            <a:r>
              <a:rPr lang="en-US">
                <a:latin typeface="Arial"/>
                <a:cs typeface="Arial"/>
              </a:rPr>
              <a:t> structure for Neural Networks</a:t>
            </a:r>
          </a:p>
          <a:p>
            <a:pPr marL="742950" lvl="1" indent="-285750">
              <a:lnSpc>
                <a:spcPct val="110000"/>
              </a:lnSpc>
              <a:spcBef>
                <a:spcPts val="500"/>
              </a:spcBef>
              <a:buFont typeface="Courier New,monospace"/>
              <a:buChar char="o"/>
            </a:pPr>
            <a:r>
              <a:rPr lang="en-US">
                <a:latin typeface="Arial"/>
                <a:cs typeface="Arial"/>
              </a:rPr>
              <a:t>*Tanh activation function performed slightly better than ReLu</a:t>
            </a:r>
            <a:endParaRPr lang="en-US">
              <a:latin typeface="Arial"/>
              <a:ea typeface="+mn-lt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6878160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1557</Words>
  <Application>Microsoft Macintosh PowerPoint</Application>
  <PresentationFormat>Widescreen</PresentationFormat>
  <Paragraphs>248</Paragraphs>
  <Slides>19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Arial,Sans-Serif</vt:lpstr>
      <vt:lpstr>Courier New,monospace</vt:lpstr>
      <vt:lpstr>Arial</vt:lpstr>
      <vt:lpstr>Calibri</vt:lpstr>
      <vt:lpstr>Calisto MT</vt:lpstr>
      <vt:lpstr>Courier New</vt:lpstr>
      <vt:lpstr>Roboto Mono</vt:lpstr>
      <vt:lpstr>Univers Condensed</vt:lpstr>
      <vt:lpstr>ChronicleVTI</vt:lpstr>
      <vt:lpstr>Heart Attack Risk Prediction Using Data Mining Techniques</vt:lpstr>
      <vt:lpstr>Table of content</vt:lpstr>
      <vt:lpstr>Motivation &amp; Goals</vt:lpstr>
      <vt:lpstr>Related works</vt:lpstr>
      <vt:lpstr>Dataset</vt:lpstr>
      <vt:lpstr>Preprocessing</vt:lpstr>
      <vt:lpstr>Models – Linear Regression</vt:lpstr>
      <vt:lpstr>Models – Random forest</vt:lpstr>
      <vt:lpstr>Models – neural network</vt:lpstr>
      <vt:lpstr>Performances: entire dataset</vt:lpstr>
      <vt:lpstr>Feature importance: entire dataset</vt:lpstr>
      <vt:lpstr>Performances: [age group &lt; 55]</vt:lpstr>
      <vt:lpstr>Feature importance : [age group &lt; 55]</vt:lpstr>
      <vt:lpstr>Performances: [age group &gt;= 55]</vt:lpstr>
      <vt:lpstr>Feature importance : [age group &gt;= 55]</vt:lpstr>
      <vt:lpstr>Insights from result</vt:lpstr>
      <vt:lpstr>PowerPoint Presentation</vt:lpstr>
      <vt:lpstr>Future works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Kim, Sungho</dc:creator>
  <cp:lastModifiedBy>Kim, Sungho</cp:lastModifiedBy>
  <cp:revision>5</cp:revision>
  <dcterms:created xsi:type="dcterms:W3CDTF">2025-04-22T16:12:56Z</dcterms:created>
  <dcterms:modified xsi:type="dcterms:W3CDTF">2025-04-23T18:40:17Z</dcterms:modified>
</cp:coreProperties>
</file>