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Arial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localhost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hyperlink" Target="http://localhost" TargetMode="External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Arial"/>
              </a:rPr>
              <a:t>7. Итоговая практика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Выполнил Рыжов Всеволод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1. Capcha bypass. 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406880"/>
            <a:ext cx="9969840" cy="567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Submit 10 or more customer feedbacks within 20 second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635040" y="2393640"/>
            <a:ext cx="7437960" cy="216144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8512560" y="2491200"/>
            <a:ext cx="2623320" cy="33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1) Включили в терминале JuiceShop &amp; BurpSuitePro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2) Открыли браузер с включенным и настроенным foxy-proxy (127.0.0.1 /8080) по адресу 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http://localhost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:3000 запустился сайт JuiceShop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4428000" y="4782600"/>
            <a:ext cx="3018600" cy="196812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round/>
          </a:ln>
        </p:spPr>
      </p:pic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>
            <a:off x="635040" y="4774680"/>
            <a:ext cx="3254400" cy="197604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147960" y="2955240"/>
            <a:ext cx="48744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1.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47240" y="5287680"/>
            <a:ext cx="4881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2.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52520" y="1828440"/>
            <a:ext cx="2230200" cy="14317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52520" y="428760"/>
            <a:ext cx="2271240" cy="1207440"/>
          </a:xfrm>
          <a:prstGeom prst="rect">
            <a:avLst/>
          </a:prstGeom>
          <a:ln w="19049">
            <a:solidFill>
              <a:schemeClr val="accent1">
                <a:lumMod val="50196"/>
              </a:schemeClr>
            </a:solidFill>
            <a:round/>
          </a:ln>
        </p:spPr>
      </p:pic>
      <p:sp>
        <p:nvSpPr>
          <p:cNvPr id="94" name="CustomShape 1"/>
          <p:cNvSpPr/>
          <p:nvPr/>
        </p:nvSpPr>
        <p:spPr>
          <a:xfrm>
            <a:off x="-12240" y="2393280"/>
            <a:ext cx="4644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4.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409560" y="276120"/>
            <a:ext cx="848664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3) Включили Intercept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4) Ввели и отправили CAPCHA, повторили неск. раз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5) В HHTP History нашли наш запрос со статусом SUCCESS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6) Отправили его в Repeator и 10 раз отправили (Send)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7) В браузере появилось зеленое поле с указанием, что задача решена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8) Терминал вернул сообщение о решенной задаче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4360680" y="2125440"/>
            <a:ext cx="5361840" cy="2376360"/>
          </a:xfrm>
          <a:prstGeom prst="rect">
            <a:avLst/>
          </a:prstGeom>
          <a:ln w="19049">
            <a:solidFill>
              <a:schemeClr val="accent1">
                <a:lumMod val="50196"/>
              </a:schemeClr>
            </a:solidFill>
            <a:round/>
          </a:ln>
        </p:spPr>
      </p:pic>
      <p:sp>
        <p:nvSpPr>
          <p:cNvPr id="97" name="CustomShape 3"/>
          <p:cNvSpPr/>
          <p:nvPr/>
        </p:nvSpPr>
        <p:spPr>
          <a:xfrm>
            <a:off x="-59760" y="961920"/>
            <a:ext cx="4399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3.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452520" y="3541320"/>
            <a:ext cx="2264040" cy="1452960"/>
          </a:xfrm>
          <a:prstGeom prst="rect">
            <a:avLst/>
          </a:prstGeom>
          <a:ln w="19049">
            <a:solidFill>
              <a:schemeClr val="accent1">
                <a:lumMod val="50196"/>
              </a:schemeClr>
            </a:solidFill>
            <a:round/>
          </a:ln>
        </p:spPr>
      </p:pic>
      <p:sp>
        <p:nvSpPr>
          <p:cNvPr id="99" name="CustomShape 4"/>
          <p:cNvSpPr/>
          <p:nvPr/>
        </p:nvSpPr>
        <p:spPr>
          <a:xfrm>
            <a:off x="36360" y="3978000"/>
            <a:ext cx="41544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5.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5"/>
          <a:stretch/>
        </p:blipFill>
        <p:spPr>
          <a:xfrm>
            <a:off x="452520" y="5281200"/>
            <a:ext cx="2248560" cy="1422720"/>
          </a:xfrm>
          <a:prstGeom prst="rect">
            <a:avLst/>
          </a:prstGeom>
          <a:ln w="19049">
            <a:solidFill>
              <a:schemeClr val="accent1">
                <a:lumMod val="50196"/>
              </a:schemeClr>
            </a:solidFill>
            <a:round/>
          </a:ln>
        </p:spPr>
      </p:pic>
      <p:sp>
        <p:nvSpPr>
          <p:cNvPr id="101" name="CustomShape 5"/>
          <p:cNvSpPr/>
          <p:nvPr/>
        </p:nvSpPr>
        <p:spPr>
          <a:xfrm>
            <a:off x="36360" y="5534640"/>
            <a:ext cx="4165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6.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632400" y="2445120"/>
            <a:ext cx="4654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7.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6"/>
          <a:stretch/>
        </p:blipFill>
        <p:spPr>
          <a:xfrm>
            <a:off x="4360680" y="4942080"/>
            <a:ext cx="6089400" cy="1737360"/>
          </a:xfrm>
          <a:prstGeom prst="rect">
            <a:avLst/>
          </a:prstGeom>
          <a:ln w="19049">
            <a:solidFill>
              <a:schemeClr val="accent1">
                <a:lumMod val="50196"/>
              </a:schemeClr>
            </a:solidFill>
            <a:round/>
          </a:ln>
        </p:spPr>
      </p:pic>
      <p:sp>
        <p:nvSpPr>
          <p:cNvPr id="104" name="CustomShape 7"/>
          <p:cNvSpPr/>
          <p:nvPr/>
        </p:nvSpPr>
        <p:spPr>
          <a:xfrm>
            <a:off x="3632400" y="5479560"/>
            <a:ext cx="466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8.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2. Database schema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495800"/>
            <a:ext cx="10140840" cy="49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Exfiltrate the entire DB schema definition via SQL injection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44080" y="1992240"/>
            <a:ext cx="2369880" cy="147744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44080" y="3590280"/>
            <a:ext cx="2349720" cy="1489320"/>
          </a:xfrm>
          <a:prstGeom prst="rect">
            <a:avLst/>
          </a:prstGeom>
          <a:ln w="19049">
            <a:solidFill>
              <a:schemeClr val="accent1">
                <a:lumMod val="50196"/>
              </a:schemeClr>
            </a:solidFill>
            <a:round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244080" y="5149440"/>
            <a:ext cx="3481200" cy="151956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5447520" y="2405520"/>
            <a:ext cx="6152760" cy="20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4040" indent="-2836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Загрузили JuceSHOP</a:t>
            </a:r>
            <a:endParaRPr b="0" lang="ru-RU" sz="1800" spc="-1" strike="noStrike">
              <a:latin typeface="Arial"/>
            </a:endParaRPr>
          </a:p>
          <a:p>
            <a:pPr marL="284040" indent="-2836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Запустили BurpCommunityEdition</a:t>
            </a:r>
            <a:endParaRPr b="0" lang="ru-RU" sz="1800" spc="-1" strike="noStrike">
              <a:latin typeface="Arial"/>
            </a:endParaRPr>
          </a:p>
          <a:p>
            <a:pPr marL="284040" indent="-2836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Открыли сайт с установленным foxy-proxy</a:t>
            </a:r>
            <a:endParaRPr b="0" lang="ru-RU" sz="1800" spc="-1" strike="noStrike">
              <a:latin typeface="Arial"/>
            </a:endParaRPr>
          </a:p>
          <a:p>
            <a:pPr marL="284040" indent="-2836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Загрузили JuceSHOP 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4"/>
              </a:rPr>
              <a:t>http://localhost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:3000</a:t>
            </a:r>
            <a:endParaRPr b="0" lang="ru-RU" sz="1800" spc="-1" strike="noStrike">
              <a:latin typeface="Arial"/>
            </a:endParaRPr>
          </a:p>
          <a:p>
            <a:pPr marL="284040" indent="-2836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Несколько раз выбрали продукцию в поле «поиск» -apple, banana, </a:t>
            </a:r>
            <a:endParaRPr b="0" lang="ru-RU" sz="1800" spc="-1" strike="noStrike">
              <a:latin typeface="Arial"/>
            </a:endParaRPr>
          </a:p>
          <a:p>
            <a:pPr marL="284040" indent="-2836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авторизовались на сайте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72840" y="225000"/>
            <a:ext cx="2832840" cy="1438560"/>
          </a:xfrm>
          <a:prstGeom prst="rect">
            <a:avLst/>
          </a:prstGeom>
          <a:ln w="19049">
            <a:solidFill>
              <a:schemeClr val="accent1">
                <a:lumMod val="50196"/>
              </a:schemeClr>
            </a:solidFill>
            <a:round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672840" y="1893600"/>
            <a:ext cx="2832840" cy="1890000"/>
          </a:xfrm>
          <a:prstGeom prst="rect">
            <a:avLst/>
          </a:prstGeom>
          <a:ln w="19049">
            <a:solidFill>
              <a:schemeClr val="accent1">
                <a:lumMod val="50196"/>
              </a:schemeClr>
            </a:solidFill>
            <a:round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672840" y="4005720"/>
            <a:ext cx="2832840" cy="1672920"/>
          </a:xfrm>
          <a:prstGeom prst="rect">
            <a:avLst/>
          </a:prstGeom>
          <a:ln w="19049">
            <a:solidFill>
              <a:schemeClr val="accent1">
                <a:lumMod val="50196"/>
              </a:schemeClr>
            </a:solidFill>
            <a:round/>
          </a:ln>
        </p:spPr>
      </p:pic>
      <p:pic>
        <p:nvPicPr>
          <p:cNvPr id="114" name="" descr=""/>
          <p:cNvPicPr/>
          <p:nvPr/>
        </p:nvPicPr>
        <p:blipFill>
          <a:blip r:embed="rId4"/>
          <a:stretch/>
        </p:blipFill>
        <p:spPr>
          <a:xfrm>
            <a:off x="4143240" y="225000"/>
            <a:ext cx="2748600" cy="1438560"/>
          </a:xfrm>
          <a:prstGeom prst="rect">
            <a:avLst/>
          </a:prstGeom>
          <a:ln w="19049">
            <a:solidFill>
              <a:schemeClr val="accent1">
                <a:lumMod val="50196"/>
              </a:schemeClr>
            </a:solidFill>
            <a:round/>
          </a:ln>
        </p:spPr>
      </p:pic>
      <p:pic>
        <p:nvPicPr>
          <p:cNvPr id="115" name="" descr=""/>
          <p:cNvPicPr/>
          <p:nvPr/>
        </p:nvPicPr>
        <p:blipFill>
          <a:blip r:embed="rId5"/>
          <a:stretch/>
        </p:blipFill>
        <p:spPr>
          <a:xfrm>
            <a:off x="4143240" y="1756800"/>
            <a:ext cx="5083920" cy="2529000"/>
          </a:xfrm>
          <a:prstGeom prst="rect">
            <a:avLst/>
          </a:prstGeom>
          <a:ln w="19049">
            <a:solidFill>
              <a:schemeClr val="accent1">
                <a:lumMod val="50196"/>
              </a:schemeClr>
            </a:solidFill>
            <a:round/>
          </a:ln>
        </p:spPr>
      </p:pic>
      <p:pic>
        <p:nvPicPr>
          <p:cNvPr id="116" name="" descr=""/>
          <p:cNvPicPr/>
          <p:nvPr/>
        </p:nvPicPr>
        <p:blipFill>
          <a:blip r:embed="rId6"/>
          <a:stretch/>
        </p:blipFill>
        <p:spPr>
          <a:xfrm>
            <a:off x="4143240" y="4444920"/>
            <a:ext cx="4862880" cy="2285280"/>
          </a:xfrm>
          <a:prstGeom prst="rect">
            <a:avLst/>
          </a:prstGeom>
          <a:ln w="19049">
            <a:solidFill>
              <a:schemeClr val="accent1">
                <a:lumMod val="50196"/>
              </a:schemeClr>
            </a:solidFill>
            <a:round/>
          </a:ln>
        </p:spPr>
      </p:pic>
      <p:sp>
        <p:nvSpPr>
          <p:cNvPr id="117" name="CustomShape 1"/>
          <p:cNvSpPr/>
          <p:nvPr/>
        </p:nvSpPr>
        <p:spPr>
          <a:xfrm>
            <a:off x="9227520" y="757080"/>
            <a:ext cx="2960640" cy="475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7) Нашли в History HTML запись с удачным вводом apple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8) отправили этот запрос в Repeate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9) подменили запись apple на banana. Проверили - success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10) изменили banana на banana’ - система выдала ошибку (появилось зеленое поле на сайте)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11) изменили на banana’)) - ошибка из запроса исчезла, значит можно вводить инъекцию в этот фрагмент кода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54240" y="85320"/>
            <a:ext cx="3846240" cy="309600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54240" y="3651120"/>
            <a:ext cx="3846240" cy="256392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4864680" y="228960"/>
            <a:ext cx="4238640" cy="2017800"/>
          </a:xfrm>
          <a:prstGeom prst="rect">
            <a:avLst/>
          </a:prstGeom>
          <a:ln w="19049">
            <a:solidFill>
              <a:schemeClr val="accent1">
                <a:lumMod val="50196"/>
              </a:schemeClr>
            </a:solidFill>
            <a:round/>
          </a:ln>
        </p:spPr>
      </p:pic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4928400" y="4697280"/>
            <a:ext cx="3013920" cy="215352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5"/>
          <a:stretch/>
        </p:blipFill>
        <p:spPr>
          <a:xfrm>
            <a:off x="4928400" y="2522160"/>
            <a:ext cx="4285440" cy="1910160"/>
          </a:xfrm>
          <a:prstGeom prst="rect">
            <a:avLst/>
          </a:prstGeom>
          <a:ln w="19049">
            <a:solidFill>
              <a:schemeClr val="accent1">
                <a:lumMod val="50196"/>
              </a:schemeClr>
            </a:solidFill>
            <a:round/>
          </a:ln>
        </p:spPr>
      </p:pic>
      <p:sp>
        <p:nvSpPr>
          <p:cNvPr id="123" name="CustomShape 1"/>
          <p:cNvSpPr/>
          <p:nvPr/>
        </p:nvSpPr>
        <p:spPr>
          <a:xfrm>
            <a:off x="9399240" y="360000"/>
            <a:ext cx="25642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12) установили sqlite3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13) создали таблицу (haksplained (parm1, param2)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14) модифицировали код и добавляли по одной цифре 1,2 - 9. На 9 - после того как отослали запрос - в Response появилось число столбцов, той базы которую хотим скомпрометировать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15) Заменим число 1 на sql и отошлем запрос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16) задача признана решенной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370040" y="3246120"/>
            <a:ext cx="52524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370040" y="1267560"/>
            <a:ext cx="466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2847960" y="1841400"/>
            <a:ext cx="53100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12,13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4350960" y="5334120"/>
            <a:ext cx="4449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3. Login Jim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495800"/>
            <a:ext cx="10140840" cy="49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Log in with Jim’s user account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81560" y="4291920"/>
            <a:ext cx="3618720" cy="175104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712800" y="1990440"/>
            <a:ext cx="4888800" cy="212652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5740560" y="1990440"/>
            <a:ext cx="6397920" cy="3101400"/>
          </a:xfrm>
          <a:prstGeom prst="rect">
            <a:avLst/>
          </a:prstGeom>
          <a:ln w="0">
            <a:noFill/>
          </a:ln>
        </p:spPr>
      </p:pic>
      <p:sp>
        <p:nvSpPr>
          <p:cNvPr id="133" name="Line 3"/>
          <p:cNvSpPr/>
          <p:nvPr/>
        </p:nvSpPr>
        <p:spPr>
          <a:xfrm flipH="1">
            <a:off x="4579920" y="4303440"/>
            <a:ext cx="550800" cy="654120"/>
          </a:xfrm>
          <a:prstGeom prst="line">
            <a:avLst/>
          </a:prstGeom>
          <a:ln w="19049">
            <a:solidFill>
              <a:srgbClr val="ff0000"/>
            </a:solidFill>
            <a:tailEnd len="med" type="arrow" w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4"/>
          <p:cNvSpPr/>
          <p:nvPr/>
        </p:nvSpPr>
        <p:spPr>
          <a:xfrm flipV="1">
            <a:off x="4665960" y="4957560"/>
            <a:ext cx="1843920" cy="598680"/>
          </a:xfrm>
          <a:prstGeom prst="line">
            <a:avLst/>
          </a:prstGeom>
          <a:ln w="19049">
            <a:solidFill>
              <a:srgbClr val="ff0000"/>
            </a:solidFill>
            <a:tailEnd len="med" type="arrow" w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5220440" cy="69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4.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 Проанализируйте фрагменты кода на наличие уязвимостей. 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40000" y="3960000"/>
            <a:ext cx="3659400" cy="265320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614840" y="3960000"/>
            <a:ext cx="3485160" cy="270000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8460000" y="3963600"/>
            <a:ext cx="3116520" cy="2696400"/>
          </a:xfrm>
          <a:prstGeom prst="rect">
            <a:avLst/>
          </a:prstGeom>
          <a:ln w="0">
            <a:noFill/>
          </a:ln>
        </p:spPr>
      </p:pic>
      <p:sp>
        <p:nvSpPr>
          <p:cNvPr id="140" name="TextShape 2"/>
          <p:cNvSpPr txBox="1"/>
          <p:nvPr/>
        </p:nvSpPr>
        <p:spPr>
          <a:xfrm>
            <a:off x="8100000" y="1620000"/>
            <a:ext cx="39600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В моем случае произошел какой-то сбой с GitHub, а именно не подгрузились файлы из репозитория на локальном компьютере, поэтому сканирование провел на локальной машине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4"/>
          <a:stretch/>
        </p:blipFill>
        <p:spPr>
          <a:xfrm>
            <a:off x="506880" y="1800000"/>
            <a:ext cx="3866040" cy="144000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5"/>
          <a:stretch/>
        </p:blipFill>
        <p:spPr>
          <a:xfrm>
            <a:off x="4700880" y="1701360"/>
            <a:ext cx="2499120" cy="2232360"/>
          </a:xfrm>
          <a:prstGeom prst="rect">
            <a:avLst/>
          </a:prstGeom>
          <a:ln w="0">
            <a:noFill/>
          </a:ln>
        </p:spPr>
      </p:pic>
      <p:sp>
        <p:nvSpPr>
          <p:cNvPr id="143" name="Line 3"/>
          <p:cNvSpPr/>
          <p:nvPr/>
        </p:nvSpPr>
        <p:spPr>
          <a:xfrm flipH="1">
            <a:off x="4199400" y="3420000"/>
            <a:ext cx="3900600" cy="1080000"/>
          </a:xfrm>
          <a:prstGeom prst="line">
            <a:avLst/>
          </a:prstGeom>
          <a:ln w="19080">
            <a:solidFill>
              <a:srgbClr val="bf004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4"/>
          <p:cNvSpPr/>
          <p:nvPr/>
        </p:nvSpPr>
        <p:spPr>
          <a:xfrm flipH="1">
            <a:off x="8100000" y="3502080"/>
            <a:ext cx="180000" cy="457920"/>
          </a:xfrm>
          <a:prstGeom prst="line">
            <a:avLst/>
          </a:prstGeom>
          <a:ln w="19080">
            <a:solidFill>
              <a:srgbClr val="bf004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5"/>
          <p:cNvSpPr/>
          <p:nvPr/>
        </p:nvSpPr>
        <p:spPr>
          <a:xfrm>
            <a:off x="8640000" y="3502080"/>
            <a:ext cx="180000" cy="277920"/>
          </a:xfrm>
          <a:prstGeom prst="line">
            <a:avLst/>
          </a:prstGeom>
          <a:ln w="19080">
            <a:solidFill>
              <a:srgbClr val="bf004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Application>LibreOffice/7.0.4.2$Linux_X86_64 LibreOffice_project/00$Build-2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2023-09-14T13:26:42Z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9</vt:i4>
  </property>
  <property fmtid="{D5CDD505-2E9C-101B-9397-08002B2CF9AE}" pid="4" name="PresentationFormat">
    <vt:lpwstr>Widescreen</vt:lpwstr>
  </property>
  <property fmtid="{D5CDD505-2E9C-101B-9397-08002B2CF9AE}" pid="5" name="Slides">
    <vt:i4>9</vt:i4>
  </property>
</Properties>
</file>