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3/11  3. Практическое задание. Создание тактики компьютерной атаки</a:t>
            </a:r>
            <a:endParaRPr sz="2200">
              <a:latin typeface="Asana"/>
              <a:cs typeface="As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sana"/>
                <a:ea typeface="Asana"/>
                <a:cs typeface="Asana"/>
              </a:rPr>
              <a:t>Выполнил Рыжов Всеволод</a:t>
            </a:r>
            <a:endParaRPr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77327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7.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Предотвращение обнаружений: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отключение средств защиты информации для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камуфляжа исполнения нашего скрипта или работы исполняемого файла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  <p:sp>
        <p:nvSpPr>
          <p:cNvPr id="15675419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инструментов: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Exploit-DB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— для поиска существующих эксплойтов под скомпрометированную версию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операционной системы.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Внедрение в исполняемый файл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(запуск браузера, почтового клиента, бухгалтерской или расчетной программы (например 1С, DPD Аргис, Альбато-Деловые линии и т.д.)) для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того, чтобы средства защиты опознавали наши действия как легитимные и допустимые.</a:t>
            </a:r>
            <a:endParaRPr sz="2200" b="0" i="0" u="none" strike="noStrike" cap="none" spc="0">
              <a:solidFill>
                <a:srgbClr val="374151"/>
              </a:solidFill>
              <a:latin typeface="Asana"/>
              <a:cs typeface="Asana"/>
            </a:endParaRPr>
          </a:p>
          <a:p>
            <a:pPr>
              <a:defRPr/>
            </a:pPr>
            <a:endParaRPr sz="2200" b="0" i="0" u="none" strike="noStrike" cap="none" spc="0">
              <a:solidFill>
                <a:srgbClr val="37415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83855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Получение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учётных данных: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Сбор информации о пользовательских данных в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инфраструктуре</a:t>
            </a:r>
            <a:endParaRPr lang="ru-RU" sz="22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3937992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инструментов: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Exploit-DB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— для поиска существующих эксплойтов под скомпрометированную версию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операционной системы.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Внедрение в исполняемый файл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(запуск браузера, почтового клиента, бухгалтерской или расчетной программы (например 1С, DPD Аргис, Альбато-Деловые линии и т.д.)) для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того, чтобы средства защиты опознавали наши действия как легитимные и допустимые.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endParaRPr sz="2200" b="0" i="0" u="none" strike="noStrike" cap="none" spc="0">
              <a:solidFill>
                <a:srgbClr val="37415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43916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Исследование: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сканирование сети для поиска дополнительных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уязвимостей на рабочих станциях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целевой организации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 </a:t>
            </a:r>
            <a:endParaRPr lang="ru-RU"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  <p:sp>
        <p:nvSpPr>
          <p:cNvPr id="80825132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инструментов: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Nessus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сканирования уязвимостей. 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OpenVAS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сканирования уязвимостей, включает в себя движок сканирования и базу данных уязвимостей, а также позволяет пользователям создавать пользовательские скрипты и настраивать сканирование под конкретные требования.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Nexpose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управления уязвимостями и сканирования сети, включает широкий набор функций для обнаружения, анализа и управления уязвимостями в системах, сети и приложениях</a:t>
            </a:r>
            <a:endParaRPr sz="2200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Zenmap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: автоматически строит карты сети организации.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Enum4linux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: соберёт доступные логины Active Directory.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26624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Перемещение внутри периметра: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дополнительное заражение рабочих станций для</a:t>
            </a:r>
            <a:endParaRPr lang="ru-RU"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получения доступа к ним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 </a:t>
            </a:r>
            <a:endParaRPr lang="ru-RU"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  <p:sp>
        <p:nvSpPr>
          <p:cNvPr id="28558528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 и действий:</a:t>
            </a:r>
            <a:endParaRPr lang="ru-RU" sz="2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Exploit-DB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: поиск существующих эксплойтов под найденные компьютеры и серверы.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SearchSploit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поиск существующих эксплойтов под найденные компьютеры и серверы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Ручной запуск программ для удалённого доступа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: при получении доступа к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паролям учётных записей возможен легитимный вход на рабочие станции и</a:t>
            </a:r>
            <a:r>
              <a:rPr b="0"/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запуск программ для удалённого доступа от имени пользователя.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34361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Сбор данных: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получаем доступ к данным целевой организации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 </a:t>
            </a:r>
            <a:endParaRPr lang="ru-RU"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  <p:sp>
        <p:nvSpPr>
          <p:cNvPr id="78751515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инструментов:</a:t>
            </a:r>
            <a:endParaRPr lang="ru-RU" sz="2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Wireshark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захвата и анализа данных, передаваемые по сети, для изучения сетевого трафика, выявления уязвимостей, анализа аутентификации;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Tcpdump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захвата и анализа сетевого трафика в реальном времени, а также для мониторинга и анализа трафика на определенных сетевых интерфейсах;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Network Scanners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обнаружения активных хостов сети, портов и служб внутри сети;</a:t>
            </a:r>
            <a:endParaRPr sz="2200" b="0" i="0" u="none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Ettercap: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для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перенаправления трафика атакуемых рабочих станций через свои хосты или сервера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176824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12.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Управление и контроль: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создаём VPN-канал к управляющему серверу атакующей команды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, осуществляем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управление рабочими станциями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целевой организации  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  <p:sp>
        <p:nvSpPr>
          <p:cNvPr id="114235304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 и действий:</a:t>
            </a:r>
            <a:endParaRPr lang="ru-RU" sz="2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Metasploit Framework: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создаём сервер для удалённого соединения 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управления заражёнными рабочими станциями целевой организации;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Создаём собственный сервер управления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со своими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протоколами передачи информации, которые не сможет проверить IDS/IPS.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26783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13.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Эксфильтрация данных: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передаём данные по защищённому каналу связи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 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  <p:sp>
        <p:nvSpPr>
          <p:cNvPr id="666509593" name="Объект 2"/>
          <p:cNvSpPr>
            <a:spLocks noGrp="1"/>
          </p:cNvSpPr>
          <p:nvPr/>
        </p:nvSpPr>
        <p:spPr bwMode="auto">
          <a:xfrm flipH="0" flipV="0">
            <a:off x="1583497" y="1600200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 и действий:</a:t>
            </a:r>
            <a:endParaRPr lang="ru-RU" sz="2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Metasploit Framework: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создаём сервер для удалённого соединения 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управления заражёнными рабочими станциями целевой организации;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Создаём собственный сервер управления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со своими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протоколами передачи информации, которые не сможет проверить IDS/IPS.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290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14.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Воздействие: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 зависимости от целей данной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атаки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: блокируем работу внутренних ресурсов целевой организации, уничтожение данных, выводим денежные средства и информацию, наносим репутационный ущерб и т.д.  </a:t>
            </a:r>
            <a:endParaRPr lang="ru-RU"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  <p:sp>
        <p:nvSpPr>
          <p:cNvPr id="457371948" name="Объект 2"/>
          <p:cNvSpPr>
            <a:spLocks noGrp="1"/>
          </p:cNvSpPr>
          <p:nvPr/>
        </p:nvSpPr>
        <p:spPr bwMode="auto">
          <a:xfrm flipH="0" flipV="0">
            <a:off x="1583497" y="1600200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 и действий:</a:t>
            </a:r>
            <a:endParaRPr lang="ru-RU" sz="2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Metasploit Framework: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создаём сервер для удалённого соединения 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управления заражёнными рабочими станциями целевой организации;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Создаём собственный сервер управления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со своими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протоколами передачи информации, которые не сможет проверить IDS/IPS.</a:t>
            </a:r>
            <a:endParaRPr lang="ru-RU"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48355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200" b="1" i="0" u="none">
                <a:solidFill>
                  <a:srgbClr val="181818"/>
                </a:solidFill>
                <a:latin typeface="Asana"/>
                <a:ea typeface="Asana"/>
                <a:cs typeface="Asana"/>
              </a:rPr>
              <a:t>Условия задачи</a:t>
            </a:r>
            <a:endParaRPr sz="2200">
              <a:latin typeface="Asana"/>
              <a:cs typeface="Asana"/>
            </a:endParaRPr>
          </a:p>
        </p:txBody>
      </p:sp>
      <p:sp>
        <p:nvSpPr>
          <p:cNvPr id="105640094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Дана коммерческая организация, которая занимается грузоперевозками. В </a:t>
            </a: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организации </a:t>
            </a: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работает несколько отделов:</a:t>
            </a:r>
            <a:endParaRPr sz="2200" b="1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менеджеры по 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грузоперевозкам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,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бухгалтерия,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кадровая служба,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служба ИТ.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Д</a:t>
            </a: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ополнительная информация, которая вам известна:</a:t>
            </a:r>
            <a:endParaRPr sz="2200" b="1" i="0" u="none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есть сайт, размещённый на собственных мощностях;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DMZ-зона отсутствует;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удалённых сотрудников нет;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  <a:p>
            <a:pPr lvl="1">
              <a:defRPr/>
            </a:pP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менеджеры звонят с использование IP-телефонии.</a:t>
            </a:r>
            <a:endParaRPr sz="2200" b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8968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Что нужно сделать:</a:t>
            </a:r>
            <a:endParaRPr sz="2200">
              <a:latin typeface="Asana"/>
              <a:cs typeface="Asana"/>
            </a:endParaRPr>
          </a:p>
        </p:txBody>
      </p:sp>
      <p:sp>
        <p:nvSpPr>
          <p:cNvPr id="171312863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656767" y="1092199"/>
            <a:ext cx="10262943" cy="55508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Постройте жизненный цикл атаки, используя матрицу MITRE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Разведка — сканирование публичных IP-адресов, чтобы найти открытый порт 445.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Подготовка ресурсов — подготавливаем необходимые средства для атаки (готовим эксплойты, ищем в сети «слитые» корпоративные учетные записи).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Первоначальный доступ — эксплуатация найденных уязвимостей и получение первоначального доступа к системе.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Выполнение — имея первоначальный доступ, находим критическое ПО и начинаем шифрование данных.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Закрепление — прописываем себя в автозапуск, чтобы при перезагрузке или выключении рабочего места пользователя доступ сохранялся.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Повышение привилегий — нет точной информации.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Предотвращение обнаружений — нет точной информации.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Получение учётных данных — в этом нет необходимости.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Исследование — попытки сканировать заражённую сеть для поиска дополнительных уязвимых компьютеров.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Перемещение внутри периметра — дополнительное заражение известных машин.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Сбор данных — нет точной информации.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Управление и контроль — создаём новый защищённый VPN-канал до управляющего сервера злоумышленника.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Эксфильтрация данных — передаём данные по защищённому каналу связи.</a:t>
            </a:r>
            <a:endParaRPr sz="18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Воздействие — проводим дефейс ресурсов организации.</a:t>
            </a:r>
            <a:endParaRPr sz="1800"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90932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94023" indent="-394023">
              <a:buAutoNum type="arabicPeriod"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Разведка: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Сканирование публичных IP-адресов для обнаружения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открытого порта 445</a:t>
            </a:r>
            <a:endParaRPr sz="2200">
              <a:latin typeface="Asana"/>
              <a:cs typeface="Asana"/>
            </a:endParaRPr>
          </a:p>
        </p:txBody>
      </p:sp>
      <p:sp>
        <p:nvSpPr>
          <p:cNvPr id="95770313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</a:t>
            </a:r>
            <a:endParaRPr sz="2200" b="1" i="0" u="none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Nmap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сканирования публичных IP-адресов и поиска открытых портов, включая порт 445.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Shodan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поиска устройств с открытым портом 445.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OpenVAS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для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выявления уязвимости в сетевых устройствах и программном обеспечении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Metasploit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проверки уязвимостей, связанных с открытым портом 445.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OSINT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 marL="0" indent="0">
              <a:buFont typeface="Arial"/>
              <a:buNone/>
              <a:defRPr/>
            </a:pPr>
            <a:endParaRPr sz="2200"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42289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8" y="274638"/>
            <a:ext cx="10268401" cy="15541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2. Подготовка ресурсов: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подготавливаем необходимые средства для атаки (готовим эксплойты, ищем в сети «слитые» корпоративные учетные записи)</a:t>
            </a:r>
            <a:endParaRPr sz="2200">
              <a:latin typeface="Asana"/>
              <a:cs typeface="Asana"/>
            </a:endParaRPr>
          </a:p>
        </p:txBody>
      </p:sp>
      <p:sp>
        <p:nvSpPr>
          <p:cNvPr id="126038775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Metasploit Framework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тестирования на проникновение и выполнения эксплойтов. Metasploit содержит большую базу эксплойтов и позволяет тестировать уязвимости в различных системах.</a:t>
            </a:r>
            <a:endParaRPr sz="2200" b="0" i="0" u="none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Shodan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поиска устройств, подключенные к интернету, а также информации о различных службах и открытых портах на этих устройствах.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Have I Been Pwned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проверки, были ли учетные записи целевой организации скомпрометированы в результате различных утечек данных.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TheHarvester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сбора информации о доменах, электронных адресах, поддоменах и других связанных ресурсах целевой организации. 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OSINT (Open Source Intelligence) источники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Поиск открытой информации в открытых источниках, таких как социальные сети, форумы, блоги и др., может предоставить дополнительные сведения о целевой организации.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484051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Asana"/>
                <a:ea typeface="Asana"/>
                <a:cs typeface="Asana"/>
              </a:rPr>
              <a:t>3. Первоначальный доступ: </a:t>
            </a:r>
            <a:br>
              <a:rPr lang="ru-RU" sz="2200" b="1" i="0" u="none" strike="noStrike" cap="none" spc="0">
                <a:solidFill>
                  <a:srgbClr val="000000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rgbClr val="000000"/>
                </a:solidFill>
                <a:latin typeface="Asana"/>
                <a:ea typeface="Asana"/>
                <a:cs typeface="Asana"/>
              </a:rPr>
              <a:t>Эксплуатация найденных уязвимостей и получение </a:t>
            </a:r>
            <a:br>
              <a:rPr lang="ru-RU" sz="2200" b="1" i="0" u="none" strike="noStrike" cap="none" spc="0">
                <a:solidFill>
                  <a:srgbClr val="000000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rgbClr val="000000"/>
                </a:solidFill>
                <a:latin typeface="Asana"/>
                <a:ea typeface="Asana"/>
                <a:cs typeface="Asana"/>
              </a:rPr>
              <a:t>первоначального доступа к системе</a:t>
            </a:r>
            <a:endParaRPr sz="2200">
              <a:latin typeface="Asana"/>
              <a:cs typeface="Asana"/>
            </a:endParaRPr>
          </a:p>
        </p:txBody>
      </p:sp>
      <p:sp>
        <p:nvSpPr>
          <p:cNvPr id="150688564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Metasploit Framework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выполнения эксплойтов. 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Empire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выполнения пост-эксплуатационных действий, включая управление и контроль над целевой системой после успешной атаки.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Cobalt Strike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тестирования на проникновение и эксплуатации, команд и персистентного доступа к системам (доступа при котором целевая система сохранит свои свойства, не позволяя обнаружить вторжение).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BeEF (Browser Exploitation Framework)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атаки на браузер целевой компании и получения доступа через него (браузер вероятно завязан на доступ к внутренней системе целевой организации – например, бухгалтерии и отдела продаж).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Reverse Shells и Netcat</a:t>
            </a:r>
            <a:r>
              <a:rPr sz="22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: Для создания обратных оболочек и установки соединения с удаленной системой (Netcat), чтобы создать пути для взаимодействия с системой после успешной атаки.</a:t>
            </a:r>
            <a:endParaRPr sz="2200" b="0" i="0" u="none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40343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4. Выполнение: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Получение первоначального доступа,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поиск критического ПО и шифрование данных.</a:t>
            </a:r>
            <a:endParaRPr sz="2200">
              <a:latin typeface="Asana"/>
              <a:cs typeface="Asana"/>
            </a:endParaRPr>
          </a:p>
        </p:txBody>
      </p:sp>
      <p:sp>
        <p:nvSpPr>
          <p:cNvPr id="200834895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Фишинг (Gophish)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— открытие ссылок в фишинговых письмах для бухгалтерии и отдела продаж, с запросами от якобы клиентов, что спровоцирует запуск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файлов, скачанных с неправильных ресурсов. Это позволит атакующей стороне выполнить команды на компьютерах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целевой организации и получить полный доступ к целевой системе.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Intercepter-NG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—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для перехвата трафика, анализа протоколов, обнаружения паролей, сессий и даже выполнения MITM (Man-in-the-Middle) атак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.</a:t>
            </a:r>
            <a:endParaRPr sz="2200" b="0" i="0" u="none">
              <a:solidFill>
                <a:srgbClr val="37415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09542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1">
                <a:latin typeface="Asana"/>
                <a:ea typeface="Asana"/>
                <a:cs typeface="Asana"/>
              </a:rPr>
              <a:t>5.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Закрепление: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добавление в автозагрузку для сохранения доступа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после перезагрузки системы или выключении рабочей станции</a:t>
            </a:r>
            <a:endParaRPr sz="2200" b="1">
              <a:latin typeface="Asana"/>
              <a:cs typeface="Asana"/>
            </a:endParaRPr>
          </a:p>
        </p:txBody>
      </p:sp>
      <p:sp>
        <p:nvSpPr>
          <p:cNvPr id="117893952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Действия: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Добавление в автозагрузку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целевой системы скрипта, запускающего удаленное соединение с атакующим хостом.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Внедрение в исполняемый файл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(запуск браузера, почтового клиента, бухгалтерской или расчетной программы (например 1С, DPD Аргис, Альбато-Деловые линии и т.д.)) для постоянного запуска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вредоносных программ по установлению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удалённого доступа 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70168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6. Повышение привилегий: </a:t>
            </a:r>
            <a:b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после этапа закрепления, на основании данных разведки и</a:t>
            </a:r>
            <a:endParaRPr sz="2200" b="1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подготовки ресурсов, осуществляем взлом</a:t>
            </a:r>
            <a:endParaRPr sz="2200" b="1">
              <a:latin typeface="Asana"/>
              <a:cs typeface="Asana"/>
            </a:endParaRPr>
          </a:p>
        </p:txBody>
      </p:sp>
      <p:sp>
        <p:nvSpPr>
          <p:cNvPr id="161951479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24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Выбор инструментов:</a:t>
            </a:r>
            <a:endParaRPr sz="220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Exploit-DB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— для поиск существующих эксплойтов под скомпрометированную версию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операционной системы.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SearchSploit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— для поиска существующего эксплойта для распознанной операционной системы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в целевой организации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.</a:t>
            </a:r>
            <a:endParaRPr sz="2200" b="0" i="0" u="none" strike="noStrike" cap="none" spc="0">
              <a:solidFill>
                <a:schemeClr val="tx1"/>
              </a:solidFill>
              <a:latin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2023-08-18T06:28:15Z</dcterms:modified>
  <cp:category/>
  <cp:contentStatus/>
  <cp:version/>
</cp:coreProperties>
</file>