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3"/>
    <p:sldId id="282" r:id="rId4"/>
    <p:sldId id="276" r:id="rId5"/>
    <p:sldId id="259" r:id="rId6"/>
    <p:sldId id="268" r:id="rId7"/>
    <p:sldId id="269" r:id="rId8"/>
    <p:sldId id="271" r:id="rId9"/>
    <p:sldId id="279" r:id="rId10"/>
    <p:sldId id="266" r:id="rId11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96" userDrawn="1">
          <p15:clr>
            <a:srgbClr val="A4A3A4"/>
          </p15:clr>
        </p15:guide>
        <p15:guide id="2" pos="38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7" d="100"/>
          <a:sy n="117" d="100"/>
        </p:scale>
        <p:origin x="510" y="102"/>
      </p:cViewPr>
      <p:guideLst>
        <p:guide orient="horz" pos="2296"/>
        <p:guide pos="382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notesMaster" Target="notesMasters/notesMaster1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en-US" smtClean="0"/>
            </a:fld>
            <a:endParaRPr lang="en-US"/>
          </a:p>
        </p:txBody>
      </p:sp>
      <p:sp>
        <p:nvSpPr>
          <p:cNvPr id="4" name="Slide Image Placehoder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 Placeholder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мещающий образ слайда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Замещающий текст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ru-RU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063751" y="1701800"/>
            <a:ext cx="9211733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63751" y="2927350"/>
            <a:ext cx="9218083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en-US" smtClean="0"/>
            </a:fld>
            <a:endParaRPr lang="en-US"/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8544C22-EC13-4D2B-BB53-07ACC9C2DCDB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SimSun" panose="02010600030101010101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SimSun" panose="02010600030101010101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en-US" smtClean="0"/>
            </a:fld>
            <a:endParaRPr lang="en-US" dirty="0"/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 dirty="0"/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8467" y="0"/>
            <a:ext cx="1220046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760FBDFE-C587-4B4C-A407-44438C67B59E}" type="datetimeFigureOut">
              <a:rPr lang="en-US" smtClean="0"/>
            </a:fld>
            <a:endParaRPr 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49AE70B2-8BF9-45C0-BB95-33D1B9D3A854}" type="slidenum">
              <a:rPr lang="en-US" smtClean="0"/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4.png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image" Target="../media/image3.png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1" Type="http://schemas.openxmlformats.org/officeDocument/2006/relationships/slideLayout" Target="../slideLayouts/slideLayout2.xml"/><Relationship Id="rId10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12.xml"/><Relationship Id="rId8" Type="http://schemas.openxmlformats.org/officeDocument/2006/relationships/tags" Target="../tags/tag11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5.png"/><Relationship Id="rId14" Type="http://schemas.openxmlformats.org/officeDocument/2006/relationships/image" Target="../media/image14.png"/><Relationship Id="rId13" Type="http://schemas.openxmlformats.org/officeDocument/2006/relationships/image" Target="../media/image13.png"/><Relationship Id="rId12" Type="http://schemas.openxmlformats.org/officeDocument/2006/relationships/image" Target="../media/image12.png"/><Relationship Id="rId11" Type="http://schemas.openxmlformats.org/officeDocument/2006/relationships/image" Target="../media/image11.png"/><Relationship Id="rId10" Type="http://schemas.openxmlformats.org/officeDocument/2006/relationships/image" Target="../media/image10.png"/><Relationship Id="rId1" Type="http://schemas.openxmlformats.org/officeDocument/2006/relationships/tags" Target="../tags/tag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image" Target="../media/image10.png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9" Type="http://schemas.openxmlformats.org/officeDocument/2006/relationships/slideLayout" Target="../slideLayouts/slideLayout2.xml"/><Relationship Id="rId18" Type="http://schemas.openxmlformats.org/officeDocument/2006/relationships/image" Target="../media/image26.png"/><Relationship Id="rId17" Type="http://schemas.openxmlformats.org/officeDocument/2006/relationships/image" Target="../media/image25.png"/><Relationship Id="rId16" Type="http://schemas.openxmlformats.org/officeDocument/2006/relationships/image" Target="../media/image24.png"/><Relationship Id="rId15" Type="http://schemas.openxmlformats.org/officeDocument/2006/relationships/image" Target="../media/image23.png"/><Relationship Id="rId14" Type="http://schemas.openxmlformats.org/officeDocument/2006/relationships/tags" Target="../tags/tag21.xml"/><Relationship Id="rId13" Type="http://schemas.openxmlformats.org/officeDocument/2006/relationships/tags" Target="../tags/tag20.xml"/><Relationship Id="rId12" Type="http://schemas.openxmlformats.org/officeDocument/2006/relationships/tags" Target="../tags/tag19.xml"/><Relationship Id="rId11" Type="http://schemas.openxmlformats.org/officeDocument/2006/relationships/tags" Target="../tags/tag18.xml"/><Relationship Id="rId10" Type="http://schemas.openxmlformats.org/officeDocument/2006/relationships/image" Target="../media/image12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p>
            <a:r>
              <a:rPr lang="ru-RU" altLang="ru-RU"/>
              <a:t>ПИД регуляторы</a:t>
            </a:r>
            <a:endParaRPr lang="ru-RU" alt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 Структура систем автоматического управления</a:t>
            </a:r>
            <a:endParaRPr lang="ru-RU" altLang="en-US"/>
          </a:p>
        </p:txBody>
      </p:sp>
      <p:sp>
        <p:nvSpPr>
          <p:cNvPr id="9" name="Скругленный прямоугольник 8"/>
          <p:cNvSpPr/>
          <p:nvPr>
            <p:custDataLst>
              <p:tags r:id="rId1"/>
            </p:custDataLst>
          </p:nvPr>
        </p:nvSpPr>
        <p:spPr>
          <a:xfrm>
            <a:off x="3426460" y="1950720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7607300" y="195199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Соединительная линия уступом 13"/>
          <p:cNvCxnSpPr>
            <a:stCxn id="10" idx="2"/>
            <a:endCxn id="33" idx="3"/>
          </p:cNvCxnSpPr>
          <p:nvPr/>
        </p:nvCxnSpPr>
        <p:spPr>
          <a:xfrm rot="5400000">
            <a:off x="6644640" y="2527935"/>
            <a:ext cx="1408430" cy="2900680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Прямая со стрелкой 17"/>
          <p:cNvCxnSpPr/>
          <p:nvPr>
            <p:custDataLst>
              <p:tags r:id="rId2"/>
            </p:custDataLst>
          </p:nvPr>
        </p:nvCxnSpPr>
        <p:spPr>
          <a:xfrm>
            <a:off x="1837690" y="4669790"/>
            <a:ext cx="1518920" cy="12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Прямая со стрелкой 18"/>
          <p:cNvCxnSpPr>
            <a:stCxn id="9" idx="3"/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5809615" y="2611755"/>
            <a:ext cx="1797685" cy="127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Текстовое поле 21"/>
          <p:cNvSpPr txBox="1"/>
          <p:nvPr>
            <p:custDataLst>
              <p:tags r:id="rId4"/>
            </p:custDataLst>
          </p:nvPr>
        </p:nvSpPr>
        <p:spPr>
          <a:xfrm>
            <a:off x="3427730" y="2426970"/>
            <a:ext cx="2381885" cy="36957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7593965" y="195135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ru-RU"/>
              <a:t>Объект </a:t>
            </a:r>
            <a:endParaRPr lang="ru-RU" altLang="ru-RU"/>
          </a:p>
          <a:p>
            <a:pPr algn="ctr"/>
            <a:r>
              <a:rPr lang="ru-RU" altLang="ru-RU"/>
              <a:t>управления</a:t>
            </a:r>
            <a:endParaRPr lang="ru-RU" altLang="ru-RU"/>
          </a:p>
        </p:txBody>
      </p:sp>
      <p:sp>
        <p:nvSpPr>
          <p:cNvPr id="26" name="Текстовое поле 25"/>
          <p:cNvSpPr txBox="1"/>
          <p:nvPr/>
        </p:nvSpPr>
        <p:spPr>
          <a:xfrm>
            <a:off x="1267079" y="3962971"/>
            <a:ext cx="1980565" cy="7067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ru-RU" altLang="ru-RU" sz="2000" i="1">
                <a:latin typeface="Cambria Math" panose="02040503050406030204" charset="0"/>
                <a:cs typeface="Cambria Math" panose="02040503050406030204" charset="0"/>
              </a:rPr>
              <a:t>Желаемое </a:t>
            </a:r>
            <a:endParaRPr lang="ru-RU" altLang="ru-RU" sz="2000" i="1">
              <a:latin typeface="Cambria Math" panose="02040503050406030204" charset="0"/>
              <a:cs typeface="Cambria Math" panose="02040503050406030204" charset="0"/>
            </a:endParaRPr>
          </a:p>
          <a:p>
            <a:pPr algn="l"/>
            <a:r>
              <a:rPr lang="ru-RU" altLang="ru-RU" sz="2000" i="1">
                <a:latin typeface="Cambria Math" panose="02040503050406030204" charset="0"/>
                <a:cs typeface="Cambria Math" panose="02040503050406030204" charset="0"/>
              </a:rPr>
              <a:t>значение (</a:t>
            </a:r>
            <a:r>
              <a:rPr lang="en-US" altLang="ru-RU" sz="2000" i="1">
                <a:latin typeface="Cambria Math" panose="02040503050406030204" charset="0"/>
                <a:cs typeface="Cambria Math" panose="02040503050406030204" charset="0"/>
              </a:rPr>
              <a:t>cmd)</a:t>
            </a:r>
            <a:endParaRPr lang="en-US" altLang="ru-RU" sz="2000" i="1">
              <a:latin typeface="Cambria Math" panose="02040503050406030204" charset="0"/>
              <a:cs typeface="Cambria Math" panose="0204050305040603020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Текстовое поле 30"/>
              <p:cNvSpPr txBox="1"/>
              <p:nvPr/>
            </p:nvSpPr>
            <p:spPr>
              <a:xfrm>
                <a:off x="6388037" y="4682426"/>
                <a:ext cx="1691005" cy="1014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Фактическое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значение</a:t>
                </a:r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𝑟𝑒𝑎𝑙</m:t>
                    </m:r>
                  </m:oMath>
                </a14:m>
                <a:r>
                  <a:rPr lang="ru-RU" altLang="en-US" sz="2000">
                    <a:latin typeface="Cambria Math" panose="02040503050406030204" charset="0"/>
                    <a:cs typeface="Cambria Math" panose="02040503050406030204" charset="0"/>
                  </a:rPr>
                  <a:t>)</a:t>
                </a:r>
                <a:endParaRPr lang="ru-RU" altLang="en-US" sz="2000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Текстовое поле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8037" y="4682426"/>
                <a:ext cx="1691005" cy="1014730"/>
              </a:xfrm>
              <a:prstGeom prst="rect">
                <a:avLst/>
              </a:prstGeom>
              <a:blipFill rotWithShape="1">
                <a:blip r:embed="rId5"/>
                <a:stretch>
                  <a:fillRect l="-34" t="-56" r="34" b="5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Скругленный прямоугольник 32"/>
              <p:cNvSpPr/>
              <p:nvPr>
                <p:custDataLst>
                  <p:tags r:id="rId6"/>
                </p:custDataLst>
              </p:nvPr>
            </p:nvSpPr>
            <p:spPr>
              <a:xfrm>
                <a:off x="3356610" y="4021455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𝐸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𝑐𝑚𝑑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𝑟𝑒𝑎𝑙</m:t>
                      </m:r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Скругленный 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7"/>
                </p:custDataLst>
              </p:nvPr>
            </p:nvSpPr>
            <p:spPr>
              <a:xfrm>
                <a:off x="3356610" y="4021455"/>
                <a:ext cx="2541905" cy="1322070"/>
              </a:xfrm>
              <a:prstGeom prst="roundRect">
                <a:avLst/>
              </a:prstGeom>
              <a:blipFill rotWithShape="1">
                <a:blip r:embed="rId8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33" idx="0"/>
            <a:endCxn id="9" idx="2"/>
          </p:cNvCxnSpPr>
          <p:nvPr/>
        </p:nvCxnSpPr>
        <p:spPr>
          <a:xfrm flipH="1" flipV="1">
            <a:off x="4618355" y="3272790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Текстовое поле 52"/>
              <p:cNvSpPr txBox="1"/>
              <p:nvPr/>
            </p:nvSpPr>
            <p:spPr>
              <a:xfrm>
                <a:off x="4628134" y="3416871"/>
                <a:ext cx="1533525" cy="39878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Ошибка(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  <m:r>
                        <a:rPr lang="en-US" altLang="ru-RU" sz="2000" i="1">
                          <a:latin typeface="Cambria Math" panose="02040503050406030204" charset="0"/>
                          <a:cs typeface="Cambria Math" panose="02040503050406030204" charset="0"/>
                        </a:rPr>
                        <m:t>)</m:t>
                      </m:r>
                    </m:oMath>
                  </m:oMathPara>
                </a14:m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Текстовое поле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8134" y="3416871"/>
                <a:ext cx="1533525" cy="398780"/>
              </a:xfrm>
              <a:prstGeom prst="rect">
                <a:avLst/>
              </a:prstGeom>
              <a:blipFill rotWithShape="1">
                <a:blip r:embed="rId9"/>
                <a:stretch>
                  <a:fillRect l="-17" t="-143" r="17" b="143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5809869" y="1598866"/>
                <a:ext cx="1784350" cy="101473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Управляющее</a:t>
                </a:r>
                <a:endParaRPr lang="ru-RU" altLang="en-US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:r>
                  <a:rPr lang="ru-RU" altLang="en-US" sz="2000" i="1">
                    <a:latin typeface="Cambria Math" panose="02040503050406030204" charset="0"/>
                    <a:cs typeface="Cambria Math" panose="02040503050406030204" charset="0"/>
                  </a:rPr>
                  <a:t>воздействие</a:t>
                </a:r>
                <a:endParaRPr lang="en-US" altLang="ru-RU" sz="20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ctr"/>
                <a:r>
                  <a:rPr lang="ru-RU" altLang="en-US" sz="2000">
                    <a:latin typeface="Cambria Math" panose="02040503050406030204" charset="0"/>
                    <a:cs typeface="Cambria Math" panose="02040503050406030204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𝑈</m:t>
                    </m:r>
                    <m:r>
                      <a:rPr lang="en-US" altLang="ru-RU" sz="20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endParaRPr lang="ru-RU" altLang="en-US" sz="2000"/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869" y="1598866"/>
                <a:ext cx="1784350" cy="1014730"/>
              </a:xfrm>
              <a:prstGeom prst="rect">
                <a:avLst/>
              </a:prstGeom>
              <a:blipFill rotWithShape="1">
                <a:blip r:embed="rId10"/>
                <a:stretch>
                  <a:fillRect l="-14" t="-56" r="14" b="56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ru-RU"/>
              <a:t>Управление вертикальной скоростью БПЛА</a:t>
            </a:r>
            <a:endParaRPr lang="ru-RU" altLang="ru-RU"/>
          </a:p>
        </p:txBody>
      </p:sp>
      <p:sp>
        <p:nvSpPr>
          <p:cNvPr id="9" name="Скругленный прямоугольник 8"/>
          <p:cNvSpPr/>
          <p:nvPr>
            <p:custDataLst>
              <p:tags r:id="rId1"/>
            </p:custDataLst>
          </p:nvPr>
        </p:nvSpPr>
        <p:spPr>
          <a:xfrm>
            <a:off x="1314450" y="151828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10" name="Скругленный прямоугольник 9"/>
          <p:cNvSpPr/>
          <p:nvPr/>
        </p:nvSpPr>
        <p:spPr>
          <a:xfrm>
            <a:off x="4763135" y="151892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14" name="Соединительная линия уступом 13"/>
          <p:cNvCxnSpPr>
            <a:stCxn id="10" idx="2"/>
            <a:endCxn id="33" idx="3"/>
          </p:cNvCxnSpPr>
          <p:nvPr/>
        </p:nvCxnSpPr>
        <p:spPr>
          <a:xfrm rot="5400000">
            <a:off x="4166235" y="2461260"/>
            <a:ext cx="1409065" cy="216852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8" name="Прямая со стрелкой 17"/>
          <p:cNvCxnSpPr/>
          <p:nvPr>
            <p:custDataLst>
              <p:tags r:id="rId2"/>
            </p:custDataLst>
          </p:nvPr>
        </p:nvCxnSpPr>
        <p:spPr>
          <a:xfrm>
            <a:off x="453390" y="4250055"/>
            <a:ext cx="791210" cy="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19" name="Прямая со стрелкой 18"/>
          <p:cNvCxnSpPr>
            <a:stCxn id="9" idx="3"/>
            <a:endCxn id="10" idx="1"/>
          </p:cNvCxnSpPr>
          <p:nvPr>
            <p:custDataLst>
              <p:tags r:id="rId3"/>
            </p:custDataLst>
          </p:nvPr>
        </p:nvCxnSpPr>
        <p:spPr>
          <a:xfrm>
            <a:off x="3697605" y="2179320"/>
            <a:ext cx="1065530" cy="6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22" name="Текстовое поле 21"/>
          <p:cNvSpPr txBox="1"/>
          <p:nvPr>
            <p:custDataLst>
              <p:tags r:id="rId4"/>
            </p:custDataLst>
          </p:nvPr>
        </p:nvSpPr>
        <p:spPr>
          <a:xfrm>
            <a:off x="1315085" y="185674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скорости</a:t>
            </a:r>
            <a:endParaRPr lang="ru-RU" altLang="en-US"/>
          </a:p>
        </p:txBody>
      </p:sp>
      <p:sp>
        <p:nvSpPr>
          <p:cNvPr id="23" name="Текстовое поле 22"/>
          <p:cNvSpPr txBox="1"/>
          <p:nvPr/>
        </p:nvSpPr>
        <p:spPr>
          <a:xfrm>
            <a:off x="4772025" y="151828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en-US"/>
              <a:t>Модель</a:t>
            </a:r>
            <a:endParaRPr lang="ru-RU" altLang="en-US"/>
          </a:p>
          <a:p>
            <a:pPr algn="ctr"/>
            <a:r>
              <a:rPr lang="ru-RU" altLang="en-US"/>
              <a:t>динамики</a:t>
            </a:r>
            <a:endParaRPr lang="ru-RU" altLang="en-US"/>
          </a:p>
          <a:p>
            <a:pPr algn="ctr"/>
            <a:r>
              <a:rPr lang="ru-RU" altLang="ru-RU"/>
              <a:t>ЛА</a:t>
            </a:r>
            <a:endParaRPr lang="ru-RU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Текстовое поле 25"/>
              <p:cNvSpPr txBox="1"/>
              <p:nvPr/>
            </p:nvSpPr>
            <p:spPr>
              <a:xfrm>
                <a:off x="453644" y="3808031"/>
                <a:ext cx="727710" cy="441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6" name="Текстовое поле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44" y="3808031"/>
                <a:ext cx="727710" cy="441960"/>
              </a:xfrm>
              <a:prstGeom prst="rect">
                <a:avLst/>
              </a:prstGeom>
              <a:blipFill rotWithShape="1">
                <a:blip r:embed="rId5"/>
                <a:stretch>
                  <a:fillRect l="-35" t="-129" r="35" b="1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Текстовое поле 29"/>
              <p:cNvSpPr txBox="1"/>
              <p:nvPr/>
            </p:nvSpPr>
            <p:spPr>
              <a:xfrm>
                <a:off x="3697605" y="1803400"/>
                <a:ext cx="79375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</m:oMath>
                  </m:oMathPara>
                </a14:m>
                <a:endParaRPr lang="en-US" altLang="ru-RU" sz="2400"/>
              </a:p>
            </p:txBody>
          </p:sp>
        </mc:Choice>
        <mc:Fallback>
          <p:sp>
            <p:nvSpPr>
              <p:cNvPr id="30" name="Текстовое поле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7605" y="1803400"/>
                <a:ext cx="793750" cy="460375"/>
              </a:xfrm>
              <a:prstGeom prst="rect">
                <a:avLst/>
              </a:prstGeom>
              <a:blipFill rotWithShape="1">
                <a:blip r:embed="rId6"/>
                <a:stretch>
                  <a:fillRect r="-2880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Текстовое поле 30"/>
              <p:cNvSpPr txBox="1"/>
              <p:nvPr/>
            </p:nvSpPr>
            <p:spPr>
              <a:xfrm>
                <a:off x="4201414" y="3789616"/>
                <a:ext cx="8407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1" name="Текстовое поле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1414" y="3789616"/>
                <a:ext cx="840740" cy="460375"/>
              </a:xfrm>
              <a:prstGeom prst="rect">
                <a:avLst/>
              </a:prstGeom>
              <a:blipFill rotWithShape="1">
                <a:blip r:embed="rId7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Скругленный прямоугольник 32"/>
              <p:cNvSpPr/>
              <p:nvPr>
                <p:custDataLst>
                  <p:tags r:id="rId8"/>
                </p:custDataLst>
              </p:nvPr>
            </p:nvSpPr>
            <p:spPr>
              <a:xfrm>
                <a:off x="1244600" y="358902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33" name="Скругленный 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9"/>
                </p:custDataLst>
              </p:nvPr>
            </p:nvSpPr>
            <p:spPr>
              <a:xfrm>
                <a:off x="1244600" y="3589020"/>
                <a:ext cx="2541905" cy="1322070"/>
              </a:xfrm>
              <a:prstGeom prst="roundRect">
                <a:avLst/>
              </a:prstGeom>
              <a:blipFill rotWithShape="1">
                <a:blip r:embed="rId10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Прямая со стрелкой 34"/>
          <p:cNvCxnSpPr>
            <a:stCxn id="33" idx="0"/>
            <a:endCxn id="9" idx="2"/>
          </p:cNvCxnSpPr>
          <p:nvPr/>
        </p:nvCxnSpPr>
        <p:spPr>
          <a:xfrm flipH="1" flipV="1">
            <a:off x="2506345" y="2840355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Текстовое поле 40"/>
              <p:cNvSpPr txBox="1"/>
              <p:nvPr/>
            </p:nvSpPr>
            <p:spPr>
              <a:xfrm>
                <a:off x="9232265" y="2984500"/>
                <a:ext cx="2275840" cy="1012190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0</m:t>
                          </m:r>
                        </m:sub>
                      </m:sSub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м/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en-US" altLang="ru-RU" sz="28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8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1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0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 м/</m:t>
                      </m:r>
                      <m:r>
                        <a:rPr lang="en-US" altLang="ru-RU" sz="2800" i="1">
                          <a:latin typeface="Cambria Math" panose="02040503050406030204" charset="0"/>
                          <a:cs typeface="Cambria Math" panose="02040503050406030204" charset="0"/>
                        </a:rPr>
                        <m:t>𝑐</m:t>
                      </m:r>
                    </m:oMath>
                  </m:oMathPara>
                </a14:m>
                <a:endParaRPr lang="ru-RU" altLang="en-US" sz="2800"/>
              </a:p>
              <a:p>
                <a:pPr algn="l"/>
                <a:endParaRPr lang="ru-RU" altLang="en-US" sz="2800"/>
              </a:p>
            </p:txBody>
          </p:sp>
        </mc:Choice>
        <mc:Fallback>
          <p:sp>
            <p:nvSpPr>
              <p:cNvPr id="41" name="Текстовое поле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2265" y="2984500"/>
                <a:ext cx="2275840" cy="1012190"/>
              </a:xfrm>
              <a:prstGeom prst="rect">
                <a:avLst/>
              </a:prstGeom>
              <a:blipFill rotWithShape="1">
                <a:blip r:embed="rId11"/>
                <a:stretch>
                  <a:fillRect r="-1535" b="-29925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Текстовое поле 41"/>
          <p:cNvSpPr txBox="1"/>
          <p:nvPr/>
        </p:nvSpPr>
        <p:spPr>
          <a:xfrm>
            <a:off x="9232265" y="2462530"/>
            <a:ext cx="406400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ru-RU" sz="2800"/>
              <a:t>Дано</a:t>
            </a:r>
            <a:r>
              <a:rPr lang="en-US" altLang="ru-RU" sz="2800"/>
              <a:t>:</a:t>
            </a:r>
            <a:endParaRPr lang="en-US" altLang="ru-RU" sz="28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Текстовое поле 52"/>
              <p:cNvSpPr txBox="1"/>
              <p:nvPr/>
            </p:nvSpPr>
            <p:spPr>
              <a:xfrm>
                <a:off x="2681859" y="2984436"/>
                <a:ext cx="5651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53" name="Текстовое поле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859" y="2984436"/>
                <a:ext cx="565150" cy="460375"/>
              </a:xfrm>
              <a:prstGeom prst="rect">
                <a:avLst/>
              </a:prstGeom>
              <a:blipFill rotWithShape="1">
                <a:blip r:embed="rId12"/>
                <a:stretch>
                  <a:fillRect l="-45" t="-124" r="45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Изображение 2"/>
          <p:cNvPicPr/>
          <p:nvPr/>
        </p:nvPicPr>
        <p:blipFill>
          <a:blip r:embed="rId13"/>
          <a:stretch>
            <a:fillRect/>
          </a:stretch>
        </p:blipFill>
        <p:spPr>
          <a:xfrm>
            <a:off x="5871210" y="2984500"/>
            <a:ext cx="3957320" cy="4057015"/>
          </a:xfrm>
          <a:prstGeom prst="rect">
            <a:avLst/>
          </a:prstGeom>
        </p:spPr>
      </p:pic>
      <p:sp>
        <p:nvSpPr>
          <p:cNvPr id="4" name="Стрелка вверх 3"/>
          <p:cNvSpPr/>
          <p:nvPr/>
        </p:nvSpPr>
        <p:spPr>
          <a:xfrm>
            <a:off x="7670165" y="3361055"/>
            <a:ext cx="286385" cy="922655"/>
          </a:xfrm>
          <a:prstGeom prst="up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5" name="Стрелка вниз 4"/>
          <p:cNvSpPr/>
          <p:nvPr/>
        </p:nvSpPr>
        <p:spPr>
          <a:xfrm>
            <a:off x="7670165" y="5594985"/>
            <a:ext cx="287020" cy="806450"/>
          </a:xfrm>
          <a:prstGeom prst="downArrow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Текстовое поле 5"/>
              <p:cNvSpPr txBox="1"/>
              <p:nvPr/>
            </p:nvSpPr>
            <p:spPr>
              <a:xfrm>
                <a:off x="7956804" y="3789616"/>
                <a:ext cx="112268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𝑇ℎ𝑟𝑢𝑠𝑡</m:t>
                          </m:r>
                        </m:sub>
                      </m:sSub>
                    </m:oMath>
                  </m:oMathPara>
                </a14:m>
                <a:endParaRPr lang="ru-RU" altLang="en-US" sz="2400"/>
              </a:p>
            </p:txBody>
          </p:sp>
        </mc:Choice>
        <mc:Fallback>
          <p:sp>
            <p:nvSpPr>
              <p:cNvPr id="6" name="Текстовое поле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6804" y="3789616"/>
                <a:ext cx="1122680" cy="460375"/>
              </a:xfrm>
              <a:prstGeom prst="rect">
                <a:avLst/>
              </a:prstGeom>
              <a:blipFill rotWithShape="1">
                <a:blip r:embed="rId14"/>
                <a:stretch>
                  <a:fillRect l="-23" t="-124" r="23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Текстовое поле 6"/>
              <p:cNvSpPr txBox="1"/>
              <p:nvPr/>
            </p:nvSpPr>
            <p:spPr>
              <a:xfrm>
                <a:off x="7957439" y="5813996"/>
                <a:ext cx="76708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𝐹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тяж</m:t>
                          </m:r>
                        </m:sub>
                      </m:sSub>
                    </m:oMath>
                  </m:oMathPara>
                </a14:m>
                <a:endParaRPr lang="ru-RU" altLang="en-US" sz="2400"/>
              </a:p>
            </p:txBody>
          </p:sp>
        </mc:Choice>
        <mc:Fallback>
          <p:sp>
            <p:nvSpPr>
              <p:cNvPr id="7" name="Текстовое поле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7439" y="5813996"/>
                <a:ext cx="767080" cy="460375"/>
              </a:xfrm>
              <a:prstGeom prst="rect">
                <a:avLst/>
              </a:prstGeom>
              <a:blipFill rotWithShape="1">
                <a:blip r:embed="rId15"/>
                <a:stretch>
                  <a:fillRect l="-33" t="-124" r="33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овое поле 10"/>
              <p:cNvSpPr txBox="1"/>
              <p:nvPr/>
            </p:nvSpPr>
            <p:spPr>
              <a:xfrm>
                <a:off x="1343660" y="1400175"/>
                <a:ext cx="2005330" cy="82359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 = 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𝑃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∙</m:t>
                      </m:r>
                      <m:r>
                        <a:rPr lang="en-US" altLang="ru-RU" sz="4000" i="1">
                          <a:latin typeface="Cambria Math" panose="02040503050406030204" charset="0"/>
                          <a:cs typeface="Cambria Math" panose="02040503050406030204" charset="0"/>
                        </a:rPr>
                        <m:t>𝐸</m:t>
                      </m:r>
                    </m:oMath>
                  </m:oMathPara>
                </a14:m>
                <a:endParaRPr lang="ru-RU" altLang="en-US" sz="4000"/>
              </a:p>
            </p:txBody>
          </p:sp>
        </mc:Choice>
        <mc:Fallback>
          <p:sp>
            <p:nvSpPr>
              <p:cNvPr id="11" name="Текстовое поле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3660" y="1400175"/>
                <a:ext cx="2005330" cy="823595"/>
              </a:xfrm>
              <a:prstGeom prst="rect">
                <a:avLst/>
              </a:prstGeom>
              <a:blipFill rotWithShape="1">
                <a:blip r:embed="rId1"/>
                <a:stretch>
                  <a:fillRect l="-35465" r="-4107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Изображение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95" y="2658110"/>
            <a:ext cx="11635740" cy="27355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ПД-регулятор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Текстовое поле 2"/>
              <p:cNvSpPr txBox="1"/>
              <p:nvPr/>
            </p:nvSpPr>
            <p:spPr>
              <a:xfrm>
                <a:off x="74295" y="1464945"/>
                <a:ext cx="6875145" cy="126936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ctr"/>
                <a14:m>
                  <m:oMath xmlns:m="http://schemas.openxmlformats.org/officeDocument/2006/math"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𝑇ℎ𝑟𝑢𝑠𝑡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num>
                      <m:den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ru-RU" sz="4000"/>
                  <a:t> </a:t>
                </a:r>
                <a:endParaRPr lang="en-US" altLang="ru-RU" sz="4000"/>
              </a:p>
            </p:txBody>
          </p:sp>
        </mc:Choice>
        <mc:Fallback>
          <p:sp>
            <p:nvSpPr>
              <p:cNvPr id="3" name="Текстовое поле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95" y="1464945"/>
                <a:ext cx="6875145" cy="126936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Изображение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370" y="2642870"/>
            <a:ext cx="11605260" cy="27508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ПИД-регулятор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Текстовое поле 10"/>
              <p:cNvSpPr txBox="1"/>
              <p:nvPr/>
            </p:nvSpPr>
            <p:spPr>
              <a:xfrm>
                <a:off x="812800" y="1336040"/>
                <a:ext cx="6875145" cy="1269365"/>
              </a:xfrm>
              <a:prstGeom prst="rect">
                <a:avLst/>
              </a:prstGeom>
              <a:noFill/>
            </p:spPr>
            <p:txBody>
              <a:bodyPr wrap="none" rtlCol="0" anchor="t">
                <a:noAutofit/>
              </a:bodyPr>
              <a:p>
                <a:pPr algn="l"/>
                <a14:m>
                  <m:oMath xmlns:m="http://schemas.openxmlformats.org/officeDocument/2006/math"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𝑇ℎ𝑟𝑢𝑠𝑡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 = 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𝑃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𝐸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nary>
                      <m:naryPr>
                        <m:limLoc m:val="subSup"/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naryPr>
                      <m:sub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0</m:t>
                        </m:r>
                      </m:sub>
                      <m:sup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sup>
                      <m:e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∆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e>
                    </m:nary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+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  <m:r>
                      <a:rPr lang="en-US" altLang="ru-RU" sz="4000" i="1">
                        <a:latin typeface="Cambria Math" panose="02040503050406030204" charset="0"/>
                        <a:cs typeface="Cambria Math" panose="02040503050406030204" charset="0"/>
                      </a:rPr>
                      <m:t>∙</m:t>
                    </m:r>
                    <m:f>
                      <m:fPr>
                        <m:ctrlP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fPr>
                      <m:num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num>
                      <m:den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𝛥</m:t>
                        </m:r>
                        <m:r>
                          <a:rPr lang="en-US" altLang="ru-RU" sz="40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𝑡</m:t>
                        </m:r>
                      </m:den>
                    </m:f>
                  </m:oMath>
                </a14:m>
                <a:r>
                  <a:rPr lang="en-US" altLang="ru-RU" sz="4000"/>
                  <a:t> </a:t>
                </a:r>
                <a:endParaRPr lang="en-US" altLang="ru-RU" sz="4000"/>
              </a:p>
            </p:txBody>
          </p:sp>
        </mc:Choice>
        <mc:Fallback>
          <p:sp>
            <p:nvSpPr>
              <p:cNvPr id="11" name="Текстовое поле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800" y="1336040"/>
                <a:ext cx="6875145" cy="1269365"/>
              </a:xfrm>
              <a:prstGeom prst="rect">
                <a:avLst/>
              </a:prstGeom>
              <a:blipFill rotWithShape="1">
                <a:blip r:embed="rId1"/>
                <a:stretch>
                  <a:fillRect r="-19091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Изображение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10" y="2605405"/>
            <a:ext cx="11650980" cy="27203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Сравнение</a:t>
            </a:r>
            <a:endParaRPr lang="ru-RU" altLang="en-US"/>
          </a:p>
        </p:txBody>
      </p:sp>
      <p:pic>
        <p:nvPicPr>
          <p:cNvPr id="3" name="Изображение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01140" y="1615440"/>
            <a:ext cx="9189720" cy="3627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ru-RU" altLang="en-US"/>
              <a:t>Управление высотой БПЛА</a:t>
            </a:r>
            <a:endParaRPr lang="ru-RU" altLang="en-US"/>
          </a:p>
        </p:txBody>
      </p:sp>
      <p:sp>
        <p:nvSpPr>
          <p:cNvPr id="3" name="Скругленный прямоугольник 2"/>
          <p:cNvSpPr/>
          <p:nvPr>
            <p:custDataLst>
              <p:tags r:id="rId1"/>
            </p:custDataLst>
          </p:nvPr>
        </p:nvSpPr>
        <p:spPr>
          <a:xfrm>
            <a:off x="5008880" y="166179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4" name="Скругленный прямоугольник 3"/>
          <p:cNvSpPr/>
          <p:nvPr/>
        </p:nvSpPr>
        <p:spPr>
          <a:xfrm>
            <a:off x="8457565" y="1662430"/>
            <a:ext cx="2383155" cy="1322070"/>
          </a:xfrm>
          <a:prstGeom prst="roundRect">
            <a:avLst/>
          </a:prstGeom>
          <a:solidFill>
            <a:srgbClr val="7030A0">
              <a:alpha val="86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cxnSp>
        <p:nvCxnSpPr>
          <p:cNvPr id="5" name="Соединительная линия уступом 4"/>
          <p:cNvCxnSpPr>
            <a:stCxn id="4" idx="2"/>
            <a:endCxn id="16" idx="3"/>
          </p:cNvCxnSpPr>
          <p:nvPr/>
        </p:nvCxnSpPr>
        <p:spPr>
          <a:xfrm rot="5400000">
            <a:off x="7860665" y="2604770"/>
            <a:ext cx="1409065" cy="216852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7" name="Прямая со стрелкой 6"/>
          <p:cNvCxnSpPr>
            <a:stCxn id="3" idx="3"/>
            <a:endCxn id="4" idx="1"/>
          </p:cNvCxnSpPr>
          <p:nvPr>
            <p:custDataLst>
              <p:tags r:id="rId2"/>
            </p:custDataLst>
          </p:nvPr>
        </p:nvCxnSpPr>
        <p:spPr>
          <a:xfrm>
            <a:off x="7392035" y="2322830"/>
            <a:ext cx="1065530" cy="6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8" name="Текстовое поле 7"/>
          <p:cNvSpPr txBox="1"/>
          <p:nvPr>
            <p:custDataLst>
              <p:tags r:id="rId3"/>
            </p:custDataLst>
          </p:nvPr>
        </p:nvSpPr>
        <p:spPr>
          <a:xfrm>
            <a:off x="5009515" y="200025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скорости</a:t>
            </a:r>
            <a:endParaRPr lang="ru-RU" altLang="en-US"/>
          </a:p>
        </p:txBody>
      </p:sp>
      <p:sp>
        <p:nvSpPr>
          <p:cNvPr id="11" name="Текстовое поле 10"/>
          <p:cNvSpPr txBox="1"/>
          <p:nvPr/>
        </p:nvSpPr>
        <p:spPr>
          <a:xfrm>
            <a:off x="8466455" y="1661795"/>
            <a:ext cx="2364740" cy="13227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ru-RU" altLang="en-US"/>
          </a:p>
          <a:p>
            <a:pPr algn="ctr"/>
            <a:r>
              <a:rPr lang="ru-RU" altLang="en-US"/>
              <a:t>Модель</a:t>
            </a:r>
            <a:endParaRPr lang="ru-RU" altLang="en-US"/>
          </a:p>
          <a:p>
            <a:pPr algn="ctr"/>
            <a:r>
              <a:rPr lang="ru-RU" altLang="en-US"/>
              <a:t>динамики</a:t>
            </a:r>
            <a:endParaRPr lang="ru-RU" altLang="en-US"/>
          </a:p>
          <a:p>
            <a:pPr algn="ctr"/>
            <a:r>
              <a:rPr lang="ru-RU" altLang="en-US"/>
              <a:t>ЛА </a:t>
            </a:r>
            <a:endParaRPr lang="ru-RU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Текстовое поле 11"/>
              <p:cNvSpPr txBox="1"/>
              <p:nvPr/>
            </p:nvSpPr>
            <p:spPr>
              <a:xfrm>
                <a:off x="4607179" y="3136836"/>
                <a:ext cx="727710" cy="44196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2" name="Текстовое поле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7179" y="3136836"/>
                <a:ext cx="727710" cy="441960"/>
              </a:xfrm>
              <a:prstGeom prst="rect">
                <a:avLst/>
              </a:prstGeom>
              <a:blipFill rotWithShape="1">
                <a:blip r:embed="rId4"/>
                <a:stretch>
                  <a:fillRect l="-35" t="-129" r="35" b="129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Текстовое поле 12"/>
              <p:cNvSpPr txBox="1"/>
              <p:nvPr/>
            </p:nvSpPr>
            <p:spPr>
              <a:xfrm>
                <a:off x="7392035" y="1946910"/>
                <a:ext cx="793750" cy="460375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ru-RU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𝑇ℎ𝑟𝑢𝑠𝑡</m:t>
                      </m:r>
                    </m:oMath>
                  </m:oMathPara>
                </a14:m>
                <a:endParaRPr lang="en-US" altLang="ru-RU" sz="2400"/>
              </a:p>
            </p:txBody>
          </p:sp>
        </mc:Choice>
        <mc:Fallback>
          <p:sp>
            <p:nvSpPr>
              <p:cNvPr id="13" name="Текстовое поле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035" y="1946910"/>
                <a:ext cx="793750" cy="460375"/>
              </a:xfrm>
              <a:prstGeom prst="rect">
                <a:avLst/>
              </a:prstGeom>
              <a:blipFill rotWithShape="1">
                <a:blip r:embed="rId5"/>
                <a:stretch>
                  <a:fillRect r="-28800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Текстовое поле 14"/>
              <p:cNvSpPr txBox="1"/>
              <p:nvPr/>
            </p:nvSpPr>
            <p:spPr>
              <a:xfrm>
                <a:off x="7895844" y="3933126"/>
                <a:ext cx="84074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15" name="Текстовое поле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5844" y="3933126"/>
                <a:ext cx="840740" cy="460375"/>
              </a:xfrm>
              <a:prstGeom prst="rect">
                <a:avLst/>
              </a:prstGeom>
              <a:blipFill rotWithShape="1">
                <a:blip r:embed="rId6"/>
                <a:stretch>
                  <a:fillRect l="-30" t="-124" r="30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Скругленный прямоугольник 15"/>
              <p:cNvSpPr/>
              <p:nvPr>
                <p:custDataLst>
                  <p:tags r:id="rId7"/>
                </p:custDataLst>
              </p:nvPr>
            </p:nvSpPr>
            <p:spPr>
              <a:xfrm>
                <a:off x="4939030" y="373253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𝑉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16" name="Скругленный прямоугольник 15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4939030" y="3732530"/>
                <a:ext cx="2541905" cy="1322070"/>
              </a:xfrm>
              <a:prstGeom prst="roundRect">
                <a:avLst/>
              </a:prstGeom>
              <a:blipFill rotWithShape="1">
                <a:blip r:embed="rId9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Прямая со стрелкой 16"/>
          <p:cNvCxnSpPr>
            <a:stCxn id="16" idx="0"/>
            <a:endCxn id="3" idx="2"/>
          </p:cNvCxnSpPr>
          <p:nvPr/>
        </p:nvCxnSpPr>
        <p:spPr>
          <a:xfrm flipH="1" flipV="1">
            <a:off x="6200775" y="2983865"/>
            <a:ext cx="9525" cy="74866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Текстовое поле 19"/>
              <p:cNvSpPr txBox="1"/>
              <p:nvPr/>
            </p:nvSpPr>
            <p:spPr>
              <a:xfrm>
                <a:off x="6376289" y="3127946"/>
                <a:ext cx="5651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𝑉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0" name="Текстовое поле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6289" y="3127946"/>
                <a:ext cx="565150" cy="460375"/>
              </a:xfrm>
              <a:prstGeom prst="rect">
                <a:avLst/>
              </a:prstGeom>
              <a:blipFill rotWithShape="1">
                <a:blip r:embed="rId10"/>
                <a:stretch>
                  <a:fillRect l="-45" t="-124" r="45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Скругленный прямоугольник 20"/>
          <p:cNvSpPr/>
          <p:nvPr>
            <p:custDataLst>
              <p:tags r:id="rId11"/>
            </p:custDataLst>
          </p:nvPr>
        </p:nvSpPr>
        <p:spPr>
          <a:xfrm>
            <a:off x="1833880" y="1661795"/>
            <a:ext cx="2383155" cy="1322070"/>
          </a:xfrm>
          <a:prstGeom prst="roundRect">
            <a:avLst/>
          </a:prstGeom>
          <a:solidFill>
            <a:srgbClr val="FF0000">
              <a:alpha val="65000"/>
            </a:srgbClr>
          </a:soli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SimSun" panose="02010600030101010101" pitchFamily="2" charset="-122"/>
            </a:endParaRPr>
          </a:p>
        </p:txBody>
      </p:sp>
      <p:sp>
        <p:nvSpPr>
          <p:cNvPr id="24" name="Текстовое поле 23"/>
          <p:cNvSpPr txBox="1"/>
          <p:nvPr>
            <p:custDataLst>
              <p:tags r:id="rId12"/>
            </p:custDataLst>
          </p:nvPr>
        </p:nvSpPr>
        <p:spPr>
          <a:xfrm>
            <a:off x="1834515" y="2000250"/>
            <a:ext cx="2381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ru-RU" altLang="en-US"/>
              <a:t>Регулятор</a:t>
            </a:r>
            <a:endParaRPr lang="ru-RU" altLang="en-US"/>
          </a:p>
          <a:p>
            <a:pPr algn="ctr"/>
            <a:r>
              <a:rPr lang="ru-RU" altLang="en-US"/>
              <a:t> высоты</a:t>
            </a:r>
            <a:endParaRPr lang="en-US" alt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Скругленный прямоугольник 24"/>
              <p:cNvSpPr/>
              <p:nvPr>
                <p:custDataLst>
                  <p:tags r:id="rId13"/>
                </p:custDataLst>
              </p:nvPr>
            </p:nvSpPr>
            <p:spPr>
              <a:xfrm>
                <a:off x="1754505" y="4711700"/>
                <a:ext cx="2541905" cy="1322070"/>
              </a:xfrm>
              <a:prstGeom prst="roundRect">
                <a:avLst/>
              </a:prstGeom>
              <a:solidFill>
                <a:srgbClr val="00B0F0">
                  <a:alpha val="65000"/>
                </a:srgbClr>
              </a:solid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vert="horz" wrap="none" lIns="91440" tIns="45720" rIns="91440" bIns="45720" numCol="1" anchor="ctr" anchorCtr="0" compatLnSpc="1"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  <m:r>
                        <a:rPr kumimoji="0" lang="en-US" altLang="zh-CN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charset="0"/>
                          <a:ea typeface="SimSun" panose="02010600030101010101" pitchFamily="2" charset="-122"/>
                          <a:cs typeface="Cambria Math" panose="02040503050406030204" charset="0"/>
                        </a:rPr>
                        <m:t>−</m:t>
                      </m:r>
                      <m:sSub>
                        <m:sSubPr>
                          <m:ctrlP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kumimoji="0" lang="en-US" altLang="zh-CN" sz="2400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charset="0"/>
                              <a:ea typeface="SimSun" panose="02010600030101010101" pitchFamily="2" charset="-122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kumimoji="0" lang="zh-CN" alt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SimSun" panose="02010600030101010101" pitchFamily="2" charset="-122"/>
                </a:endParaRPr>
              </a:p>
            </p:txBody>
          </p:sp>
        </mc:Choice>
        <mc:Fallback>
          <p:sp>
            <p:nvSpPr>
              <p:cNvPr id="25" name="Скругленный прямоугольник 24"/>
              <p:cNvSpPr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14"/>
                </p:custDataLst>
              </p:nvPr>
            </p:nvSpPr>
            <p:spPr>
              <a:xfrm>
                <a:off x="1754505" y="4711700"/>
                <a:ext cx="2541905" cy="1322070"/>
              </a:xfrm>
              <a:prstGeom prst="roundRect">
                <a:avLst/>
              </a:prstGeom>
              <a:blipFill rotWithShape="1">
                <a:blip r:embed="rId15"/>
                <a:stretch>
                  <a:fillRect l="-200" t="-384" r="-175" b="-336"/>
                </a:stretch>
              </a:blipFill>
              <a:ln w="9525" cap="flat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Соединительная линия уступом 26"/>
          <p:cNvCxnSpPr>
            <a:stCxn id="11" idx="2"/>
            <a:endCxn id="25" idx="3"/>
          </p:cNvCxnSpPr>
          <p:nvPr/>
        </p:nvCxnSpPr>
        <p:spPr>
          <a:xfrm rot="5400000">
            <a:off x="5778500" y="1501775"/>
            <a:ext cx="2388235" cy="5352415"/>
          </a:xfrm>
          <a:prstGeom prst="bentConnector2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Текстовое поле 27"/>
              <p:cNvSpPr txBox="1"/>
              <p:nvPr/>
            </p:nvSpPr>
            <p:spPr>
              <a:xfrm>
                <a:off x="5775579" y="5354256"/>
                <a:ext cx="869950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𝑟𝑒𝑎𝑙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8" name="Текстовое поле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5579" y="5354256"/>
                <a:ext cx="869950" cy="460375"/>
              </a:xfrm>
              <a:prstGeom prst="rect">
                <a:avLst/>
              </a:prstGeom>
              <a:blipFill rotWithShape="1">
                <a:blip r:embed="rId16"/>
                <a:stretch>
                  <a:fillRect l="-29" t="-124" r="29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Прямая со стрелкой 35"/>
          <p:cNvCxnSpPr>
            <a:stCxn id="25" idx="0"/>
            <a:endCxn id="21" idx="2"/>
          </p:cNvCxnSpPr>
          <p:nvPr/>
        </p:nvCxnSpPr>
        <p:spPr>
          <a:xfrm flipV="1">
            <a:off x="3025775" y="2983865"/>
            <a:ext cx="0" cy="1727835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Текстовое поле 36"/>
              <p:cNvSpPr txBox="1"/>
              <p:nvPr/>
            </p:nvSpPr>
            <p:spPr>
              <a:xfrm>
                <a:off x="3026029" y="3447986"/>
                <a:ext cx="540385" cy="460375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𝐸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7" name="Текстовое поле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029" y="3447986"/>
                <a:ext cx="540385" cy="460375"/>
              </a:xfrm>
              <a:prstGeom prst="rect">
                <a:avLst/>
              </a:prstGeom>
              <a:blipFill rotWithShape="1">
                <a:blip r:embed="rId17"/>
                <a:stretch>
                  <a:fillRect l="-47" t="-124" r="47" b="124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Текстовое поле 38"/>
              <p:cNvSpPr txBox="1"/>
              <p:nvPr/>
            </p:nvSpPr>
            <p:spPr>
              <a:xfrm>
                <a:off x="872109" y="4940236"/>
                <a:ext cx="756920" cy="444500"/>
              </a:xfrm>
              <a:prstGeom prst="rect">
                <a:avLst/>
              </a:prstGeom>
              <a:noFill/>
            </p:spPr>
            <p:txBody>
              <a:bodyPr wrap="none" rtlCol="0" anchor="t">
                <a:spAutoFit/>
              </a:bodyPr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ru-RU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𝑡𝑔𝑡</m:t>
                          </m:r>
                        </m:sub>
                      </m:sSub>
                    </m:oMath>
                  </m:oMathPara>
                </a14:m>
                <a:endParaRPr lang="en-US" altLang="ru-RU" sz="2400" i="1">
                  <a:latin typeface="Cambria Math" panose="02040503050406030204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39" name="Текстовое поле 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109" y="4940236"/>
                <a:ext cx="756920" cy="444500"/>
              </a:xfrm>
              <a:prstGeom prst="rect">
                <a:avLst/>
              </a:prstGeom>
              <a:blipFill rotWithShape="1">
                <a:blip r:embed="rId18"/>
                <a:stretch>
                  <a:fillRect l="-34" t="-128" r="34" b="128"/>
                </a:stretch>
              </a:blipFill>
            </p:spPr>
            <p:txBody>
              <a:bodyPr/>
              <a:lstStyle/>
              <a:p>
                <a:r>
                  <a:rPr lang="ru-RU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Прямая со стрелкой 39"/>
          <p:cNvCxnSpPr/>
          <p:nvPr/>
        </p:nvCxnSpPr>
        <p:spPr>
          <a:xfrm flipV="1">
            <a:off x="746760" y="5372100"/>
            <a:ext cx="1007745" cy="12700"/>
          </a:xfrm>
          <a:prstGeom prst="straightConnector1">
            <a:avLst/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9" name="Соединительная линия уступом 8"/>
          <p:cNvCxnSpPr>
            <a:stCxn id="24" idx="3"/>
            <a:endCxn id="16" idx="1"/>
          </p:cNvCxnSpPr>
          <p:nvPr/>
        </p:nvCxnSpPr>
        <p:spPr>
          <a:xfrm>
            <a:off x="4216400" y="2322830"/>
            <a:ext cx="722630" cy="2070735"/>
          </a:xfrm>
          <a:prstGeom prst="bentConnector3">
            <a:avLst>
              <a:gd name="adj1" fmla="val 50000"/>
            </a:avLst>
          </a:prstGeom>
          <a:gradFill rotWithShape="0">
            <a:gsLst>
              <a:gs pos="0">
                <a:schemeClr val="accent1"/>
              </a:gs>
              <a:gs pos="100000">
                <a:schemeClr val="accent2"/>
              </a:gs>
            </a:gsLst>
            <a:lin ang="5400000" scaled="1"/>
          </a:gradFill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ru-RU" altLang="en-US"/>
              <a:t>Домашнее задание</a:t>
            </a:r>
            <a:endParaRPr lang="ru-RU" altLang="en-US"/>
          </a:p>
        </p:txBody>
      </p:sp>
      <p:sp>
        <p:nvSpPr>
          <p:cNvPr id="3" name="Замещающее содержимое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ru-RU" altLang="ru-RU"/>
              <a:t>Разработать Пид регулятор для управления угловым положением манипулятора</a:t>
            </a:r>
            <a:endParaRPr lang="ru-RU" altLang="ru-RU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0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2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3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4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5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6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7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8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19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0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21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3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4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5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6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7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8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ags/tag9.xml><?xml version="1.0" encoding="utf-8"?>
<p:tagLst xmlns:p="http://schemas.openxmlformats.org/presentationml/2006/main">
  <p:tag name="KSO_WM_DIAGRAM_VIRTUALLY_FRAME" val="{&quot;height&quot;:104.2,&quot;left&quot;:186.05,&quot;top&quot;:141.55,&quot;width&quot;:499.95}"/>
</p:tagLst>
</file>

<file path=ppt/theme/theme1.xml><?xml version="1.0" encoding="utf-8"?>
<a:theme xmlns:a="http://schemas.openxmlformats.org/drawingml/2006/main" name="1_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852</Words>
  <Application>WPS Presentation</Application>
  <PresentationFormat>宽屏</PresentationFormat>
  <Paragraphs>102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6" baseType="lpstr">
      <vt:lpstr>Arial</vt:lpstr>
      <vt:lpstr>SimSun</vt:lpstr>
      <vt:lpstr>Wingdings</vt:lpstr>
      <vt:lpstr>Cambria Math</vt:lpstr>
      <vt:lpstr>Microsoft YaHei</vt:lpstr>
      <vt:lpstr>Arial Unicode MS</vt:lpstr>
      <vt:lpstr>1_Gear Drives</vt:lpstr>
      <vt:lpstr>ПИД регуляторы</vt:lpstr>
      <vt:lpstr> Структура систем автоматического управления</vt:lpstr>
      <vt:lpstr>Каскадное управление</vt:lpstr>
      <vt:lpstr>П-регулятор</vt:lpstr>
      <vt:lpstr>ПД-регулятор</vt:lpstr>
      <vt:lpstr>ПИД-регулятор</vt:lpstr>
      <vt:lpstr>Сравнение</vt:lpstr>
      <vt:lpstr>Каскадное управление</vt:lpstr>
      <vt:lpstr>Домашнее задание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seva</cp:lastModifiedBy>
  <cp:revision>10</cp:revision>
  <dcterms:created xsi:type="dcterms:W3CDTF">2025-07-22T04:42:00Z</dcterms:created>
  <dcterms:modified xsi:type="dcterms:W3CDTF">2025-07-24T19:21:46Z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1049-12.2.0.21931</vt:lpwstr>
  </property>
  <property fmtid="{D5CDD505-2E9C-101B-9397-08002B2CF9AE}" pid="3" name="ICV">
    <vt:lpwstr>2517B24C715B4BED8014EC9B602DF17D_13</vt:lpwstr>
  </property>
</Properties>
</file>