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82" r:id="rId4"/>
    <p:sldId id="276" r:id="rId5"/>
    <p:sldId id="259" r:id="rId6"/>
    <p:sldId id="268" r:id="rId7"/>
    <p:sldId id="269" r:id="rId8"/>
    <p:sldId id="271" r:id="rId9"/>
    <p:sldId id="279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96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88200" y="945515"/>
            <a:ext cx="4246880" cy="1082675"/>
          </a:xfrm>
        </p:spPr>
        <p:txBody>
          <a:bodyPr>
            <a:normAutofit/>
          </a:bodyPr>
          <a:p>
            <a:pPr algn="l"/>
            <a:r>
              <a:rPr lang="ru-RU" altLang="ru-RU"/>
              <a:t>ПИД</a:t>
            </a:r>
            <a:r>
              <a:rPr lang="en-US" altLang="ru-RU"/>
              <a:t>-</a:t>
            </a:r>
            <a:r>
              <a:rPr lang="ru-RU" altLang="ru-RU"/>
              <a:t>регулятор</a:t>
            </a:r>
            <a:endParaRPr lang="ru-RU" altLang="ru-RU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447915" y="2028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ru-RU"/>
              <a:t>Преподаватель</a:t>
            </a:r>
            <a:r>
              <a:rPr lang="en-US" altLang="ru-RU"/>
              <a:t>:</a:t>
            </a:r>
            <a:r>
              <a:rPr lang="ru-RU" altLang="ru-RU"/>
              <a:t> Субботин Всеволод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Структура систем автоматического управления</a:t>
            </a:r>
            <a:endParaRPr lang="ru-RU" altLang="en-US"/>
          </a:p>
        </p:txBody>
      </p:sp>
      <p:sp>
        <p:nvSpPr>
          <p:cNvPr id="9" name="Скругленный прямоугольник 8"/>
          <p:cNvSpPr/>
          <p:nvPr>
            <p:custDataLst>
              <p:tags r:id="rId1"/>
            </p:custDataLst>
          </p:nvPr>
        </p:nvSpPr>
        <p:spPr>
          <a:xfrm>
            <a:off x="3426460" y="1950720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07300" y="195199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Соединительная линия уступом 13"/>
          <p:cNvCxnSpPr>
            <a:stCxn id="10" idx="2"/>
            <a:endCxn id="33" idx="3"/>
          </p:cNvCxnSpPr>
          <p:nvPr/>
        </p:nvCxnSpPr>
        <p:spPr>
          <a:xfrm rot="5400000">
            <a:off x="6644640" y="2527935"/>
            <a:ext cx="1408430" cy="290068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Прямая со стрелкой 17"/>
          <p:cNvCxnSpPr/>
          <p:nvPr>
            <p:custDataLst>
              <p:tags r:id="rId2"/>
            </p:custDataLst>
          </p:nvPr>
        </p:nvCxnSpPr>
        <p:spPr>
          <a:xfrm>
            <a:off x="1837690" y="4669790"/>
            <a:ext cx="1518920" cy="12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Прямая со стрелкой 18"/>
          <p:cNvCxnSpPr>
            <a:stCxn id="9" idx="3"/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5809615" y="2611755"/>
            <a:ext cx="179768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Текстовое поле 21"/>
          <p:cNvSpPr txBox="1"/>
          <p:nvPr>
            <p:custDataLst>
              <p:tags r:id="rId4"/>
            </p:custDataLst>
          </p:nvPr>
        </p:nvSpPr>
        <p:spPr>
          <a:xfrm>
            <a:off x="3427730" y="2426970"/>
            <a:ext cx="23818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7593965" y="195135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ru-RU"/>
              <a:t>Объект </a:t>
            </a:r>
            <a:endParaRPr lang="ru-RU" altLang="ru-RU"/>
          </a:p>
          <a:p>
            <a:pPr algn="ctr"/>
            <a:r>
              <a:rPr lang="ru-RU" altLang="ru-RU"/>
              <a:t>управления</a:t>
            </a:r>
            <a:endParaRPr lang="ru-RU" altLang="ru-RU"/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267079" y="3962971"/>
            <a:ext cx="19805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ru-RU" altLang="ru-RU" sz="2000" i="1">
                <a:latin typeface="Cambria Math" panose="02040503050406030204" charset="0"/>
                <a:cs typeface="Cambria Math" panose="02040503050406030204" charset="0"/>
              </a:rPr>
              <a:t>Желаемое </a:t>
            </a:r>
            <a:endParaRPr lang="ru-RU" altLang="ru-RU" sz="2000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ru-RU" altLang="ru-RU" sz="2000" i="1">
                <a:latin typeface="Cambria Math" panose="02040503050406030204" charset="0"/>
                <a:cs typeface="Cambria Math" panose="02040503050406030204" charset="0"/>
              </a:rPr>
              <a:t>значение (</a:t>
            </a:r>
            <a:r>
              <a:rPr lang="en-US" altLang="ru-RU" sz="2000" i="1">
                <a:latin typeface="Cambria Math" panose="02040503050406030204" charset="0"/>
                <a:cs typeface="Cambria Math" panose="02040503050406030204" charset="0"/>
              </a:rPr>
              <a:t>cmd)</a:t>
            </a:r>
            <a:endParaRPr lang="en-US" altLang="ru-RU" sz="2000" i="1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Текстовое поле 30"/>
              <p:cNvSpPr txBox="1"/>
              <p:nvPr/>
            </p:nvSpPr>
            <p:spPr>
              <a:xfrm>
                <a:off x="6388037" y="4682426"/>
                <a:ext cx="1691005" cy="1014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Фактическое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значение</a:t>
                </a:r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𝑟𝑒𝑎𝑙</m:t>
                    </m:r>
                  </m:oMath>
                </a14:m>
                <a:r>
                  <a:rPr lang="ru-RU" altLang="en-US" sz="20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endParaRPr lang="ru-RU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Текстовое поле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37" y="4682426"/>
                <a:ext cx="1691005" cy="1014730"/>
              </a:xfrm>
              <a:prstGeom prst="rect">
                <a:avLst/>
              </a:prstGeom>
              <a:blipFill rotWithShape="1">
                <a:blip r:embed="rId5"/>
                <a:stretch>
                  <a:fillRect l="-34" t="-56" r="34" b="5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Скругленный прямоугольник 32"/>
              <p:cNvSpPr/>
              <p:nvPr>
                <p:custDataLst>
                  <p:tags r:id="rId6"/>
                </p:custDataLst>
              </p:nvPr>
            </p:nvSpPr>
            <p:spPr>
              <a:xfrm>
                <a:off x="3356610" y="4021455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𝑐𝑚𝑑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𝑟𝑒𝑎𝑙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Скругленный 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356610" y="4021455"/>
                <a:ext cx="2541905" cy="1322070"/>
              </a:xfrm>
              <a:prstGeom prst="roundRect">
                <a:avLst/>
              </a:prstGeom>
              <a:blipFill rotWithShape="1">
                <a:blip r:embed="rId8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33" idx="0"/>
            <a:endCxn id="9" idx="2"/>
          </p:cNvCxnSpPr>
          <p:nvPr/>
        </p:nvCxnSpPr>
        <p:spPr>
          <a:xfrm flipH="1" flipV="1">
            <a:off x="4618355" y="3272790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Текстовое поле 52"/>
              <p:cNvSpPr txBox="1"/>
              <p:nvPr/>
            </p:nvSpPr>
            <p:spPr>
              <a:xfrm>
                <a:off x="4628134" y="3416871"/>
                <a:ext cx="15335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Ошибка(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Текстовое поле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34" y="3416871"/>
                <a:ext cx="1533525" cy="398780"/>
              </a:xfrm>
              <a:prstGeom prst="rect">
                <a:avLst/>
              </a:prstGeom>
              <a:blipFill rotWithShape="1">
                <a:blip r:embed="rId9"/>
                <a:stretch>
                  <a:fillRect l="-17" t="-143" r="17" b="143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5809869" y="1598866"/>
                <a:ext cx="1784350" cy="1014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Управляющее</a:t>
                </a:r>
                <a:endParaRPr lang="ru-RU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воздействие</a:t>
                </a:r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ru-RU" altLang="en-US" sz="20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ru-RU" altLang="en-US" sz="2000"/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69" y="1598866"/>
                <a:ext cx="1784350" cy="1014730"/>
              </a:xfrm>
              <a:prstGeom prst="rect">
                <a:avLst/>
              </a:prstGeom>
              <a:blipFill rotWithShape="1">
                <a:blip r:embed="rId10"/>
                <a:stretch>
                  <a:fillRect l="-14" t="-56" r="14" b="5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Управление вертикальной скоростью БПЛА</a:t>
            </a:r>
            <a:endParaRPr lang="ru-RU" altLang="ru-RU"/>
          </a:p>
        </p:txBody>
      </p:sp>
      <p:sp>
        <p:nvSpPr>
          <p:cNvPr id="9" name="Скругленный прямоугольник 8"/>
          <p:cNvSpPr/>
          <p:nvPr>
            <p:custDataLst>
              <p:tags r:id="rId1"/>
            </p:custDataLst>
          </p:nvPr>
        </p:nvSpPr>
        <p:spPr>
          <a:xfrm>
            <a:off x="1314450" y="151828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63135" y="151892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Соединительная линия уступом 13"/>
          <p:cNvCxnSpPr>
            <a:stCxn id="10" idx="2"/>
            <a:endCxn id="33" idx="3"/>
          </p:cNvCxnSpPr>
          <p:nvPr/>
        </p:nvCxnSpPr>
        <p:spPr>
          <a:xfrm rot="5400000">
            <a:off x="4166235" y="2461260"/>
            <a:ext cx="1409065" cy="216852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Прямая со стрелкой 17"/>
          <p:cNvCxnSpPr/>
          <p:nvPr>
            <p:custDataLst>
              <p:tags r:id="rId2"/>
            </p:custDataLst>
          </p:nvPr>
        </p:nvCxnSpPr>
        <p:spPr>
          <a:xfrm>
            <a:off x="453390" y="4250055"/>
            <a:ext cx="79121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Прямая со стрелкой 18"/>
          <p:cNvCxnSpPr>
            <a:stCxn id="9" idx="3"/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3697605" y="2179320"/>
            <a:ext cx="1065530" cy="6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Текстовое поле 21"/>
          <p:cNvSpPr txBox="1"/>
          <p:nvPr>
            <p:custDataLst>
              <p:tags r:id="rId4"/>
            </p:custDataLst>
          </p:nvPr>
        </p:nvSpPr>
        <p:spPr>
          <a:xfrm>
            <a:off x="1315085" y="185674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скорости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772025" y="151828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en-US"/>
              <a:t>Модель</a:t>
            </a:r>
            <a:endParaRPr lang="ru-RU" altLang="en-US"/>
          </a:p>
          <a:p>
            <a:pPr algn="ctr"/>
            <a:r>
              <a:rPr lang="ru-RU" altLang="en-US"/>
              <a:t>динамики</a:t>
            </a:r>
            <a:endParaRPr lang="ru-RU" altLang="en-US"/>
          </a:p>
          <a:p>
            <a:pPr algn="ctr"/>
            <a:r>
              <a:rPr lang="ru-RU" altLang="ru-RU"/>
              <a:t>ЛА</a:t>
            </a:r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Текстовое поле 25"/>
              <p:cNvSpPr txBox="1"/>
              <p:nvPr/>
            </p:nvSpPr>
            <p:spPr>
              <a:xfrm>
                <a:off x="453644" y="3808031"/>
                <a:ext cx="727710" cy="441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Текстовое поле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4" y="3808031"/>
                <a:ext cx="727710" cy="441960"/>
              </a:xfrm>
              <a:prstGeom prst="rect">
                <a:avLst/>
              </a:prstGeom>
              <a:blipFill rotWithShape="1">
                <a:blip r:embed="rId5"/>
                <a:stretch>
                  <a:fillRect l="-35" t="-129" r="35" b="1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Текстовое поле 29"/>
              <p:cNvSpPr txBox="1"/>
              <p:nvPr/>
            </p:nvSpPr>
            <p:spPr>
              <a:xfrm>
                <a:off x="3697605" y="1803400"/>
                <a:ext cx="79375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</m:oMath>
                  </m:oMathPara>
                </a14:m>
                <a:endParaRPr lang="en-US" altLang="ru-RU" sz="2400"/>
              </a:p>
            </p:txBody>
          </p:sp>
        </mc:Choice>
        <mc:Fallback>
          <p:sp>
            <p:nvSpPr>
              <p:cNvPr id="30" name="Текстовое поле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05" y="1803400"/>
                <a:ext cx="793750" cy="460375"/>
              </a:xfrm>
              <a:prstGeom prst="rect">
                <a:avLst/>
              </a:prstGeom>
              <a:blipFill rotWithShape="1">
                <a:blip r:embed="rId6"/>
                <a:stretch>
                  <a:fillRect r="-2880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Текстовое поле 30"/>
              <p:cNvSpPr txBox="1"/>
              <p:nvPr/>
            </p:nvSpPr>
            <p:spPr>
              <a:xfrm>
                <a:off x="4201414" y="3789616"/>
                <a:ext cx="8407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Текстовое поле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14" y="3789616"/>
                <a:ext cx="840740" cy="460375"/>
              </a:xfrm>
              <a:prstGeom prst="rect">
                <a:avLst/>
              </a:prstGeom>
              <a:blipFill rotWithShape="1">
                <a:blip r:embed="rId7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Скругленный прямоугольник 3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44600" y="358902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Скругленный 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244600" y="3589020"/>
                <a:ext cx="2541905" cy="1322070"/>
              </a:xfrm>
              <a:prstGeom prst="roundRect">
                <a:avLst/>
              </a:prstGeom>
              <a:blipFill rotWithShape="1">
                <a:blip r:embed="rId10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33" idx="0"/>
            <a:endCxn id="9" idx="2"/>
          </p:cNvCxnSpPr>
          <p:nvPr/>
        </p:nvCxnSpPr>
        <p:spPr>
          <a:xfrm flipH="1" flipV="1">
            <a:off x="2506345" y="2840355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Текстовое поле 40"/>
              <p:cNvSpPr txBox="1"/>
              <p:nvPr/>
            </p:nvSpPr>
            <p:spPr>
              <a:xfrm>
                <a:off x="9232265" y="2984500"/>
                <a:ext cx="2275840" cy="101219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м/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м/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ru-RU" altLang="en-US" sz="2800"/>
              </a:p>
              <a:p>
                <a:pPr algn="l"/>
                <a:endParaRPr lang="ru-RU" altLang="en-US" sz="2800"/>
              </a:p>
            </p:txBody>
          </p:sp>
        </mc:Choice>
        <mc:Fallback>
          <p:sp>
            <p:nvSpPr>
              <p:cNvPr id="41" name="Текстовое поле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265" y="2984500"/>
                <a:ext cx="2275840" cy="1012190"/>
              </a:xfrm>
              <a:prstGeom prst="rect">
                <a:avLst/>
              </a:prstGeom>
              <a:blipFill rotWithShape="1">
                <a:blip r:embed="rId11"/>
                <a:stretch>
                  <a:fillRect r="-1535" b="-29925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Текстовое поле 41"/>
          <p:cNvSpPr txBox="1"/>
          <p:nvPr/>
        </p:nvSpPr>
        <p:spPr>
          <a:xfrm>
            <a:off x="9232265" y="24625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/>
              <a:t>Дано</a:t>
            </a:r>
            <a:r>
              <a:rPr lang="en-US" altLang="ru-RU" sz="2800"/>
              <a:t>:</a:t>
            </a:r>
            <a:endParaRPr lang="en-US" altLang="ru-RU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Текстовое поле 52"/>
              <p:cNvSpPr txBox="1"/>
              <p:nvPr/>
            </p:nvSpPr>
            <p:spPr>
              <a:xfrm>
                <a:off x="2681859" y="2984436"/>
                <a:ext cx="5651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Текстовое поле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59" y="2984436"/>
                <a:ext cx="565150" cy="460375"/>
              </a:xfrm>
              <a:prstGeom prst="rect">
                <a:avLst/>
              </a:prstGeom>
              <a:blipFill rotWithShape="1">
                <a:blip r:embed="rId12"/>
                <a:stretch>
                  <a:fillRect l="-45" t="-124" r="45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Изображение 2"/>
          <p:cNvPicPr/>
          <p:nvPr/>
        </p:nvPicPr>
        <p:blipFill>
          <a:blip r:embed="rId13"/>
          <a:stretch>
            <a:fillRect/>
          </a:stretch>
        </p:blipFill>
        <p:spPr>
          <a:xfrm>
            <a:off x="5871210" y="2984500"/>
            <a:ext cx="3957320" cy="4057015"/>
          </a:xfrm>
          <a:prstGeom prst="rect">
            <a:avLst/>
          </a:prstGeom>
        </p:spPr>
      </p:pic>
      <p:sp>
        <p:nvSpPr>
          <p:cNvPr id="4" name="Стрелка вверх 3"/>
          <p:cNvSpPr/>
          <p:nvPr/>
        </p:nvSpPr>
        <p:spPr>
          <a:xfrm>
            <a:off x="7670165" y="3361055"/>
            <a:ext cx="286385" cy="922655"/>
          </a:xfrm>
          <a:prstGeom prst="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7670165" y="5594985"/>
            <a:ext cx="287020" cy="80645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овое поле 5"/>
              <p:cNvSpPr txBox="1"/>
              <p:nvPr/>
            </p:nvSpPr>
            <p:spPr>
              <a:xfrm>
                <a:off x="7956804" y="3789616"/>
                <a:ext cx="112268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𝑇ℎ𝑟𝑢𝑠𝑡</m:t>
                          </m:r>
                        </m:sub>
                      </m:sSub>
                    </m:oMath>
                  </m:oMathPara>
                </a14:m>
                <a:endParaRPr lang="ru-RU" altLang="en-US" sz="2400"/>
              </a:p>
            </p:txBody>
          </p:sp>
        </mc:Choice>
        <mc:Fallback>
          <p:sp>
            <p:nvSpPr>
              <p:cNvPr id="6" name="Текстовое поле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04" y="3789616"/>
                <a:ext cx="1122680" cy="460375"/>
              </a:xfrm>
              <a:prstGeom prst="rect">
                <a:avLst/>
              </a:prstGeom>
              <a:blipFill rotWithShape="1">
                <a:blip r:embed="rId14"/>
                <a:stretch>
                  <a:fillRect l="-23" t="-124" r="23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е поле 6"/>
              <p:cNvSpPr txBox="1"/>
              <p:nvPr/>
            </p:nvSpPr>
            <p:spPr>
              <a:xfrm>
                <a:off x="7957439" y="5813996"/>
                <a:ext cx="76708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тяж</m:t>
                          </m:r>
                        </m:sub>
                      </m:sSub>
                    </m:oMath>
                  </m:oMathPara>
                </a14:m>
                <a:endParaRPr lang="ru-RU" altLang="en-US" sz="2400"/>
              </a:p>
            </p:txBody>
          </p:sp>
        </mc:Choice>
        <mc:Fallback>
          <p:sp>
            <p:nvSpPr>
              <p:cNvPr id="7" name="Текстовое поле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39" y="5813996"/>
                <a:ext cx="767080" cy="460375"/>
              </a:xfrm>
              <a:prstGeom prst="rect">
                <a:avLst/>
              </a:prstGeom>
              <a:blipFill rotWithShape="1">
                <a:blip r:embed="rId15"/>
                <a:stretch>
                  <a:fillRect l="-33" t="-124" r="33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овое поле 10"/>
              <p:cNvSpPr txBox="1"/>
              <p:nvPr/>
            </p:nvSpPr>
            <p:spPr>
              <a:xfrm>
                <a:off x="1343660" y="1400175"/>
                <a:ext cx="2005330" cy="82359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ru-RU" altLang="en-US" sz="4000"/>
              </a:p>
            </p:txBody>
          </p:sp>
        </mc:Choice>
        <mc:Fallback>
          <p:sp>
            <p:nvSpPr>
              <p:cNvPr id="11" name="Текстовое поле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1400175"/>
                <a:ext cx="2005330" cy="823595"/>
              </a:xfrm>
              <a:prstGeom prst="rect">
                <a:avLst/>
              </a:prstGeom>
              <a:blipFill rotWithShape="1">
                <a:blip r:embed="rId1"/>
                <a:stretch>
                  <a:fillRect l="-35465" r="-4107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2658110"/>
            <a:ext cx="1163574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ПД-регулятор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74295" y="1464945"/>
                <a:ext cx="6875145" cy="126936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𝑇ℎ𝑟𝑢𝑠𝑡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num>
                      <m:den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ru-RU" sz="4000"/>
                  <a:t> </a:t>
                </a:r>
                <a:endParaRPr lang="en-US" altLang="ru-RU" sz="4000"/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" y="1464945"/>
                <a:ext cx="6875145" cy="12693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2642870"/>
            <a:ext cx="1160526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ПИД-регулятор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овое поле 10"/>
              <p:cNvSpPr txBox="1"/>
              <p:nvPr/>
            </p:nvSpPr>
            <p:spPr>
              <a:xfrm>
                <a:off x="812800" y="1336040"/>
                <a:ext cx="6875145" cy="126936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𝑇ℎ𝑟𝑢𝑠𝑡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nary>
                      <m:naryPr>
                        <m:limLoc m:val="subSup"/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  <m:e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nary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num>
                      <m:den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ru-RU" sz="4000"/>
                  <a:t> </a:t>
                </a:r>
                <a:endParaRPr lang="en-US" altLang="ru-RU" sz="4000"/>
              </a:p>
            </p:txBody>
          </p:sp>
        </mc:Choice>
        <mc:Fallback>
          <p:sp>
            <p:nvSpPr>
              <p:cNvPr id="11" name="Текстовое поле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336040"/>
                <a:ext cx="6875145" cy="1269365"/>
              </a:xfrm>
              <a:prstGeom prst="rect">
                <a:avLst/>
              </a:prstGeom>
              <a:blipFill rotWithShape="1">
                <a:blip r:embed="rId1"/>
                <a:stretch>
                  <a:fillRect r="-19091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605405"/>
            <a:ext cx="1165098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Сравнение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1615440"/>
            <a:ext cx="918972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Управление высотой БПЛА</a:t>
            </a:r>
            <a:endParaRPr lang="ru-RU" altLang="en-US"/>
          </a:p>
        </p:txBody>
      </p:sp>
      <p:sp>
        <p:nvSpPr>
          <p:cNvPr id="3" name="Скругленный прямоугольник 2"/>
          <p:cNvSpPr/>
          <p:nvPr>
            <p:custDataLst>
              <p:tags r:id="rId1"/>
            </p:custDataLst>
          </p:nvPr>
        </p:nvSpPr>
        <p:spPr>
          <a:xfrm>
            <a:off x="5008880" y="166179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457565" y="166243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Соединительная линия уступом 4"/>
          <p:cNvCxnSpPr>
            <a:stCxn id="4" idx="2"/>
            <a:endCxn id="16" idx="3"/>
          </p:cNvCxnSpPr>
          <p:nvPr/>
        </p:nvCxnSpPr>
        <p:spPr>
          <a:xfrm rot="5400000">
            <a:off x="7860665" y="2604770"/>
            <a:ext cx="1409065" cy="216852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Прямая со стрелкой 6"/>
          <p:cNvCxnSpPr>
            <a:stCxn id="3" idx="3"/>
            <a:endCxn id="4" idx="1"/>
          </p:cNvCxnSpPr>
          <p:nvPr>
            <p:custDataLst>
              <p:tags r:id="rId2"/>
            </p:custDataLst>
          </p:nvPr>
        </p:nvCxnSpPr>
        <p:spPr>
          <a:xfrm>
            <a:off x="7392035" y="2322830"/>
            <a:ext cx="1065530" cy="6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Текстовое поле 7"/>
          <p:cNvSpPr txBox="1"/>
          <p:nvPr>
            <p:custDataLst>
              <p:tags r:id="rId3"/>
            </p:custDataLst>
          </p:nvPr>
        </p:nvSpPr>
        <p:spPr>
          <a:xfrm>
            <a:off x="5009515" y="200025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скорости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8466455" y="166179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en-US"/>
              <a:t>Модель</a:t>
            </a:r>
            <a:endParaRPr lang="ru-RU" altLang="en-US"/>
          </a:p>
          <a:p>
            <a:pPr algn="ctr"/>
            <a:r>
              <a:rPr lang="ru-RU" altLang="en-US"/>
              <a:t>динамики</a:t>
            </a:r>
            <a:endParaRPr lang="ru-RU" altLang="en-US"/>
          </a:p>
          <a:p>
            <a:pPr algn="ctr"/>
            <a:r>
              <a:rPr lang="ru-RU" altLang="en-US"/>
              <a:t>ЛА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Текстовое поле 11"/>
              <p:cNvSpPr txBox="1"/>
              <p:nvPr/>
            </p:nvSpPr>
            <p:spPr>
              <a:xfrm>
                <a:off x="4607179" y="3136836"/>
                <a:ext cx="727710" cy="441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Текстовое поле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9" y="3136836"/>
                <a:ext cx="727710" cy="441960"/>
              </a:xfrm>
              <a:prstGeom prst="rect">
                <a:avLst/>
              </a:prstGeom>
              <a:blipFill rotWithShape="1">
                <a:blip r:embed="rId4"/>
                <a:stretch>
                  <a:fillRect l="-35" t="-129" r="35" b="1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Текстовое поле 12"/>
              <p:cNvSpPr txBox="1"/>
              <p:nvPr/>
            </p:nvSpPr>
            <p:spPr>
              <a:xfrm>
                <a:off x="7392035" y="1946910"/>
                <a:ext cx="79375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</m:oMath>
                  </m:oMathPara>
                </a14:m>
                <a:endParaRPr lang="en-US" altLang="ru-RU" sz="2400"/>
              </a:p>
            </p:txBody>
          </p:sp>
        </mc:Choice>
        <mc:Fallback>
          <p:sp>
            <p:nvSpPr>
              <p:cNvPr id="13" name="Текстовое поле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35" y="1946910"/>
                <a:ext cx="793750" cy="460375"/>
              </a:xfrm>
              <a:prstGeom prst="rect">
                <a:avLst/>
              </a:prstGeom>
              <a:blipFill rotWithShape="1">
                <a:blip r:embed="rId5"/>
                <a:stretch>
                  <a:fillRect r="-2880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Текстовое поле 14"/>
              <p:cNvSpPr txBox="1"/>
              <p:nvPr/>
            </p:nvSpPr>
            <p:spPr>
              <a:xfrm>
                <a:off x="7895844" y="3933126"/>
                <a:ext cx="8407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Текстовое поле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844" y="3933126"/>
                <a:ext cx="840740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4939030" y="373253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939030" y="3732530"/>
                <a:ext cx="2541905" cy="1322070"/>
              </a:xfrm>
              <a:prstGeom prst="roundRect">
                <a:avLst/>
              </a:prstGeom>
              <a:blipFill rotWithShape="1">
                <a:blip r:embed="rId9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stCxn id="16" idx="0"/>
            <a:endCxn id="3" idx="2"/>
          </p:cNvCxnSpPr>
          <p:nvPr/>
        </p:nvCxnSpPr>
        <p:spPr>
          <a:xfrm flipH="1" flipV="1">
            <a:off x="6200775" y="2983865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Текстовое поле 19"/>
              <p:cNvSpPr txBox="1"/>
              <p:nvPr/>
            </p:nvSpPr>
            <p:spPr>
              <a:xfrm>
                <a:off x="6376289" y="3127946"/>
                <a:ext cx="5651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0" name="Текстовое поле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89" y="3127946"/>
                <a:ext cx="565150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45" t="-124" r="45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Скругленный прямоугольник 20"/>
          <p:cNvSpPr/>
          <p:nvPr>
            <p:custDataLst>
              <p:tags r:id="rId11"/>
            </p:custDataLst>
          </p:nvPr>
        </p:nvSpPr>
        <p:spPr>
          <a:xfrm>
            <a:off x="1833880" y="166179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Текстовое поле 23"/>
          <p:cNvSpPr txBox="1"/>
          <p:nvPr>
            <p:custDataLst>
              <p:tags r:id="rId12"/>
            </p:custDataLst>
          </p:nvPr>
        </p:nvSpPr>
        <p:spPr>
          <a:xfrm>
            <a:off x="1834515" y="200025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высоты</a:t>
            </a:r>
            <a:endParaRPr lang="en-US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Скругленный прямоугольник 24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4505" y="471170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Скругленный 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754505" y="4711700"/>
                <a:ext cx="2541905" cy="1322070"/>
              </a:xfrm>
              <a:prstGeom prst="roundRect">
                <a:avLst/>
              </a:prstGeom>
              <a:blipFill rotWithShape="1">
                <a:blip r:embed="rId15"/>
                <a:stretch>
                  <a:fillRect l="-200" t="-384" r="-3123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Соединительная линия уступом 26"/>
          <p:cNvCxnSpPr>
            <a:stCxn id="11" idx="2"/>
            <a:endCxn id="25" idx="3"/>
          </p:cNvCxnSpPr>
          <p:nvPr/>
        </p:nvCxnSpPr>
        <p:spPr>
          <a:xfrm rot="5400000">
            <a:off x="5778500" y="1501775"/>
            <a:ext cx="2388235" cy="535241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Текстовое поле 27"/>
              <p:cNvSpPr txBox="1"/>
              <p:nvPr/>
            </p:nvSpPr>
            <p:spPr>
              <a:xfrm>
                <a:off x="5775579" y="5354256"/>
                <a:ext cx="89979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Текстовое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79" y="5354256"/>
                <a:ext cx="899795" cy="460375"/>
              </a:xfrm>
              <a:prstGeom prst="rect">
                <a:avLst/>
              </a:prstGeom>
              <a:blipFill rotWithShape="1">
                <a:blip r:embed="rId16"/>
                <a:stretch>
                  <a:fillRect l="-28" t="-124" r="28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>
            <a:stCxn id="25" idx="0"/>
            <a:endCxn id="21" idx="2"/>
          </p:cNvCxnSpPr>
          <p:nvPr/>
        </p:nvCxnSpPr>
        <p:spPr>
          <a:xfrm flipV="1">
            <a:off x="3025775" y="2983865"/>
            <a:ext cx="0" cy="17278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Текстовое поле 36"/>
              <p:cNvSpPr txBox="1"/>
              <p:nvPr/>
            </p:nvSpPr>
            <p:spPr>
              <a:xfrm>
                <a:off x="3026029" y="3447986"/>
                <a:ext cx="57023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Текстовое поле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29" y="3447986"/>
                <a:ext cx="570230" cy="460375"/>
              </a:xfrm>
              <a:prstGeom prst="rect">
                <a:avLst/>
              </a:prstGeom>
              <a:blipFill rotWithShape="1">
                <a:blip r:embed="rId17"/>
                <a:stretch>
                  <a:fillRect l="-45" t="-124" r="45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Текстовое поле 38"/>
              <p:cNvSpPr txBox="1"/>
              <p:nvPr/>
            </p:nvSpPr>
            <p:spPr>
              <a:xfrm>
                <a:off x="872109" y="4940236"/>
                <a:ext cx="786765" cy="4413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Текстовое поле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9" y="4940236"/>
                <a:ext cx="786765" cy="441325"/>
              </a:xfrm>
              <a:prstGeom prst="rect">
                <a:avLst/>
              </a:prstGeom>
              <a:blipFill rotWithShape="1">
                <a:blip r:embed="rId18"/>
                <a:stretch>
                  <a:fillRect l="-32" t="-129" r="32" b="1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/>
          <p:cNvCxnSpPr/>
          <p:nvPr/>
        </p:nvCxnSpPr>
        <p:spPr>
          <a:xfrm flipV="1">
            <a:off x="746760" y="5372100"/>
            <a:ext cx="1007745" cy="12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Соединительная линия уступом 8"/>
          <p:cNvCxnSpPr>
            <a:stCxn id="24" idx="3"/>
            <a:endCxn id="16" idx="1"/>
          </p:cNvCxnSpPr>
          <p:nvPr/>
        </p:nvCxnSpPr>
        <p:spPr>
          <a:xfrm>
            <a:off x="4216400" y="2322830"/>
            <a:ext cx="722630" cy="207073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Практика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/>
              <a:t>Разработать ПИД-регулятор для управления высотой полета БПЛА</a:t>
            </a:r>
            <a:endParaRPr lang="en-US" altLang="ru-RU"/>
          </a:p>
        </p:txBody>
      </p:sp>
      <p:pic>
        <p:nvPicPr>
          <p:cNvPr id="4" name="Изображение 3" descr="qrcod_6aG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1375" y="3076575"/>
            <a:ext cx="2889885" cy="2889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0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2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3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4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5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6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7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8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9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0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3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4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5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6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7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8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9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宽屏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Cambria Math</vt:lpstr>
      <vt:lpstr>Microsoft YaHei</vt:lpstr>
      <vt:lpstr>Arial Unicode MS</vt:lpstr>
      <vt:lpstr>1_Gear Drives</vt:lpstr>
      <vt:lpstr>ПИД регуляторы</vt:lpstr>
      <vt:lpstr> Структура систем автоматического управления</vt:lpstr>
      <vt:lpstr>Каскадное управление</vt:lpstr>
      <vt:lpstr>П-регулятор</vt:lpstr>
      <vt:lpstr>ПД-регулятор</vt:lpstr>
      <vt:lpstr>ПИД-регулятор</vt:lpstr>
      <vt:lpstr>Сравнение</vt:lpstr>
      <vt:lpstr>Каскадное управление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seva</cp:lastModifiedBy>
  <cp:revision>11</cp:revision>
  <dcterms:created xsi:type="dcterms:W3CDTF">2025-07-22T04:42:00Z</dcterms:created>
  <dcterms:modified xsi:type="dcterms:W3CDTF">2025-07-25T12:26:27Z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1049-12.2.0.21931</vt:lpwstr>
  </property>
  <property fmtid="{D5CDD505-2E9C-101B-9397-08002B2CF9AE}" pid="3" name="ICV">
    <vt:lpwstr>2517B24C715B4BED8014EC9B602DF17D_13</vt:lpwstr>
  </property>
</Properties>
</file>