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2" r:id="rId1"/>
  </p:sldMasterIdLst>
  <p:sldIdLst>
    <p:sldId id="256" r:id="rId2"/>
    <p:sldId id="257" r:id="rId3"/>
    <p:sldId id="258" r:id="rId4"/>
    <p:sldId id="259" r:id="rId5"/>
    <p:sldId id="267" r:id="rId6"/>
    <p:sldId id="268" r:id="rId7"/>
    <p:sldId id="269" r:id="rId8"/>
    <p:sldId id="260" r:id="rId9"/>
    <p:sldId id="261" r:id="rId10"/>
    <p:sldId id="262" r:id="rId11"/>
    <p:sldId id="265" r:id="rId12"/>
    <p:sldId id="263" r:id="rId13"/>
    <p:sldId id="264" r:id="rId14"/>
    <p:sldId id="270" r:id="rId15"/>
    <p:sldId id="272" r:id="rId16"/>
    <p:sldId id="271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3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299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346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451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006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926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017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560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476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813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233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131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6/6/2025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0213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15" r:id="rId6"/>
    <p:sldLayoutId id="2147483711" r:id="rId7"/>
    <p:sldLayoutId id="2147483712" r:id="rId8"/>
    <p:sldLayoutId id="2147483713" r:id="rId9"/>
    <p:sldLayoutId id="2147483714" r:id="rId10"/>
    <p:sldLayoutId id="214748371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4BE8DE-3EC7-8CAE-368C-441BB40FAB9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858"/>
          <a:stretch>
            <a:fillRect/>
          </a:stretch>
        </p:blipFill>
        <p:spPr>
          <a:xfrm>
            <a:off x="20" y="-1"/>
            <a:ext cx="12191980" cy="6858001"/>
          </a:xfrm>
          <a:custGeom>
            <a:avLst/>
            <a:gdLst/>
            <a:ahLst/>
            <a:cxnLst/>
            <a:rect l="l" t="t" r="r" b="b"/>
            <a:pathLst>
              <a:path w="12191999" h="6857999">
                <a:moveTo>
                  <a:pt x="0" y="0"/>
                </a:moveTo>
                <a:lnTo>
                  <a:pt x="12191999" y="0"/>
                </a:lnTo>
                <a:lnTo>
                  <a:pt x="12191999" y="6857999"/>
                </a:lnTo>
                <a:lnTo>
                  <a:pt x="4628129" y="6857999"/>
                </a:lnTo>
                <a:lnTo>
                  <a:pt x="4734519" y="6819371"/>
                </a:lnTo>
                <a:cubicBezTo>
                  <a:pt x="4938119" y="6741181"/>
                  <a:pt x="5132935" y="6652933"/>
                  <a:pt x="5315781" y="6551721"/>
                </a:cubicBezTo>
                <a:cubicBezTo>
                  <a:pt x="6619811" y="5830059"/>
                  <a:pt x="6364610" y="4934281"/>
                  <a:pt x="6058656" y="3948664"/>
                </a:cubicBezTo>
                <a:cubicBezTo>
                  <a:pt x="5601502" y="2476708"/>
                  <a:pt x="4958009" y="1222984"/>
                  <a:pt x="2540911" y="827627"/>
                </a:cubicBezTo>
                <a:cubicBezTo>
                  <a:pt x="1760946" y="699982"/>
                  <a:pt x="986522" y="591203"/>
                  <a:pt x="238021" y="541759"/>
                </a:cubicBezTo>
                <a:lnTo>
                  <a:pt x="0" y="529223"/>
                </a:lnTo>
                <a:close/>
              </a:path>
            </a:pathLst>
          </a:cu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B2B1500-BB55-471C-8A9E-67288297E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9224"/>
            <a:ext cx="6305549" cy="6328777"/>
          </a:xfrm>
          <a:custGeom>
            <a:avLst/>
            <a:gdLst>
              <a:gd name="connsiteX0" fmla="*/ 0 w 4212773"/>
              <a:gd name="connsiteY0" fmla="*/ 0 h 6498740"/>
              <a:gd name="connsiteX1" fmla="*/ 159023 w 4212773"/>
              <a:gd name="connsiteY1" fmla="*/ 12872 h 6498740"/>
              <a:gd name="connsiteX2" fmla="*/ 1697597 w 4212773"/>
              <a:gd name="connsiteY2" fmla="*/ 306418 h 6498740"/>
              <a:gd name="connsiteX3" fmla="*/ 4047822 w 4212773"/>
              <a:gd name="connsiteY3" fmla="*/ 3511272 h 6498740"/>
              <a:gd name="connsiteX4" fmla="*/ 3551503 w 4212773"/>
              <a:gd name="connsiteY4" fmla="*/ 6184235 h 6498740"/>
              <a:gd name="connsiteX5" fmla="*/ 3163159 w 4212773"/>
              <a:gd name="connsiteY5" fmla="*/ 6459073 h 6498740"/>
              <a:gd name="connsiteX6" fmla="*/ 3092077 w 4212773"/>
              <a:gd name="connsiteY6" fmla="*/ 6498740 h 6498740"/>
              <a:gd name="connsiteX7" fmla="*/ 0 w 4212773"/>
              <a:gd name="connsiteY7" fmla="*/ 6498740 h 6498740"/>
              <a:gd name="connsiteX8" fmla="*/ 0 w 4212773"/>
              <a:gd name="connsiteY8" fmla="*/ 0 h 6498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12773" h="6498740">
                <a:moveTo>
                  <a:pt x="0" y="0"/>
                </a:moveTo>
                <a:lnTo>
                  <a:pt x="159023" y="12872"/>
                </a:lnTo>
                <a:cubicBezTo>
                  <a:pt x="659101" y="63644"/>
                  <a:pt x="1176498" y="175345"/>
                  <a:pt x="1697597" y="306418"/>
                </a:cubicBezTo>
                <a:cubicBezTo>
                  <a:pt x="3312474" y="712392"/>
                  <a:pt x="3742395" y="1999786"/>
                  <a:pt x="4047822" y="3511272"/>
                </a:cubicBezTo>
                <a:cubicBezTo>
                  <a:pt x="4252232" y="4523358"/>
                  <a:pt x="4422733" y="5443193"/>
                  <a:pt x="3551503" y="6184235"/>
                </a:cubicBezTo>
                <a:cubicBezTo>
                  <a:pt x="3429343" y="6288166"/>
                  <a:pt x="3299185" y="6378784"/>
                  <a:pt x="3163159" y="6459073"/>
                </a:cubicBezTo>
                <a:lnTo>
                  <a:pt x="3092077" y="6498740"/>
                </a:lnTo>
                <a:lnTo>
                  <a:pt x="0" y="649874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045E22C-A99D-41BB-AF14-EF1B1E745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6525"/>
            <a:ext cx="6130391" cy="6721476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FCB8DD6-A066-10DC-493E-7EBB87E46F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4572000" cy="1524000"/>
          </a:xfrm>
        </p:spPr>
        <p:txBody>
          <a:bodyPr anchor="b">
            <a:normAutofit/>
          </a:bodyPr>
          <a:lstStyle/>
          <a:p>
            <a:pPr algn="l">
              <a:lnSpc>
                <a:spcPct val="115000"/>
              </a:lnSpc>
            </a:pPr>
            <a:r>
              <a:rPr lang="ru-RU" dirty="0"/>
              <a:t>Подготовил студент 4 курса ИСИП </a:t>
            </a:r>
            <a:endParaRPr lang="ru-RU"/>
          </a:p>
          <a:p>
            <a:pPr algn="l">
              <a:lnSpc>
                <a:spcPct val="115000"/>
              </a:lnSpc>
            </a:pPr>
            <a:r>
              <a:rPr lang="ru-RU" dirty="0"/>
              <a:t>Ефремов Севастьян Павлович</a:t>
            </a:r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1729AE-1D69-9D7B-48AF-B00F101AE0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2299787"/>
            <a:ext cx="4572000" cy="2286000"/>
          </a:xfrm>
        </p:spPr>
        <p:txBody>
          <a:bodyPr>
            <a:normAutofit/>
          </a:bodyPr>
          <a:lstStyle/>
          <a:p>
            <a:pPr algn="l"/>
            <a:r>
              <a:rPr lang="ru-RU" sz="2400"/>
              <a:t>Дипломный проект на тему</a:t>
            </a:r>
            <a:r>
              <a:rPr lang="en-US" sz="2400"/>
              <a:t>:</a:t>
            </a:r>
            <a:r>
              <a:rPr lang="ru-RU" sz="2400"/>
              <a:t> </a:t>
            </a:r>
            <a:r>
              <a:rPr lang="en-US" sz="2400"/>
              <a:t>“</a:t>
            </a:r>
            <a:r>
              <a:rPr lang="ru-RU" sz="2400"/>
              <a:t>Разработка интернет магазина для онлайн продаж компьютерных комплектующих</a:t>
            </a:r>
            <a:r>
              <a:rPr lang="en-US" sz="2400"/>
              <a:t>”</a:t>
            </a:r>
            <a:endParaRPr lang="ru-RU" sz="240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C41FF34-6401-25D8-4943-B469B224352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054356"/>
            <a:ext cx="1701696" cy="1443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8657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6C7817-A41A-A124-6FD9-4CBBF1379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5029200" cy="2667000"/>
          </a:xfrm>
        </p:spPr>
        <p:txBody>
          <a:bodyPr/>
          <a:lstStyle/>
          <a:p>
            <a:r>
              <a:rPr lang="ru-RU" dirty="0"/>
              <a:t>Главная страница и корзина</a:t>
            </a:r>
            <a:r>
              <a:rPr lang="en-US" dirty="0"/>
              <a:t>:</a:t>
            </a:r>
            <a:r>
              <a:rPr lang="ru-RU" dirty="0"/>
              <a:t>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9AD8B4E-86D1-21F7-E987-D1C19F43FC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44840"/>
            <a:ext cx="5966494" cy="328416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2FC9D06-8FA0-B3D7-BFE5-80746E9B69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006" y="3550800"/>
            <a:ext cx="6300788" cy="3162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5772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BD879C-0AD2-C0A1-DA45-29628CA36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852" y="103239"/>
            <a:ext cx="10668000" cy="1524000"/>
          </a:xfrm>
        </p:spPr>
        <p:txBody>
          <a:bodyPr/>
          <a:lstStyle/>
          <a:p>
            <a:r>
              <a:rPr lang="ru-RU" dirty="0"/>
              <a:t>Регистрация и вход</a:t>
            </a:r>
            <a:r>
              <a:rPr lang="en-US" dirty="0"/>
              <a:t>: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7E1A804-04E5-1DBC-FF50-CE408333F5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478" y="1271602"/>
            <a:ext cx="6569833" cy="2147144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95321E9-E8BB-D531-2F3F-3BEF0B1BA3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6076" y="3667432"/>
            <a:ext cx="8597097" cy="3087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88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7F10C40-4EBE-6FA9-94F2-394776FBFB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1993243"/>
            <a:ext cx="9320981" cy="446228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964C80F-2D22-D0FD-F13D-3FECC617F1B6}"/>
              </a:ext>
            </a:extLst>
          </p:cNvPr>
          <p:cNvSpPr txBox="1"/>
          <p:nvPr/>
        </p:nvSpPr>
        <p:spPr>
          <a:xfrm>
            <a:off x="1455174" y="402477"/>
            <a:ext cx="386407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/>
              <a:t>Корзина товаров</a:t>
            </a:r>
            <a:r>
              <a:rPr lang="en-US" sz="4000" dirty="0"/>
              <a:t>: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2393824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D39CA5-6445-40A0-1F8B-1B584A74D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Код главной страницы</a:t>
            </a:r>
            <a:r>
              <a:rPr lang="en-US" dirty="0"/>
              <a:t>: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2359168-04F6-D0F5-BBA7-4D90D31774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65" y="2286000"/>
            <a:ext cx="5934609" cy="3745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4775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8A80A5-1E7A-140A-8951-8156434F4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	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523564D-AADD-7BBD-FCE7-756E4075B6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Я выполнил поставленные задачи, а именно</a:t>
            </a:r>
            <a:r>
              <a:rPr lang="en-US" dirty="0"/>
              <a:t>:</a:t>
            </a:r>
            <a:r>
              <a:rPr lang="ru-RU" dirty="0"/>
              <a:t> проанализировал</a:t>
            </a:r>
            <a:r>
              <a:rPr lang="en-US" dirty="0"/>
              <a:t> </a:t>
            </a:r>
            <a:r>
              <a:rPr lang="ru-RU" dirty="0"/>
              <a:t>рынок, спроектировал </a:t>
            </a:r>
            <a:r>
              <a:rPr lang="ru-RU" dirty="0" err="1"/>
              <a:t>бд</a:t>
            </a:r>
            <a:r>
              <a:rPr lang="ru-RU" dirty="0"/>
              <a:t>, произвел отладку и запуск приложения и разработал </a:t>
            </a:r>
            <a:r>
              <a:rPr lang="ru-RU"/>
              <a:t>пользовательский интерфейс </a:t>
            </a:r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439200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Freeform: Shape 1030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033" name="Freeform: Shape 1032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035" name="Freeform: Shape 1034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15E4E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039" name="Freeform: Shape 1038">
            <a:extLst>
              <a:ext uri="{FF2B5EF4-FFF2-40B4-BE49-F238E27FC236}">
                <a16:creationId xmlns:a16="http://schemas.microsoft.com/office/drawing/2014/main" id="{4A8FDA66-67B4-4DBE-8354-C26F91ADB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12191999" cy="6857999"/>
          </a:xfrm>
          <a:custGeom>
            <a:avLst/>
            <a:gdLst>
              <a:gd name="connsiteX0" fmla="*/ 0 w 12191999"/>
              <a:gd name="connsiteY0" fmla="*/ 0 h 6857999"/>
              <a:gd name="connsiteX1" fmla="*/ 12191999 w 12191999"/>
              <a:gd name="connsiteY1" fmla="*/ 0 h 6857999"/>
              <a:gd name="connsiteX2" fmla="*/ 12191999 w 12191999"/>
              <a:gd name="connsiteY2" fmla="*/ 6857999 h 6857999"/>
              <a:gd name="connsiteX3" fmla="*/ 0 w 12191999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6857999">
                <a:moveTo>
                  <a:pt x="0" y="0"/>
                </a:moveTo>
                <a:lnTo>
                  <a:pt x="12191999" y="0"/>
                </a:lnTo>
                <a:lnTo>
                  <a:pt x="12191999" y="6857999"/>
                </a:lnTo>
                <a:lnTo>
                  <a:pt x="0" y="6857999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41" name="Freeform: Shape 1040">
            <a:extLst>
              <a:ext uri="{FF2B5EF4-FFF2-40B4-BE49-F238E27FC236}">
                <a16:creationId xmlns:a16="http://schemas.microsoft.com/office/drawing/2014/main" id="{3B2B1500-BB55-471C-8A9E-67288297E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9224"/>
            <a:ext cx="6305549" cy="6328777"/>
          </a:xfrm>
          <a:custGeom>
            <a:avLst/>
            <a:gdLst>
              <a:gd name="connsiteX0" fmla="*/ 0 w 4212773"/>
              <a:gd name="connsiteY0" fmla="*/ 0 h 6498740"/>
              <a:gd name="connsiteX1" fmla="*/ 159023 w 4212773"/>
              <a:gd name="connsiteY1" fmla="*/ 12872 h 6498740"/>
              <a:gd name="connsiteX2" fmla="*/ 1697597 w 4212773"/>
              <a:gd name="connsiteY2" fmla="*/ 306418 h 6498740"/>
              <a:gd name="connsiteX3" fmla="*/ 4047822 w 4212773"/>
              <a:gd name="connsiteY3" fmla="*/ 3511272 h 6498740"/>
              <a:gd name="connsiteX4" fmla="*/ 3551503 w 4212773"/>
              <a:gd name="connsiteY4" fmla="*/ 6184235 h 6498740"/>
              <a:gd name="connsiteX5" fmla="*/ 3163159 w 4212773"/>
              <a:gd name="connsiteY5" fmla="*/ 6459073 h 6498740"/>
              <a:gd name="connsiteX6" fmla="*/ 3092077 w 4212773"/>
              <a:gd name="connsiteY6" fmla="*/ 6498740 h 6498740"/>
              <a:gd name="connsiteX7" fmla="*/ 0 w 4212773"/>
              <a:gd name="connsiteY7" fmla="*/ 6498740 h 6498740"/>
              <a:gd name="connsiteX8" fmla="*/ 0 w 4212773"/>
              <a:gd name="connsiteY8" fmla="*/ 0 h 6498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12773" h="6498740">
                <a:moveTo>
                  <a:pt x="0" y="0"/>
                </a:moveTo>
                <a:lnTo>
                  <a:pt x="159023" y="12872"/>
                </a:lnTo>
                <a:cubicBezTo>
                  <a:pt x="659101" y="63644"/>
                  <a:pt x="1176498" y="175345"/>
                  <a:pt x="1697597" y="306418"/>
                </a:cubicBezTo>
                <a:cubicBezTo>
                  <a:pt x="3312474" y="712392"/>
                  <a:pt x="3742395" y="1999786"/>
                  <a:pt x="4047822" y="3511272"/>
                </a:cubicBezTo>
                <a:cubicBezTo>
                  <a:pt x="4252232" y="4523358"/>
                  <a:pt x="4422733" y="5443193"/>
                  <a:pt x="3551503" y="6184235"/>
                </a:cubicBezTo>
                <a:cubicBezTo>
                  <a:pt x="3429343" y="6288166"/>
                  <a:pt x="3299185" y="6378784"/>
                  <a:pt x="3163159" y="6459073"/>
                </a:cubicBezTo>
                <a:lnTo>
                  <a:pt x="3092077" y="6498740"/>
                </a:lnTo>
                <a:lnTo>
                  <a:pt x="0" y="649874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3" name="Freeform: Shape 1042">
            <a:extLst>
              <a:ext uri="{FF2B5EF4-FFF2-40B4-BE49-F238E27FC236}">
                <a16:creationId xmlns:a16="http://schemas.microsoft.com/office/drawing/2014/main" id="{3045E22C-A99D-41BB-AF14-EF1B1E745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6525"/>
            <a:ext cx="6130391" cy="6721476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D8A71D-2A93-DFD0-30CF-C6BBDCD9C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2299787"/>
            <a:ext cx="4572000" cy="22860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QR на гит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1D1C8EF-644D-458B-1F00-217B1FF60C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58000" y="1530350"/>
            <a:ext cx="4565650" cy="4565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34446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568F24-B46A-EEF0-8664-91ABDC9EF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2299787"/>
            <a:ext cx="4572000" cy="22860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1394264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A73059-8389-0AF3-67FE-3CD10776C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22860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Актуальность</a:t>
            </a:r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	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A0D27BA-461E-45A3-FA71-4BE4F6B09D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71999"/>
            <a:ext cx="4572000" cy="15240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200" b="0" i="0" kern="1200" dirty="0" err="1">
                <a:solidFill>
                  <a:schemeClr val="tx1">
                    <a:alpha val="70000"/>
                  </a:schemeClr>
                </a:solidFill>
                <a:effectLst/>
                <a:latin typeface="+mn-lt"/>
                <a:ea typeface="+mn-ea"/>
                <a:cs typeface="+mn-cs"/>
              </a:rPr>
              <a:t>Стремительный</a:t>
            </a:r>
            <a:r>
              <a:rPr lang="en-US" sz="2200" b="0" i="0" kern="1200" dirty="0">
                <a:solidFill>
                  <a:schemeClr val="tx1">
                    <a:alpha val="70000"/>
                  </a:schemeClr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2200" b="0" i="0" kern="1200" dirty="0" err="1">
                <a:solidFill>
                  <a:schemeClr val="tx1">
                    <a:alpha val="70000"/>
                  </a:schemeClr>
                </a:solidFill>
                <a:effectLst/>
                <a:latin typeface="+mn-lt"/>
                <a:ea typeface="+mn-ea"/>
                <a:cs typeface="+mn-cs"/>
              </a:rPr>
              <a:t>рост</a:t>
            </a:r>
            <a:r>
              <a:rPr lang="en-US" sz="2200" b="0" i="0" kern="1200" dirty="0">
                <a:solidFill>
                  <a:schemeClr val="tx1">
                    <a:alpha val="70000"/>
                  </a:schemeClr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2200" b="0" i="0" kern="1200" dirty="0" err="1">
                <a:solidFill>
                  <a:schemeClr val="tx1">
                    <a:alpha val="70000"/>
                  </a:schemeClr>
                </a:solidFill>
                <a:effectLst/>
                <a:latin typeface="+mn-lt"/>
                <a:ea typeface="+mn-ea"/>
                <a:cs typeface="+mn-cs"/>
              </a:rPr>
              <a:t>онлайн-торговли</a:t>
            </a:r>
            <a:r>
              <a:rPr lang="en-US" sz="2200" b="0" i="0" kern="1200" dirty="0">
                <a:solidFill>
                  <a:schemeClr val="tx1">
                    <a:alpha val="70000"/>
                  </a:schemeClr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2200" b="0" i="0" kern="1200" dirty="0" err="1">
                <a:solidFill>
                  <a:schemeClr val="tx1">
                    <a:alpha val="70000"/>
                  </a:schemeClr>
                </a:solidFill>
                <a:effectLst/>
                <a:latin typeface="+mn-lt"/>
                <a:ea typeface="+mn-ea"/>
                <a:cs typeface="+mn-cs"/>
              </a:rPr>
              <a:t>комплектующими</a:t>
            </a:r>
            <a:r>
              <a:rPr lang="en-US" sz="2200" b="0" i="0" kern="1200" dirty="0">
                <a:solidFill>
                  <a:schemeClr val="tx1">
                    <a:alpha val="70000"/>
                  </a:schemeClr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2200" b="0" i="0" kern="1200" dirty="0" err="1">
                <a:solidFill>
                  <a:schemeClr val="tx1">
                    <a:alpha val="70000"/>
                  </a:schemeClr>
                </a:solidFill>
                <a:effectLst/>
                <a:latin typeface="+mn-lt"/>
                <a:ea typeface="+mn-ea"/>
                <a:cs typeface="+mn-cs"/>
              </a:rPr>
              <a:t>для</a:t>
            </a:r>
            <a:r>
              <a:rPr lang="en-US" sz="2200" b="0" i="0" kern="1200" dirty="0">
                <a:solidFill>
                  <a:schemeClr val="tx1">
                    <a:alpha val="70000"/>
                  </a:schemeClr>
                </a:solidFill>
                <a:effectLst/>
                <a:latin typeface="+mn-lt"/>
                <a:ea typeface="+mn-ea"/>
                <a:cs typeface="+mn-cs"/>
              </a:rPr>
              <a:t> ПК. </a:t>
            </a:r>
            <a:r>
              <a:rPr lang="en-US" sz="2200" b="0" i="0" kern="1200" dirty="0" err="1">
                <a:solidFill>
                  <a:schemeClr val="tx1">
                    <a:alpha val="70000"/>
                  </a:schemeClr>
                </a:solidFill>
                <a:effectLst/>
                <a:latin typeface="+mn-lt"/>
                <a:ea typeface="+mn-ea"/>
                <a:cs typeface="+mn-cs"/>
              </a:rPr>
              <a:t>Высокая</a:t>
            </a:r>
            <a:r>
              <a:rPr lang="en-US" sz="2200" b="0" i="0" kern="1200" dirty="0">
                <a:solidFill>
                  <a:schemeClr val="tx1">
                    <a:alpha val="70000"/>
                  </a:schemeClr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2200" b="0" i="0" kern="1200" dirty="0" err="1">
                <a:solidFill>
                  <a:schemeClr val="tx1">
                    <a:alpha val="70000"/>
                  </a:schemeClr>
                </a:solidFill>
                <a:effectLst/>
                <a:latin typeface="+mn-lt"/>
                <a:ea typeface="+mn-ea"/>
                <a:cs typeface="+mn-cs"/>
              </a:rPr>
              <a:t>конкуренция</a:t>
            </a:r>
            <a:r>
              <a:rPr lang="en-US" sz="2200" b="0" i="0" kern="1200" dirty="0">
                <a:solidFill>
                  <a:schemeClr val="tx1">
                    <a:alpha val="70000"/>
                  </a:schemeClr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2200" b="0" i="0" kern="1200" dirty="0" err="1">
                <a:solidFill>
                  <a:schemeClr val="tx1">
                    <a:alpha val="70000"/>
                  </a:schemeClr>
                </a:solidFill>
                <a:effectLst/>
                <a:latin typeface="+mn-lt"/>
                <a:ea typeface="+mn-ea"/>
                <a:cs typeface="+mn-cs"/>
              </a:rPr>
              <a:t>на</a:t>
            </a:r>
            <a:r>
              <a:rPr lang="en-US" sz="2200" b="0" i="0" kern="1200" dirty="0">
                <a:solidFill>
                  <a:schemeClr val="tx1">
                    <a:alpha val="70000"/>
                  </a:schemeClr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2200" b="0" i="0" kern="1200" dirty="0" err="1">
                <a:solidFill>
                  <a:schemeClr val="tx1">
                    <a:alpha val="70000"/>
                  </a:schemeClr>
                </a:solidFill>
                <a:effectLst/>
                <a:latin typeface="+mn-lt"/>
                <a:ea typeface="+mn-ea"/>
                <a:cs typeface="+mn-cs"/>
              </a:rPr>
              <a:t>рынке</a:t>
            </a:r>
            <a:r>
              <a:rPr lang="en-US" sz="2200" b="0" i="0" kern="1200" dirty="0">
                <a:solidFill>
                  <a:schemeClr val="tx1">
                    <a:alpha val="70000"/>
                  </a:schemeClr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2200" kern="1200" dirty="0">
              <a:solidFill>
                <a:schemeClr val="tx1">
                  <a:alpha val="7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0572931-961B-4A48-8B38-E9A9DB6E8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0F29AAD2-96E3-4A6F-9A5E-B6B9E7E11E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63906" y="5720962"/>
            <a:ext cx="4228094" cy="1137038"/>
          </a:xfrm>
          <a:custGeom>
            <a:avLst/>
            <a:gdLst>
              <a:gd name="connsiteX0" fmla="*/ 1673074 w 4228094"/>
              <a:gd name="connsiteY0" fmla="*/ 230 h 1137038"/>
              <a:gd name="connsiteX1" fmla="*/ 3676781 w 4228094"/>
              <a:gd name="connsiteY1" fmla="*/ 298555 h 1137038"/>
              <a:gd name="connsiteX2" fmla="*/ 4025527 w 4228094"/>
              <a:gd name="connsiteY2" fmla="*/ 425010 h 1137038"/>
              <a:gd name="connsiteX3" fmla="*/ 4228094 w 4228094"/>
              <a:gd name="connsiteY3" fmla="*/ 494088 h 1137038"/>
              <a:gd name="connsiteX4" fmla="*/ 4228094 w 4228094"/>
              <a:gd name="connsiteY4" fmla="*/ 1137038 h 1137038"/>
              <a:gd name="connsiteX5" fmla="*/ 0 w 4228094"/>
              <a:gd name="connsiteY5" fmla="*/ 1137038 h 1137038"/>
              <a:gd name="connsiteX6" fmla="*/ 18109 w 4228094"/>
              <a:gd name="connsiteY6" fmla="*/ 1068877 h 1137038"/>
              <a:gd name="connsiteX7" fmla="*/ 362264 w 4228094"/>
              <a:gd name="connsiteY7" fmla="*/ 366637 h 1137038"/>
              <a:gd name="connsiteX8" fmla="*/ 1386499 w 4228094"/>
              <a:gd name="connsiteY8" fmla="*/ 1522 h 1137038"/>
              <a:gd name="connsiteX9" fmla="*/ 1673074 w 4228094"/>
              <a:gd name="connsiteY9" fmla="*/ 230 h 1137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228094" h="1137038">
                <a:moveTo>
                  <a:pt x="1673074" y="230"/>
                </a:moveTo>
                <a:cubicBezTo>
                  <a:pt x="2346512" y="4287"/>
                  <a:pt x="3048424" y="63583"/>
                  <a:pt x="3676781" y="298555"/>
                </a:cubicBezTo>
                <a:cubicBezTo>
                  <a:pt x="3793275" y="342114"/>
                  <a:pt x="3909477" y="384216"/>
                  <a:pt x="4025527" y="425010"/>
                </a:cubicBezTo>
                <a:lnTo>
                  <a:pt x="4228094" y="494088"/>
                </a:lnTo>
                <a:lnTo>
                  <a:pt x="4228094" y="1137038"/>
                </a:lnTo>
                <a:lnTo>
                  <a:pt x="0" y="1137038"/>
                </a:lnTo>
                <a:lnTo>
                  <a:pt x="18109" y="1068877"/>
                </a:lnTo>
                <a:cubicBezTo>
                  <a:pt x="95047" y="799139"/>
                  <a:pt x="194962" y="542008"/>
                  <a:pt x="362264" y="366637"/>
                </a:cubicBezTo>
                <a:cubicBezTo>
                  <a:pt x="622229" y="94062"/>
                  <a:pt x="1015836" y="6565"/>
                  <a:pt x="1386499" y="1522"/>
                </a:cubicBezTo>
                <a:cubicBezTo>
                  <a:pt x="1481245" y="198"/>
                  <a:pt x="1576869" y="-349"/>
                  <a:pt x="1673074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50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EC84841-2631-44D2-A01B-6AF0CF7F7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53921" y="5620196"/>
            <a:ext cx="5038078" cy="1237805"/>
          </a:xfrm>
          <a:custGeom>
            <a:avLst/>
            <a:gdLst>
              <a:gd name="connsiteX0" fmla="*/ 1576991 w 5038078"/>
              <a:gd name="connsiteY0" fmla="*/ 210 h 1238015"/>
              <a:gd name="connsiteX1" fmla="*/ 3403320 w 5038078"/>
              <a:gd name="connsiteY1" fmla="*/ 272125 h 1238015"/>
              <a:gd name="connsiteX2" fmla="*/ 4672870 w 5038078"/>
              <a:gd name="connsiteY2" fmla="*/ 693604 h 1238015"/>
              <a:gd name="connsiteX3" fmla="*/ 5038078 w 5038078"/>
              <a:gd name="connsiteY3" fmla="*/ 795929 h 1238015"/>
              <a:gd name="connsiteX4" fmla="*/ 5038078 w 5038078"/>
              <a:gd name="connsiteY4" fmla="*/ 1238015 h 1238015"/>
              <a:gd name="connsiteX5" fmla="*/ 0 w 5038078"/>
              <a:gd name="connsiteY5" fmla="*/ 1238015 h 1238015"/>
              <a:gd name="connsiteX6" fmla="*/ 19230 w 5038078"/>
              <a:gd name="connsiteY6" fmla="*/ 1159819 h 1238015"/>
              <a:gd name="connsiteX7" fmla="*/ 382219 w 5038078"/>
              <a:gd name="connsiteY7" fmla="*/ 334180 h 1238015"/>
              <a:gd name="connsiteX8" fmla="*/ 1315784 w 5038078"/>
              <a:gd name="connsiteY8" fmla="*/ 1388 h 1238015"/>
              <a:gd name="connsiteX9" fmla="*/ 1576991 w 5038078"/>
              <a:gd name="connsiteY9" fmla="*/ 210 h 1238015"/>
              <a:gd name="connsiteX0" fmla="*/ 0 w 5129518"/>
              <a:gd name="connsiteY0" fmla="*/ 1237805 h 1329245"/>
              <a:gd name="connsiteX1" fmla="*/ 19230 w 5129518"/>
              <a:gd name="connsiteY1" fmla="*/ 1159609 h 1329245"/>
              <a:gd name="connsiteX2" fmla="*/ 382219 w 5129518"/>
              <a:gd name="connsiteY2" fmla="*/ 333970 h 1329245"/>
              <a:gd name="connsiteX3" fmla="*/ 1315784 w 5129518"/>
              <a:gd name="connsiteY3" fmla="*/ 1178 h 1329245"/>
              <a:gd name="connsiteX4" fmla="*/ 1576991 w 5129518"/>
              <a:gd name="connsiteY4" fmla="*/ 0 h 1329245"/>
              <a:gd name="connsiteX5" fmla="*/ 3403320 w 5129518"/>
              <a:gd name="connsiteY5" fmla="*/ 271915 h 1329245"/>
              <a:gd name="connsiteX6" fmla="*/ 4672870 w 5129518"/>
              <a:gd name="connsiteY6" fmla="*/ 693394 h 1329245"/>
              <a:gd name="connsiteX7" fmla="*/ 5038078 w 5129518"/>
              <a:gd name="connsiteY7" fmla="*/ 795719 h 1329245"/>
              <a:gd name="connsiteX8" fmla="*/ 5129518 w 5129518"/>
              <a:gd name="connsiteY8" fmla="*/ 1329245 h 1329245"/>
              <a:gd name="connsiteX0" fmla="*/ 0 w 5129518"/>
              <a:gd name="connsiteY0" fmla="*/ 1237805 h 1329245"/>
              <a:gd name="connsiteX1" fmla="*/ 19230 w 5129518"/>
              <a:gd name="connsiteY1" fmla="*/ 1159609 h 1329245"/>
              <a:gd name="connsiteX2" fmla="*/ 382219 w 5129518"/>
              <a:gd name="connsiteY2" fmla="*/ 333970 h 1329245"/>
              <a:gd name="connsiteX3" fmla="*/ 1315784 w 5129518"/>
              <a:gd name="connsiteY3" fmla="*/ 1178 h 1329245"/>
              <a:gd name="connsiteX4" fmla="*/ 1576991 w 5129518"/>
              <a:gd name="connsiteY4" fmla="*/ 0 h 1329245"/>
              <a:gd name="connsiteX5" fmla="*/ 3403320 w 5129518"/>
              <a:gd name="connsiteY5" fmla="*/ 271915 h 1329245"/>
              <a:gd name="connsiteX6" fmla="*/ 4672870 w 5129518"/>
              <a:gd name="connsiteY6" fmla="*/ 693394 h 1329245"/>
              <a:gd name="connsiteX7" fmla="*/ 5038078 w 5129518"/>
              <a:gd name="connsiteY7" fmla="*/ 795719 h 1329245"/>
              <a:gd name="connsiteX8" fmla="*/ 5129518 w 5129518"/>
              <a:gd name="connsiteY8" fmla="*/ 1329245 h 1329245"/>
              <a:gd name="connsiteX0" fmla="*/ 0 w 5049689"/>
              <a:gd name="connsiteY0" fmla="*/ 1237805 h 1423588"/>
              <a:gd name="connsiteX1" fmla="*/ 19230 w 5049689"/>
              <a:gd name="connsiteY1" fmla="*/ 1159609 h 1423588"/>
              <a:gd name="connsiteX2" fmla="*/ 382219 w 5049689"/>
              <a:gd name="connsiteY2" fmla="*/ 333970 h 1423588"/>
              <a:gd name="connsiteX3" fmla="*/ 1315784 w 5049689"/>
              <a:gd name="connsiteY3" fmla="*/ 1178 h 1423588"/>
              <a:gd name="connsiteX4" fmla="*/ 1576991 w 5049689"/>
              <a:gd name="connsiteY4" fmla="*/ 0 h 1423588"/>
              <a:gd name="connsiteX5" fmla="*/ 3403320 w 5049689"/>
              <a:gd name="connsiteY5" fmla="*/ 271915 h 1423588"/>
              <a:gd name="connsiteX6" fmla="*/ 4672870 w 5049689"/>
              <a:gd name="connsiteY6" fmla="*/ 693394 h 1423588"/>
              <a:gd name="connsiteX7" fmla="*/ 5038078 w 5049689"/>
              <a:gd name="connsiteY7" fmla="*/ 795719 h 1423588"/>
              <a:gd name="connsiteX8" fmla="*/ 5049689 w 5049689"/>
              <a:gd name="connsiteY8" fmla="*/ 1423588 h 1423588"/>
              <a:gd name="connsiteX0" fmla="*/ 0 w 5038078"/>
              <a:gd name="connsiteY0" fmla="*/ 1237805 h 1237805"/>
              <a:gd name="connsiteX1" fmla="*/ 19230 w 5038078"/>
              <a:gd name="connsiteY1" fmla="*/ 1159609 h 1237805"/>
              <a:gd name="connsiteX2" fmla="*/ 382219 w 5038078"/>
              <a:gd name="connsiteY2" fmla="*/ 333970 h 1237805"/>
              <a:gd name="connsiteX3" fmla="*/ 1315784 w 5038078"/>
              <a:gd name="connsiteY3" fmla="*/ 1178 h 1237805"/>
              <a:gd name="connsiteX4" fmla="*/ 1576991 w 5038078"/>
              <a:gd name="connsiteY4" fmla="*/ 0 h 1237805"/>
              <a:gd name="connsiteX5" fmla="*/ 3403320 w 5038078"/>
              <a:gd name="connsiteY5" fmla="*/ 271915 h 1237805"/>
              <a:gd name="connsiteX6" fmla="*/ 4672870 w 5038078"/>
              <a:gd name="connsiteY6" fmla="*/ 693394 h 1237805"/>
              <a:gd name="connsiteX7" fmla="*/ 5038078 w 5038078"/>
              <a:gd name="connsiteY7" fmla="*/ 795719 h 1237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38078" h="1237805">
                <a:moveTo>
                  <a:pt x="0" y="1237805"/>
                </a:moveTo>
                <a:lnTo>
                  <a:pt x="19230" y="1159609"/>
                </a:lnTo>
                <a:cubicBezTo>
                  <a:pt x="96961" y="850027"/>
                  <a:pt x="191605" y="533778"/>
                  <a:pt x="382219" y="333970"/>
                </a:cubicBezTo>
                <a:cubicBezTo>
                  <a:pt x="619171" y="85526"/>
                  <a:pt x="977934" y="5774"/>
                  <a:pt x="1315784" y="1178"/>
                </a:cubicBezTo>
                <a:lnTo>
                  <a:pt x="1576991" y="0"/>
                </a:lnTo>
                <a:cubicBezTo>
                  <a:pt x="2190813" y="3698"/>
                  <a:pt x="2830589" y="57744"/>
                  <a:pt x="3403320" y="271915"/>
                </a:cubicBezTo>
                <a:cubicBezTo>
                  <a:pt x="3828046" y="430728"/>
                  <a:pt x="4248519" y="568281"/>
                  <a:pt x="4672870" y="693394"/>
                </a:cubicBezTo>
                <a:lnTo>
                  <a:pt x="5038078" y="795719"/>
                </a:lnTo>
              </a:path>
            </a:pathLst>
          </a:cu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2287593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B1075A-73F2-FFF0-BD72-C517D4B8F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0" y="1524000"/>
            <a:ext cx="4572000" cy="22860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Цели 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C83405E-7A42-3CB4-DE8C-A2CCE6651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0" y="4571999"/>
            <a:ext cx="4572000" cy="1524000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115000"/>
              </a:lnSpc>
            </a:pPr>
            <a:r>
              <a:rPr lang="en-US" sz="1800" b="0" i="0" kern="1200" dirty="0" err="1">
                <a:solidFill>
                  <a:schemeClr val="tx1">
                    <a:alpha val="70000"/>
                  </a:schemeClr>
                </a:solidFill>
                <a:effectLst/>
                <a:latin typeface="+mn-lt"/>
                <a:ea typeface="+mn-ea"/>
                <a:cs typeface="+mn-cs"/>
              </a:rPr>
              <a:t>Разработка</a:t>
            </a:r>
            <a:r>
              <a:rPr lang="en-US" sz="1800" b="0" i="0" kern="1200" dirty="0">
                <a:solidFill>
                  <a:schemeClr val="tx1">
                    <a:alpha val="70000"/>
                  </a:schemeClr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800" b="0" i="0" kern="1200" dirty="0" err="1">
                <a:solidFill>
                  <a:schemeClr val="tx1">
                    <a:alpha val="70000"/>
                  </a:schemeClr>
                </a:solidFill>
                <a:effectLst/>
                <a:latin typeface="+mn-lt"/>
                <a:ea typeface="+mn-ea"/>
                <a:cs typeface="+mn-cs"/>
              </a:rPr>
              <a:t>интернет-магазина</a:t>
            </a:r>
            <a:r>
              <a:rPr lang="en-US" sz="1800" b="0" i="0" kern="1200" dirty="0">
                <a:solidFill>
                  <a:schemeClr val="tx1">
                    <a:alpha val="70000"/>
                  </a:schemeClr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800" b="0" i="0" kern="1200" dirty="0" err="1">
                <a:solidFill>
                  <a:schemeClr val="tx1">
                    <a:alpha val="70000"/>
                  </a:schemeClr>
                </a:solidFill>
                <a:effectLst/>
                <a:latin typeface="+mn-lt"/>
                <a:ea typeface="+mn-ea"/>
                <a:cs typeface="+mn-cs"/>
              </a:rPr>
              <a:t>компьютерных</a:t>
            </a:r>
            <a:r>
              <a:rPr lang="en-US" sz="1800" b="0" i="0" kern="1200" dirty="0">
                <a:solidFill>
                  <a:schemeClr val="tx1">
                    <a:alpha val="70000"/>
                  </a:schemeClr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800" b="0" i="0" kern="1200" dirty="0" err="1">
                <a:solidFill>
                  <a:schemeClr val="tx1">
                    <a:alpha val="70000"/>
                  </a:schemeClr>
                </a:solidFill>
                <a:effectLst/>
                <a:latin typeface="+mn-lt"/>
                <a:ea typeface="+mn-ea"/>
                <a:cs typeface="+mn-cs"/>
              </a:rPr>
              <a:t>комплектующих</a:t>
            </a:r>
            <a:r>
              <a:rPr lang="en-US" sz="1800" b="0" i="0" kern="1200" dirty="0">
                <a:solidFill>
                  <a:schemeClr val="tx1">
                    <a:alpha val="70000"/>
                  </a:schemeClr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800" b="0" i="0" kern="1200" dirty="0" err="1">
                <a:solidFill>
                  <a:schemeClr val="tx1">
                    <a:alpha val="70000"/>
                  </a:schemeClr>
                </a:solidFill>
                <a:effectLst/>
                <a:latin typeface="+mn-lt"/>
                <a:ea typeface="+mn-ea"/>
                <a:cs typeface="+mn-cs"/>
              </a:rPr>
              <a:t>отвечающего</a:t>
            </a:r>
            <a:r>
              <a:rPr lang="en-US" sz="1800" b="0" i="0" kern="1200" dirty="0">
                <a:solidFill>
                  <a:schemeClr val="tx1">
                    <a:alpha val="70000"/>
                  </a:schemeClr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800" b="0" i="0" kern="1200" dirty="0" err="1">
                <a:solidFill>
                  <a:schemeClr val="tx1">
                    <a:alpha val="70000"/>
                  </a:schemeClr>
                </a:solidFill>
                <a:effectLst/>
                <a:latin typeface="+mn-lt"/>
                <a:ea typeface="+mn-ea"/>
                <a:cs typeface="+mn-cs"/>
              </a:rPr>
              <a:t>современным</a:t>
            </a:r>
            <a:r>
              <a:rPr lang="en-US" sz="1800" b="0" i="0" kern="1200" dirty="0">
                <a:solidFill>
                  <a:schemeClr val="tx1">
                    <a:alpha val="70000"/>
                  </a:schemeClr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800" b="0" i="0" kern="1200" dirty="0" err="1">
                <a:solidFill>
                  <a:schemeClr val="tx1">
                    <a:alpha val="70000"/>
                  </a:schemeClr>
                </a:solidFill>
                <a:effectLst/>
                <a:latin typeface="+mn-lt"/>
                <a:ea typeface="+mn-ea"/>
                <a:cs typeface="+mn-cs"/>
              </a:rPr>
              <a:t>требованиям</a:t>
            </a:r>
            <a:r>
              <a:rPr lang="en-US" sz="1800" b="0" i="0" kern="1200" dirty="0">
                <a:solidFill>
                  <a:schemeClr val="tx1">
                    <a:alpha val="70000"/>
                  </a:schemeClr>
                </a:solidFill>
                <a:effectLst/>
                <a:latin typeface="+mn-lt"/>
                <a:ea typeface="+mn-ea"/>
                <a:cs typeface="+mn-cs"/>
              </a:rPr>
              <a:t>, с </a:t>
            </a:r>
            <a:r>
              <a:rPr lang="en-US" sz="1800" b="0" i="0" kern="1200" dirty="0" err="1">
                <a:solidFill>
                  <a:schemeClr val="tx1">
                    <a:alpha val="70000"/>
                  </a:schemeClr>
                </a:solidFill>
                <a:effectLst/>
                <a:latin typeface="+mn-lt"/>
                <a:ea typeface="+mn-ea"/>
                <a:cs typeface="+mn-cs"/>
              </a:rPr>
              <a:t>акцентом</a:t>
            </a:r>
            <a:r>
              <a:rPr lang="en-US" sz="1800" b="0" i="0" kern="1200" dirty="0">
                <a:solidFill>
                  <a:schemeClr val="tx1">
                    <a:alpha val="70000"/>
                  </a:schemeClr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800" b="0" i="0" kern="1200" dirty="0" err="1">
                <a:solidFill>
                  <a:schemeClr val="tx1">
                    <a:alpha val="70000"/>
                  </a:schemeClr>
                </a:solidFill>
                <a:effectLst/>
                <a:latin typeface="+mn-lt"/>
                <a:ea typeface="+mn-ea"/>
                <a:cs typeface="+mn-cs"/>
              </a:rPr>
              <a:t>на</a:t>
            </a:r>
            <a:r>
              <a:rPr lang="en-US" sz="1800" b="0" i="0" kern="1200" dirty="0">
                <a:solidFill>
                  <a:schemeClr val="tx1">
                    <a:alpha val="70000"/>
                  </a:schemeClr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800" b="0" i="0" kern="1200" dirty="0" err="1">
                <a:solidFill>
                  <a:schemeClr val="tx1">
                    <a:alpha val="70000"/>
                  </a:schemeClr>
                </a:solidFill>
                <a:effectLst/>
                <a:latin typeface="+mn-lt"/>
                <a:ea typeface="+mn-ea"/>
                <a:cs typeface="+mn-cs"/>
              </a:rPr>
              <a:t>удобство</a:t>
            </a:r>
            <a:r>
              <a:rPr lang="en-US" sz="1800" b="0" i="0" kern="1200" dirty="0">
                <a:solidFill>
                  <a:schemeClr val="tx1">
                    <a:alpha val="70000"/>
                  </a:schemeClr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800" b="0" i="0" kern="1200" dirty="0" err="1">
                <a:solidFill>
                  <a:schemeClr val="tx1">
                    <a:alpha val="70000"/>
                  </a:schemeClr>
                </a:solidFill>
                <a:effectLst/>
                <a:latin typeface="+mn-lt"/>
                <a:ea typeface="+mn-ea"/>
                <a:cs typeface="+mn-cs"/>
              </a:rPr>
              <a:t>пользователя</a:t>
            </a:r>
            <a:r>
              <a:rPr lang="en-US" sz="1800" b="0" i="0" kern="1200" dirty="0">
                <a:solidFill>
                  <a:schemeClr val="tx1">
                    <a:alpha val="70000"/>
                  </a:schemeClr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800" b="0" i="0" kern="1200" dirty="0" err="1">
                <a:solidFill>
                  <a:schemeClr val="tx1">
                    <a:alpha val="70000"/>
                  </a:schemeClr>
                </a:solidFill>
                <a:effectLst/>
                <a:latin typeface="+mn-lt"/>
                <a:ea typeface="+mn-ea"/>
                <a:cs typeface="+mn-cs"/>
              </a:rPr>
              <a:t>функциональность</a:t>
            </a:r>
            <a:r>
              <a:rPr lang="en-US" sz="1800" b="0" i="0" kern="1200" dirty="0">
                <a:solidFill>
                  <a:schemeClr val="tx1">
                    <a:alpha val="70000"/>
                  </a:schemeClr>
                </a:solidFill>
                <a:effectLst/>
                <a:latin typeface="+mn-lt"/>
                <a:ea typeface="+mn-ea"/>
                <a:cs typeface="+mn-cs"/>
              </a:rPr>
              <a:t> и </a:t>
            </a:r>
            <a:r>
              <a:rPr lang="en-US" sz="1800" b="0" i="0" kern="1200" dirty="0" err="1">
                <a:solidFill>
                  <a:schemeClr val="tx1">
                    <a:alpha val="70000"/>
                  </a:schemeClr>
                </a:solidFill>
                <a:effectLst/>
                <a:latin typeface="+mn-lt"/>
                <a:ea typeface="+mn-ea"/>
                <a:cs typeface="+mn-cs"/>
              </a:rPr>
              <a:t>привлекательность</a:t>
            </a:r>
            <a:r>
              <a:rPr lang="en-US" sz="1800" b="0" i="0" kern="1200" dirty="0">
                <a:solidFill>
                  <a:schemeClr val="tx1">
                    <a:alpha val="70000"/>
                  </a:schemeClr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800" b="0" i="0" kern="1200" dirty="0" err="1">
                <a:solidFill>
                  <a:schemeClr val="tx1">
                    <a:alpha val="70000"/>
                  </a:schemeClr>
                </a:solidFill>
                <a:effectLst/>
                <a:latin typeface="+mn-lt"/>
                <a:ea typeface="+mn-ea"/>
                <a:cs typeface="+mn-cs"/>
              </a:rPr>
              <a:t>для</a:t>
            </a:r>
            <a:r>
              <a:rPr lang="en-US" sz="1800" b="0" i="0" kern="1200" dirty="0">
                <a:solidFill>
                  <a:schemeClr val="tx1">
                    <a:alpha val="70000"/>
                  </a:schemeClr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800" b="0" i="0" kern="1200" dirty="0" err="1">
                <a:solidFill>
                  <a:schemeClr val="tx1">
                    <a:alpha val="70000"/>
                  </a:schemeClr>
                </a:solidFill>
                <a:effectLst/>
                <a:latin typeface="+mn-lt"/>
                <a:ea typeface="+mn-ea"/>
                <a:cs typeface="+mn-cs"/>
              </a:rPr>
              <a:t>целевой</a:t>
            </a:r>
            <a:r>
              <a:rPr lang="en-US" sz="1800" b="0" i="0" kern="1200" dirty="0">
                <a:solidFill>
                  <a:schemeClr val="tx1">
                    <a:alpha val="70000"/>
                  </a:schemeClr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800" b="0" i="0" kern="1200" dirty="0" err="1">
                <a:solidFill>
                  <a:schemeClr val="tx1">
                    <a:alpha val="70000"/>
                  </a:schemeClr>
                </a:solidFill>
                <a:effectLst/>
                <a:latin typeface="+mn-lt"/>
                <a:ea typeface="+mn-ea"/>
                <a:cs typeface="+mn-cs"/>
              </a:rPr>
              <a:t>аудитории</a:t>
            </a:r>
            <a:r>
              <a:rPr lang="en-US" sz="1800" b="0" i="0" kern="1200" dirty="0">
                <a:solidFill>
                  <a:schemeClr val="tx1">
                    <a:alpha val="70000"/>
                  </a:schemeClr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800" kern="1200" dirty="0">
              <a:solidFill>
                <a:schemeClr val="tx1">
                  <a:alpha val="7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FAAB-5E30-4176-BE96-C3DD3FB147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" y="762007"/>
            <a:ext cx="5948806" cy="6095979"/>
          </a:xfrm>
          <a:custGeom>
            <a:avLst/>
            <a:gdLst>
              <a:gd name="connsiteX0" fmla="*/ 1573832 w 5948806"/>
              <a:gd name="connsiteY0" fmla="*/ 765 h 6095979"/>
              <a:gd name="connsiteX1" fmla="*/ 2734663 w 5948806"/>
              <a:gd name="connsiteY1" fmla="*/ 238687 h 6095979"/>
              <a:gd name="connsiteX2" fmla="*/ 5668316 w 5948806"/>
              <a:gd name="connsiteY2" fmla="*/ 3639516 h 6095979"/>
              <a:gd name="connsiteX3" fmla="*/ 5937022 w 5948806"/>
              <a:gd name="connsiteY3" fmla="*/ 5865869 h 6095979"/>
              <a:gd name="connsiteX4" fmla="*/ 5948806 w 5948806"/>
              <a:gd name="connsiteY4" fmla="*/ 6095979 h 6095979"/>
              <a:gd name="connsiteX5" fmla="*/ 0 w 5948806"/>
              <a:gd name="connsiteY5" fmla="*/ 6095979 h 6095979"/>
              <a:gd name="connsiteX6" fmla="*/ 0 w 5948806"/>
              <a:gd name="connsiteY6" fmla="*/ 1621672 h 6095979"/>
              <a:gd name="connsiteX7" fmla="*/ 36310 w 5948806"/>
              <a:gd name="connsiteY7" fmla="*/ 1518814 h 6095979"/>
              <a:gd name="connsiteX8" fmla="*/ 287891 w 5948806"/>
              <a:gd name="connsiteY8" fmla="*/ 956872 h 6095979"/>
              <a:gd name="connsiteX9" fmla="*/ 1573832 w 5948806"/>
              <a:gd name="connsiteY9" fmla="*/ 765 h 6095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948806" h="6095979">
                <a:moveTo>
                  <a:pt x="1573832" y="765"/>
                </a:moveTo>
                <a:cubicBezTo>
                  <a:pt x="1940190" y="-10734"/>
                  <a:pt x="2329345" y="109280"/>
                  <a:pt x="2734663" y="238687"/>
                </a:cubicBezTo>
                <a:cubicBezTo>
                  <a:pt x="4118244" y="680647"/>
                  <a:pt x="5296697" y="1302752"/>
                  <a:pt x="5668316" y="3639516"/>
                </a:cubicBezTo>
                <a:cubicBezTo>
                  <a:pt x="5788299" y="4393559"/>
                  <a:pt x="5890546" y="5142244"/>
                  <a:pt x="5937022" y="5865869"/>
                </a:cubicBezTo>
                <a:lnTo>
                  <a:pt x="5948806" y="6095979"/>
                </a:lnTo>
                <a:lnTo>
                  <a:pt x="0" y="6095979"/>
                </a:lnTo>
                <a:lnTo>
                  <a:pt x="0" y="1621672"/>
                </a:lnTo>
                <a:lnTo>
                  <a:pt x="36310" y="1518814"/>
                </a:lnTo>
                <a:cubicBezTo>
                  <a:pt x="109805" y="1321982"/>
                  <a:pt x="192755" y="1133640"/>
                  <a:pt x="287891" y="956872"/>
                </a:cubicBezTo>
                <a:cubicBezTo>
                  <a:pt x="669453" y="247734"/>
                  <a:pt x="1102800" y="15549"/>
                  <a:pt x="1573832" y="765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F47DB6CD-8E9E-4643-B3B6-01BD80429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23838" y="538152"/>
            <a:ext cx="6095989" cy="6543686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pic>
        <p:nvPicPr>
          <p:cNvPr id="7" name="Graphic 6" descr="Нет подключения">
            <a:extLst>
              <a:ext uri="{FF2B5EF4-FFF2-40B4-BE49-F238E27FC236}">
                <a16:creationId xmlns:a16="http://schemas.microsoft.com/office/drawing/2014/main" id="{0D762AB6-F5C5-A609-71DF-424B3AE8C0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1999" y="2286000"/>
            <a:ext cx="3810001" cy="381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464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CC7451-1778-D341-425A-313C57C37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0" y="540774"/>
            <a:ext cx="4572000" cy="22860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Задачи</a:t>
            </a:r>
            <a:endParaRPr lang="en-US" sz="4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CCE2183-F60C-7E67-0477-725E4A0F06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7183" y="3559277"/>
            <a:ext cx="4572000" cy="2536724"/>
          </a:xfr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285750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1700" b="0" i="0" kern="1200" dirty="0" err="1">
                <a:solidFill>
                  <a:schemeClr val="tx1">
                    <a:alpha val="70000"/>
                  </a:schemeClr>
                </a:solidFill>
                <a:effectLst/>
                <a:latin typeface="+mn-lt"/>
                <a:ea typeface="+mn-ea"/>
                <a:cs typeface="+mn-cs"/>
              </a:rPr>
              <a:t>Анализ</a:t>
            </a:r>
            <a:r>
              <a:rPr lang="en-US" sz="1700" b="0" i="0" kern="1200" dirty="0">
                <a:solidFill>
                  <a:schemeClr val="tx1">
                    <a:alpha val="70000"/>
                  </a:schemeClr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700" b="0" i="0" kern="1200" dirty="0" err="1">
                <a:solidFill>
                  <a:schemeClr val="tx1">
                    <a:alpha val="70000"/>
                  </a:schemeClr>
                </a:solidFill>
                <a:effectLst/>
                <a:latin typeface="+mn-lt"/>
                <a:ea typeface="+mn-ea"/>
                <a:cs typeface="+mn-cs"/>
              </a:rPr>
              <a:t>предметной</a:t>
            </a:r>
            <a:r>
              <a:rPr lang="en-US" sz="1700" b="0" i="0" kern="1200" dirty="0">
                <a:solidFill>
                  <a:schemeClr val="tx1">
                    <a:alpha val="70000"/>
                  </a:schemeClr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700" b="0" i="0" kern="1200" dirty="0" err="1">
                <a:solidFill>
                  <a:schemeClr val="tx1">
                    <a:alpha val="70000"/>
                  </a:schemeClr>
                </a:solidFill>
                <a:effectLst/>
                <a:latin typeface="+mn-lt"/>
                <a:ea typeface="+mn-ea"/>
                <a:cs typeface="+mn-cs"/>
              </a:rPr>
              <a:t>области</a:t>
            </a:r>
            <a:r>
              <a:rPr lang="en-US" sz="1700" b="0" i="0" kern="1200" dirty="0">
                <a:solidFill>
                  <a:schemeClr val="tx1">
                    <a:alpha val="70000"/>
                  </a:schemeClr>
                </a:solidFill>
                <a:effectLst/>
                <a:latin typeface="+mn-lt"/>
                <a:ea typeface="+mn-ea"/>
                <a:cs typeface="+mn-cs"/>
              </a:rPr>
              <a:t> и </a:t>
            </a:r>
            <a:r>
              <a:rPr lang="en-US" sz="1700" b="0" i="0" kern="1200" dirty="0" err="1">
                <a:solidFill>
                  <a:schemeClr val="tx1">
                    <a:alpha val="70000"/>
                  </a:schemeClr>
                </a:solidFill>
                <a:effectLst/>
                <a:latin typeface="+mn-lt"/>
                <a:ea typeface="+mn-ea"/>
                <a:cs typeface="+mn-cs"/>
              </a:rPr>
              <a:t>текущих</a:t>
            </a:r>
            <a:r>
              <a:rPr lang="en-US" sz="1700" b="0" i="0" kern="1200" dirty="0">
                <a:solidFill>
                  <a:schemeClr val="tx1">
                    <a:alpha val="70000"/>
                  </a:schemeClr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700" b="0" i="0" kern="1200" dirty="0" err="1">
                <a:solidFill>
                  <a:schemeClr val="tx1">
                    <a:alpha val="70000"/>
                  </a:schemeClr>
                </a:solidFill>
                <a:effectLst/>
                <a:latin typeface="+mn-lt"/>
                <a:ea typeface="+mn-ea"/>
                <a:cs typeface="+mn-cs"/>
              </a:rPr>
              <a:t>тенденций</a:t>
            </a:r>
            <a:r>
              <a:rPr lang="en-US" sz="1700" b="0" i="0" kern="1200" dirty="0">
                <a:solidFill>
                  <a:schemeClr val="tx1">
                    <a:alpha val="70000"/>
                  </a:schemeClr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700" b="0" i="0" kern="1200" dirty="0" err="1">
                <a:solidFill>
                  <a:schemeClr val="tx1">
                    <a:alpha val="70000"/>
                  </a:schemeClr>
                </a:solidFill>
                <a:effectLst/>
                <a:latin typeface="+mn-lt"/>
                <a:ea typeface="+mn-ea"/>
                <a:cs typeface="+mn-cs"/>
              </a:rPr>
              <a:t>рынка</a:t>
            </a:r>
            <a:r>
              <a:rPr lang="en-US" sz="1700" b="0" i="0" kern="1200" dirty="0">
                <a:solidFill>
                  <a:schemeClr val="tx1">
                    <a:alpha val="70000"/>
                  </a:schemeClr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85750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1700" b="0" i="0" kern="1200" dirty="0" err="1">
                <a:solidFill>
                  <a:schemeClr val="tx1">
                    <a:alpha val="70000"/>
                  </a:schemeClr>
                </a:solidFill>
                <a:effectLst/>
                <a:latin typeface="+mn-lt"/>
                <a:ea typeface="+mn-ea"/>
                <a:cs typeface="+mn-cs"/>
              </a:rPr>
              <a:t>Разработка</a:t>
            </a:r>
            <a:r>
              <a:rPr lang="en-US" sz="1700" b="0" i="0" kern="1200" dirty="0">
                <a:solidFill>
                  <a:schemeClr val="tx1">
                    <a:alpha val="70000"/>
                  </a:schemeClr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700" b="0" i="0" kern="1200" dirty="0" err="1">
                <a:solidFill>
                  <a:schemeClr val="tx1">
                    <a:alpha val="70000"/>
                  </a:schemeClr>
                </a:solidFill>
                <a:effectLst/>
                <a:latin typeface="+mn-lt"/>
                <a:ea typeface="+mn-ea"/>
                <a:cs typeface="+mn-cs"/>
              </a:rPr>
              <a:t>структуры</a:t>
            </a:r>
            <a:r>
              <a:rPr lang="en-US" sz="1700" b="0" i="0" kern="1200" dirty="0">
                <a:solidFill>
                  <a:schemeClr val="tx1">
                    <a:alpha val="70000"/>
                  </a:schemeClr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700" b="0" i="0" kern="1200" dirty="0" err="1">
                <a:solidFill>
                  <a:schemeClr val="tx1">
                    <a:alpha val="70000"/>
                  </a:schemeClr>
                </a:solidFill>
                <a:effectLst/>
                <a:latin typeface="+mn-lt"/>
                <a:ea typeface="+mn-ea"/>
                <a:cs typeface="+mn-cs"/>
              </a:rPr>
              <a:t>дизайна</a:t>
            </a:r>
            <a:r>
              <a:rPr lang="en-US" sz="1700" b="0" i="0" kern="1200" dirty="0">
                <a:solidFill>
                  <a:schemeClr val="tx1">
                    <a:alpha val="70000"/>
                  </a:schemeClr>
                </a:solidFill>
                <a:effectLst/>
                <a:latin typeface="+mn-lt"/>
                <a:ea typeface="+mn-ea"/>
                <a:cs typeface="+mn-cs"/>
              </a:rPr>
              <a:t> и </a:t>
            </a:r>
            <a:r>
              <a:rPr lang="en-US" sz="1700" b="0" i="0" kern="1200" dirty="0" err="1">
                <a:solidFill>
                  <a:schemeClr val="tx1">
                    <a:alpha val="70000"/>
                  </a:schemeClr>
                </a:solidFill>
                <a:effectLst/>
                <a:latin typeface="+mn-lt"/>
                <a:ea typeface="+mn-ea"/>
                <a:cs typeface="+mn-cs"/>
              </a:rPr>
              <a:t>функционала</a:t>
            </a:r>
            <a:r>
              <a:rPr lang="en-US" sz="1700" b="0" i="0" kern="1200" dirty="0">
                <a:solidFill>
                  <a:schemeClr val="tx1">
                    <a:alpha val="70000"/>
                  </a:schemeClr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700" b="0" i="0" kern="1200" dirty="0" err="1">
                <a:solidFill>
                  <a:schemeClr val="tx1">
                    <a:alpha val="70000"/>
                  </a:schemeClr>
                </a:solidFill>
                <a:effectLst/>
                <a:latin typeface="+mn-lt"/>
                <a:ea typeface="+mn-ea"/>
                <a:cs typeface="+mn-cs"/>
              </a:rPr>
              <a:t>интернет-магазина</a:t>
            </a:r>
            <a:r>
              <a:rPr lang="en-US" sz="1700" b="0" i="0" kern="1200" dirty="0">
                <a:solidFill>
                  <a:schemeClr val="tx1">
                    <a:alpha val="70000"/>
                  </a:schemeClr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85750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1700" b="0" i="0" kern="1200" dirty="0" err="1">
                <a:solidFill>
                  <a:schemeClr val="tx1">
                    <a:alpha val="70000"/>
                  </a:schemeClr>
                </a:solidFill>
                <a:effectLst/>
                <a:latin typeface="+mn-lt"/>
                <a:ea typeface="+mn-ea"/>
                <a:cs typeface="+mn-cs"/>
              </a:rPr>
              <a:t>Выбор</a:t>
            </a:r>
            <a:r>
              <a:rPr lang="en-US" sz="1700" b="0" i="0" kern="1200" dirty="0">
                <a:solidFill>
                  <a:schemeClr val="tx1">
                    <a:alpha val="70000"/>
                  </a:schemeClr>
                </a:solidFill>
                <a:effectLst/>
                <a:latin typeface="+mn-lt"/>
                <a:ea typeface="+mn-ea"/>
                <a:cs typeface="+mn-cs"/>
              </a:rPr>
              <a:t> и </a:t>
            </a:r>
            <a:r>
              <a:rPr lang="en-US" sz="1700" b="0" i="0" kern="1200" dirty="0" err="1">
                <a:solidFill>
                  <a:schemeClr val="tx1">
                    <a:alpha val="70000"/>
                  </a:schemeClr>
                </a:solidFill>
                <a:effectLst/>
                <a:latin typeface="+mn-lt"/>
                <a:ea typeface="+mn-ea"/>
                <a:cs typeface="+mn-cs"/>
              </a:rPr>
              <a:t>обоснование</a:t>
            </a:r>
            <a:r>
              <a:rPr lang="en-US" sz="1700" b="0" i="0" kern="1200" dirty="0">
                <a:solidFill>
                  <a:schemeClr val="tx1">
                    <a:alpha val="70000"/>
                  </a:schemeClr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700" b="0" i="0" kern="1200" dirty="0" err="1">
                <a:solidFill>
                  <a:schemeClr val="tx1">
                    <a:alpha val="70000"/>
                  </a:schemeClr>
                </a:solidFill>
                <a:effectLst/>
                <a:latin typeface="+mn-lt"/>
                <a:ea typeface="+mn-ea"/>
                <a:cs typeface="+mn-cs"/>
              </a:rPr>
              <a:t>используемых</a:t>
            </a:r>
            <a:r>
              <a:rPr lang="en-US" sz="1700" b="0" i="0" kern="1200" dirty="0">
                <a:solidFill>
                  <a:schemeClr val="tx1">
                    <a:alpha val="70000"/>
                  </a:schemeClr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700" b="0" i="0" kern="1200" dirty="0" err="1">
                <a:solidFill>
                  <a:schemeClr val="tx1">
                    <a:alpha val="70000"/>
                  </a:schemeClr>
                </a:solidFill>
                <a:effectLst/>
                <a:latin typeface="+mn-lt"/>
                <a:ea typeface="+mn-ea"/>
                <a:cs typeface="+mn-cs"/>
              </a:rPr>
              <a:t>технологий</a:t>
            </a:r>
            <a:r>
              <a:rPr lang="en-US" sz="1700" b="0" i="0" kern="1200" dirty="0">
                <a:solidFill>
                  <a:schemeClr val="tx1">
                    <a:alpha val="70000"/>
                  </a:schemeClr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85750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1700" b="0" i="0" kern="1200" dirty="0" err="1">
                <a:solidFill>
                  <a:schemeClr val="tx1">
                    <a:alpha val="70000"/>
                  </a:schemeClr>
                </a:solidFill>
                <a:effectLst/>
                <a:latin typeface="+mn-lt"/>
                <a:ea typeface="+mn-ea"/>
                <a:cs typeface="+mn-cs"/>
              </a:rPr>
              <a:t>Разработка</a:t>
            </a:r>
            <a:r>
              <a:rPr lang="en-US" sz="1700" b="0" i="0" kern="1200" dirty="0">
                <a:solidFill>
                  <a:schemeClr val="tx1">
                    <a:alpha val="70000"/>
                  </a:schemeClr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700" b="0" i="0" kern="1200" dirty="0" err="1">
                <a:solidFill>
                  <a:schemeClr val="tx1">
                    <a:alpha val="70000"/>
                  </a:schemeClr>
                </a:solidFill>
                <a:effectLst/>
                <a:latin typeface="+mn-lt"/>
                <a:ea typeface="+mn-ea"/>
                <a:cs typeface="+mn-cs"/>
              </a:rPr>
              <a:t>базы</a:t>
            </a:r>
            <a:r>
              <a:rPr lang="en-US" sz="1700" b="0" i="0" kern="1200" dirty="0">
                <a:solidFill>
                  <a:schemeClr val="tx1">
                    <a:alpha val="70000"/>
                  </a:schemeClr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700" b="0" i="0" kern="1200" dirty="0" err="1">
                <a:solidFill>
                  <a:schemeClr val="tx1">
                    <a:alpha val="70000"/>
                  </a:schemeClr>
                </a:solidFill>
                <a:effectLst/>
                <a:latin typeface="+mn-lt"/>
                <a:ea typeface="+mn-ea"/>
                <a:cs typeface="+mn-cs"/>
              </a:rPr>
              <a:t>данных</a:t>
            </a:r>
            <a:r>
              <a:rPr lang="en-US" sz="1700" b="0" i="0" kern="1200" dirty="0">
                <a:solidFill>
                  <a:schemeClr val="tx1">
                    <a:alpha val="70000"/>
                  </a:schemeClr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85750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1700" kern="1200" dirty="0" err="1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rPr>
              <a:t>Реализация</a:t>
            </a:r>
            <a:r>
              <a:rPr lang="en-US" sz="1700" kern="1200" dirty="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700" kern="1200" dirty="0" err="1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rPr>
              <a:t>сайта</a:t>
            </a:r>
            <a:endParaRPr lang="en-US" sz="1700" b="0" i="0" kern="1200" dirty="0">
              <a:solidFill>
                <a:schemeClr val="tx1">
                  <a:alpha val="70000"/>
                </a:schemeClr>
              </a:solidFill>
              <a:effectLst/>
              <a:latin typeface="+mn-lt"/>
              <a:ea typeface="+mn-ea"/>
              <a:cs typeface="+mn-cs"/>
            </a:endParaRPr>
          </a:p>
          <a:p>
            <a:pPr>
              <a:lnSpc>
                <a:spcPct val="115000"/>
              </a:lnSpc>
            </a:pPr>
            <a:endParaRPr lang="en-US" sz="1000" kern="1200" dirty="0">
              <a:solidFill>
                <a:schemeClr val="tx1">
                  <a:alpha val="7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FAAB-5E30-4176-BE96-C3DD3FB147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" y="762007"/>
            <a:ext cx="5948806" cy="6095979"/>
          </a:xfrm>
          <a:custGeom>
            <a:avLst/>
            <a:gdLst>
              <a:gd name="connsiteX0" fmla="*/ 1573832 w 5948806"/>
              <a:gd name="connsiteY0" fmla="*/ 765 h 6095979"/>
              <a:gd name="connsiteX1" fmla="*/ 2734663 w 5948806"/>
              <a:gd name="connsiteY1" fmla="*/ 238687 h 6095979"/>
              <a:gd name="connsiteX2" fmla="*/ 5668316 w 5948806"/>
              <a:gd name="connsiteY2" fmla="*/ 3639516 h 6095979"/>
              <a:gd name="connsiteX3" fmla="*/ 5937022 w 5948806"/>
              <a:gd name="connsiteY3" fmla="*/ 5865869 h 6095979"/>
              <a:gd name="connsiteX4" fmla="*/ 5948806 w 5948806"/>
              <a:gd name="connsiteY4" fmla="*/ 6095979 h 6095979"/>
              <a:gd name="connsiteX5" fmla="*/ 0 w 5948806"/>
              <a:gd name="connsiteY5" fmla="*/ 6095979 h 6095979"/>
              <a:gd name="connsiteX6" fmla="*/ 0 w 5948806"/>
              <a:gd name="connsiteY6" fmla="*/ 1621672 h 6095979"/>
              <a:gd name="connsiteX7" fmla="*/ 36310 w 5948806"/>
              <a:gd name="connsiteY7" fmla="*/ 1518814 h 6095979"/>
              <a:gd name="connsiteX8" fmla="*/ 287891 w 5948806"/>
              <a:gd name="connsiteY8" fmla="*/ 956872 h 6095979"/>
              <a:gd name="connsiteX9" fmla="*/ 1573832 w 5948806"/>
              <a:gd name="connsiteY9" fmla="*/ 765 h 6095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948806" h="6095979">
                <a:moveTo>
                  <a:pt x="1573832" y="765"/>
                </a:moveTo>
                <a:cubicBezTo>
                  <a:pt x="1940190" y="-10734"/>
                  <a:pt x="2329345" y="109280"/>
                  <a:pt x="2734663" y="238687"/>
                </a:cubicBezTo>
                <a:cubicBezTo>
                  <a:pt x="4118244" y="680647"/>
                  <a:pt x="5296697" y="1302752"/>
                  <a:pt x="5668316" y="3639516"/>
                </a:cubicBezTo>
                <a:cubicBezTo>
                  <a:pt x="5788299" y="4393559"/>
                  <a:pt x="5890546" y="5142244"/>
                  <a:pt x="5937022" y="5865869"/>
                </a:cubicBezTo>
                <a:lnTo>
                  <a:pt x="5948806" y="6095979"/>
                </a:lnTo>
                <a:lnTo>
                  <a:pt x="0" y="6095979"/>
                </a:lnTo>
                <a:lnTo>
                  <a:pt x="0" y="1621672"/>
                </a:lnTo>
                <a:lnTo>
                  <a:pt x="36310" y="1518814"/>
                </a:lnTo>
                <a:cubicBezTo>
                  <a:pt x="109805" y="1321982"/>
                  <a:pt x="192755" y="1133640"/>
                  <a:pt x="287891" y="956872"/>
                </a:cubicBezTo>
                <a:cubicBezTo>
                  <a:pt x="669453" y="247734"/>
                  <a:pt x="1102800" y="15549"/>
                  <a:pt x="1573832" y="765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F47DB6CD-8E9E-4643-B3B6-01BD80429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23838" y="538152"/>
            <a:ext cx="6095989" cy="6543686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pic>
        <p:nvPicPr>
          <p:cNvPr id="7" name="Graphic 6" descr="Монитор">
            <a:extLst>
              <a:ext uri="{FF2B5EF4-FFF2-40B4-BE49-F238E27FC236}">
                <a16:creationId xmlns:a16="http://schemas.microsoft.com/office/drawing/2014/main" id="{BD718BD0-DAF6-75DC-1D69-8D6A0BE3D9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1999" y="2286000"/>
            <a:ext cx="3810001" cy="381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175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15E4E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A8FDA66-67B4-4DBE-8354-C26F91ADB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12191999" cy="6857999"/>
          </a:xfrm>
          <a:custGeom>
            <a:avLst/>
            <a:gdLst>
              <a:gd name="connsiteX0" fmla="*/ 0 w 12191999"/>
              <a:gd name="connsiteY0" fmla="*/ 0 h 6857999"/>
              <a:gd name="connsiteX1" fmla="*/ 12191999 w 12191999"/>
              <a:gd name="connsiteY1" fmla="*/ 0 h 6857999"/>
              <a:gd name="connsiteX2" fmla="*/ 12191999 w 12191999"/>
              <a:gd name="connsiteY2" fmla="*/ 6857999 h 6857999"/>
              <a:gd name="connsiteX3" fmla="*/ 0 w 12191999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6857999">
                <a:moveTo>
                  <a:pt x="0" y="0"/>
                </a:moveTo>
                <a:lnTo>
                  <a:pt x="12191999" y="0"/>
                </a:lnTo>
                <a:lnTo>
                  <a:pt x="12191999" y="6857999"/>
                </a:lnTo>
                <a:lnTo>
                  <a:pt x="0" y="6857999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B2B1500-BB55-471C-8A9E-67288297E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9224"/>
            <a:ext cx="6305549" cy="6328777"/>
          </a:xfrm>
          <a:custGeom>
            <a:avLst/>
            <a:gdLst>
              <a:gd name="connsiteX0" fmla="*/ 0 w 4212773"/>
              <a:gd name="connsiteY0" fmla="*/ 0 h 6498740"/>
              <a:gd name="connsiteX1" fmla="*/ 159023 w 4212773"/>
              <a:gd name="connsiteY1" fmla="*/ 12872 h 6498740"/>
              <a:gd name="connsiteX2" fmla="*/ 1697597 w 4212773"/>
              <a:gd name="connsiteY2" fmla="*/ 306418 h 6498740"/>
              <a:gd name="connsiteX3" fmla="*/ 4047822 w 4212773"/>
              <a:gd name="connsiteY3" fmla="*/ 3511272 h 6498740"/>
              <a:gd name="connsiteX4" fmla="*/ 3551503 w 4212773"/>
              <a:gd name="connsiteY4" fmla="*/ 6184235 h 6498740"/>
              <a:gd name="connsiteX5" fmla="*/ 3163159 w 4212773"/>
              <a:gd name="connsiteY5" fmla="*/ 6459073 h 6498740"/>
              <a:gd name="connsiteX6" fmla="*/ 3092077 w 4212773"/>
              <a:gd name="connsiteY6" fmla="*/ 6498740 h 6498740"/>
              <a:gd name="connsiteX7" fmla="*/ 0 w 4212773"/>
              <a:gd name="connsiteY7" fmla="*/ 6498740 h 6498740"/>
              <a:gd name="connsiteX8" fmla="*/ 0 w 4212773"/>
              <a:gd name="connsiteY8" fmla="*/ 0 h 6498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12773" h="6498740">
                <a:moveTo>
                  <a:pt x="0" y="0"/>
                </a:moveTo>
                <a:lnTo>
                  <a:pt x="159023" y="12872"/>
                </a:lnTo>
                <a:cubicBezTo>
                  <a:pt x="659101" y="63644"/>
                  <a:pt x="1176498" y="175345"/>
                  <a:pt x="1697597" y="306418"/>
                </a:cubicBezTo>
                <a:cubicBezTo>
                  <a:pt x="3312474" y="712392"/>
                  <a:pt x="3742395" y="1999786"/>
                  <a:pt x="4047822" y="3511272"/>
                </a:cubicBezTo>
                <a:cubicBezTo>
                  <a:pt x="4252232" y="4523358"/>
                  <a:pt x="4422733" y="5443193"/>
                  <a:pt x="3551503" y="6184235"/>
                </a:cubicBezTo>
                <a:cubicBezTo>
                  <a:pt x="3429343" y="6288166"/>
                  <a:pt x="3299185" y="6378784"/>
                  <a:pt x="3163159" y="6459073"/>
                </a:cubicBezTo>
                <a:lnTo>
                  <a:pt x="3092077" y="6498740"/>
                </a:lnTo>
                <a:lnTo>
                  <a:pt x="0" y="649874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3045E22C-A99D-41BB-AF14-EF1B1E745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6525"/>
            <a:ext cx="6130391" cy="6721476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3B4FE7A-D059-510A-E8B3-E4BB6957AA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71999"/>
            <a:ext cx="4572000" cy="152400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115000"/>
              </a:lnSpc>
            </a:pPr>
            <a:r>
              <a:rPr lang="en-US" sz="17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rPr>
              <a:t>1)Удовлетворение потребностей целевой аудитории</a:t>
            </a:r>
          </a:p>
          <a:p>
            <a:pPr>
              <a:lnSpc>
                <a:spcPct val="115000"/>
              </a:lnSpc>
            </a:pPr>
            <a:r>
              <a:rPr lang="en-US" sz="17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rPr>
              <a:t>2) Растущий рынок электронных продаж</a:t>
            </a:r>
          </a:p>
          <a:p>
            <a:pPr>
              <a:lnSpc>
                <a:spcPct val="115000"/>
              </a:lnSpc>
            </a:pPr>
            <a:r>
              <a:rPr lang="en-US" sz="17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rPr>
              <a:t>3) Повышение эффективности бизнеса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6DE543-5DB8-5E34-41F4-2879D8D67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2299787"/>
            <a:ext cx="4572000" cy="22860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Актуальность проекта</a:t>
            </a:r>
          </a:p>
        </p:txBody>
      </p:sp>
      <p:pic>
        <p:nvPicPr>
          <p:cNvPr id="7" name="Graphic 6" descr="Реклама">
            <a:extLst>
              <a:ext uri="{FF2B5EF4-FFF2-40B4-BE49-F238E27FC236}">
                <a16:creationId xmlns:a16="http://schemas.microsoft.com/office/drawing/2014/main" id="{E34DA275-BB26-E06E-249B-1227B98A2E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58000" y="1530350"/>
            <a:ext cx="4565650" cy="456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070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44A494-D3FC-77E3-FA7B-BE68F4054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174" y="668594"/>
            <a:ext cx="10668000" cy="1337494"/>
          </a:xfrm>
        </p:spPr>
        <p:txBody>
          <a:bodyPr/>
          <a:lstStyle/>
          <a:p>
            <a:r>
              <a:rPr lang="ru-RU" dirty="0"/>
              <a:t>Анализ целевой аудитории 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3249A03-4B60-5F9D-E77E-64069AF3FA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174" y="2445703"/>
            <a:ext cx="3025386" cy="3619817"/>
          </a:xfrm>
        </p:spPr>
        <p:txBody>
          <a:bodyPr/>
          <a:lstStyle/>
          <a:p>
            <a:r>
              <a:rPr lang="ru-RU" dirty="0"/>
              <a:t>Целевая аудитория:</a:t>
            </a:r>
          </a:p>
          <a:p>
            <a:pPr marL="457200" indent="-457200">
              <a:buAutoNum type="arabicParenR"/>
            </a:pPr>
            <a:r>
              <a:rPr lang="ru-RU" dirty="0"/>
              <a:t>Геймеры</a:t>
            </a:r>
          </a:p>
          <a:p>
            <a:pPr marL="457200" indent="-457200">
              <a:buAutoNum type="arabicParenR"/>
            </a:pPr>
            <a:r>
              <a:rPr lang="ru-RU" dirty="0"/>
              <a:t>Сборщики компьютеров</a:t>
            </a:r>
          </a:p>
          <a:p>
            <a:pPr marL="457200" indent="-457200">
              <a:buAutoNum type="arabicParenR"/>
            </a:pPr>
            <a:r>
              <a:rPr lang="ru-RU" dirty="0"/>
              <a:t>Специалисты по ремонту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574C0C-E981-A96F-6ABE-9A578EE3FB30}"/>
              </a:ext>
            </a:extLst>
          </p:cNvPr>
          <p:cNvSpPr txBox="1"/>
          <p:nvPr/>
        </p:nvSpPr>
        <p:spPr>
          <a:xfrm>
            <a:off x="5708373" y="2445703"/>
            <a:ext cx="5095461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Ключевые потребности аудитории:</a:t>
            </a:r>
          </a:p>
          <a:p>
            <a:endParaRPr lang="ru-RU" sz="2400" dirty="0"/>
          </a:p>
          <a:p>
            <a:pPr marL="457200" indent="-457200">
              <a:buFont typeface="+mj-lt"/>
              <a:buAutoNum type="arabicParenR"/>
            </a:pPr>
            <a:r>
              <a:rPr lang="ru-RU" sz="2400" dirty="0"/>
              <a:t>Широкий ассортимент</a:t>
            </a:r>
          </a:p>
          <a:p>
            <a:pPr marL="457200" indent="-457200">
              <a:buFont typeface="+mj-lt"/>
              <a:buAutoNum type="arabicParenR"/>
            </a:pPr>
            <a:r>
              <a:rPr lang="ru-RU" sz="2400" dirty="0"/>
              <a:t>Конкурентные цены</a:t>
            </a:r>
          </a:p>
          <a:p>
            <a:pPr marL="457200" indent="-457200">
              <a:buFont typeface="+mj-lt"/>
              <a:buAutoNum type="arabicParenR"/>
            </a:pPr>
            <a:r>
              <a:rPr lang="ru-RU" sz="2400" dirty="0"/>
              <a:t>Удобный поиск и фильтрация</a:t>
            </a:r>
          </a:p>
          <a:p>
            <a:pPr marL="457200" indent="-457200">
              <a:buFont typeface="+mj-lt"/>
              <a:buAutoNum type="arabicParenR"/>
            </a:pPr>
            <a:r>
              <a:rPr lang="ru-RU" sz="2400" dirty="0"/>
              <a:t>Подробные технические характеристики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55340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79CA0D-37FE-560C-3212-57C945415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22860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Функционал</a:t>
            </a:r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интернет</a:t>
            </a:r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магазина</a:t>
            </a:r>
            <a:endParaRPr lang="en-US" sz="4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632B8ED-4F97-F79F-2B7B-1A061D1E87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71999"/>
            <a:ext cx="4572000" cy="1524000"/>
          </a:xfr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lnSpc>
                <a:spcPct val="115000"/>
              </a:lnSpc>
              <a:buFont typeface="+mj-lt"/>
              <a:buAutoNum type="arabicParenR"/>
            </a:pPr>
            <a:r>
              <a:rPr lang="en-US" sz="2000" kern="1200" dirty="0" err="1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rPr>
              <a:t>Каталог</a:t>
            </a:r>
            <a:r>
              <a:rPr lang="en-US" sz="2000" kern="1200" dirty="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dirty="0" err="1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rPr>
              <a:t>товаров</a:t>
            </a:r>
            <a:r>
              <a:rPr lang="en-US" sz="2000" kern="1200" dirty="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rPr>
              <a:t> </a:t>
            </a:r>
          </a:p>
          <a:p>
            <a:pPr marL="342900" indent="-342900">
              <a:lnSpc>
                <a:spcPct val="115000"/>
              </a:lnSpc>
              <a:buFont typeface="+mj-lt"/>
              <a:buAutoNum type="arabicParenR"/>
            </a:pPr>
            <a:r>
              <a:rPr lang="en-US" sz="2000" kern="1200" dirty="0" err="1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rPr>
              <a:t>Карточка</a:t>
            </a:r>
            <a:r>
              <a:rPr lang="en-US" sz="2000" kern="1200" dirty="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dirty="0" err="1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rPr>
              <a:t>товаров</a:t>
            </a:r>
            <a:endParaRPr lang="en-US" sz="2000" kern="1200" dirty="0">
              <a:solidFill>
                <a:schemeClr val="tx1">
                  <a:alpha val="70000"/>
                </a:schemeClr>
              </a:solidFill>
              <a:latin typeface="+mn-lt"/>
              <a:ea typeface="+mn-ea"/>
              <a:cs typeface="+mn-cs"/>
            </a:endParaRPr>
          </a:p>
          <a:p>
            <a:pPr marL="342900" indent="-342900">
              <a:lnSpc>
                <a:spcPct val="115000"/>
              </a:lnSpc>
              <a:buFont typeface="+mj-lt"/>
              <a:buAutoNum type="arabicParenR"/>
            </a:pPr>
            <a:r>
              <a:rPr lang="en-US" sz="2000" kern="1200" dirty="0" err="1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rPr>
              <a:t>Корзина</a:t>
            </a:r>
            <a:endParaRPr lang="en-US" sz="2000" kern="1200" dirty="0">
              <a:solidFill>
                <a:schemeClr val="tx1">
                  <a:alpha val="70000"/>
                </a:schemeClr>
              </a:solidFill>
              <a:latin typeface="+mn-lt"/>
              <a:ea typeface="+mn-ea"/>
              <a:cs typeface="+mn-cs"/>
            </a:endParaRPr>
          </a:p>
          <a:p>
            <a:pPr marL="342900" indent="-342900">
              <a:lnSpc>
                <a:spcPct val="115000"/>
              </a:lnSpc>
              <a:buFont typeface="+mj-lt"/>
              <a:buAutoNum type="arabicParenR"/>
            </a:pPr>
            <a:r>
              <a:rPr lang="ru-RU" sz="2000" dirty="0">
                <a:solidFill>
                  <a:schemeClr val="tx1">
                    <a:alpha val="70000"/>
                  </a:schemeClr>
                </a:solidFill>
              </a:rPr>
              <a:t>Вход регистрация</a:t>
            </a:r>
            <a:endParaRPr lang="en-US" sz="2000" kern="1200" dirty="0">
              <a:solidFill>
                <a:schemeClr val="tx1">
                  <a:alpha val="70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355180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: Shape 9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23" name="Freeform: Shape 11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4" name="Freeform: Shape 13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25" name="Rectangle 15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6F75FE-42D5-A351-EBE8-0D9435D75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0" y="1524000"/>
            <a:ext cx="4572000" cy="22860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Используемые языки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1787A98-25A1-FBC5-21E9-D8F5C919AB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0" y="4571999"/>
            <a:ext cx="4572000" cy="1524000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alpha val="70000"/>
                  </a:schemeClr>
                </a:solidFill>
              </a:rPr>
              <a:t>TypeScript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kern="1200" dirty="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rPr>
              <a:t>Java</a:t>
            </a:r>
            <a:r>
              <a:rPr lang="en-US" dirty="0">
                <a:solidFill>
                  <a:schemeClr val="tx1">
                    <a:alpha val="70000"/>
                  </a:schemeClr>
                </a:solidFill>
              </a:rPr>
              <a:t>Script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kern="1200" dirty="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rPr>
              <a:t>Python</a:t>
            </a:r>
          </a:p>
        </p:txBody>
      </p:sp>
      <p:sp>
        <p:nvSpPr>
          <p:cNvPr id="26" name="Freeform: Shape 17">
            <a:extLst>
              <a:ext uri="{FF2B5EF4-FFF2-40B4-BE49-F238E27FC236}">
                <a16:creationId xmlns:a16="http://schemas.microsoft.com/office/drawing/2014/main" id="{9A97FAAB-5E30-4176-BE96-C3DD3FB147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" y="762007"/>
            <a:ext cx="5948806" cy="6095979"/>
          </a:xfrm>
          <a:custGeom>
            <a:avLst/>
            <a:gdLst>
              <a:gd name="connsiteX0" fmla="*/ 1573832 w 5948806"/>
              <a:gd name="connsiteY0" fmla="*/ 765 h 6095979"/>
              <a:gd name="connsiteX1" fmla="*/ 2734663 w 5948806"/>
              <a:gd name="connsiteY1" fmla="*/ 238687 h 6095979"/>
              <a:gd name="connsiteX2" fmla="*/ 5668316 w 5948806"/>
              <a:gd name="connsiteY2" fmla="*/ 3639516 h 6095979"/>
              <a:gd name="connsiteX3" fmla="*/ 5937022 w 5948806"/>
              <a:gd name="connsiteY3" fmla="*/ 5865869 h 6095979"/>
              <a:gd name="connsiteX4" fmla="*/ 5948806 w 5948806"/>
              <a:gd name="connsiteY4" fmla="*/ 6095979 h 6095979"/>
              <a:gd name="connsiteX5" fmla="*/ 0 w 5948806"/>
              <a:gd name="connsiteY5" fmla="*/ 6095979 h 6095979"/>
              <a:gd name="connsiteX6" fmla="*/ 0 w 5948806"/>
              <a:gd name="connsiteY6" fmla="*/ 1621672 h 6095979"/>
              <a:gd name="connsiteX7" fmla="*/ 36310 w 5948806"/>
              <a:gd name="connsiteY7" fmla="*/ 1518814 h 6095979"/>
              <a:gd name="connsiteX8" fmla="*/ 287891 w 5948806"/>
              <a:gd name="connsiteY8" fmla="*/ 956872 h 6095979"/>
              <a:gd name="connsiteX9" fmla="*/ 1573832 w 5948806"/>
              <a:gd name="connsiteY9" fmla="*/ 765 h 6095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948806" h="6095979">
                <a:moveTo>
                  <a:pt x="1573832" y="765"/>
                </a:moveTo>
                <a:cubicBezTo>
                  <a:pt x="1940190" y="-10734"/>
                  <a:pt x="2329345" y="109280"/>
                  <a:pt x="2734663" y="238687"/>
                </a:cubicBezTo>
                <a:cubicBezTo>
                  <a:pt x="4118244" y="680647"/>
                  <a:pt x="5296697" y="1302752"/>
                  <a:pt x="5668316" y="3639516"/>
                </a:cubicBezTo>
                <a:cubicBezTo>
                  <a:pt x="5788299" y="4393559"/>
                  <a:pt x="5890546" y="5142244"/>
                  <a:pt x="5937022" y="5865869"/>
                </a:cubicBezTo>
                <a:lnTo>
                  <a:pt x="5948806" y="6095979"/>
                </a:lnTo>
                <a:lnTo>
                  <a:pt x="0" y="6095979"/>
                </a:lnTo>
                <a:lnTo>
                  <a:pt x="0" y="1621672"/>
                </a:lnTo>
                <a:lnTo>
                  <a:pt x="36310" y="1518814"/>
                </a:lnTo>
                <a:cubicBezTo>
                  <a:pt x="109805" y="1321982"/>
                  <a:pt x="192755" y="1133640"/>
                  <a:pt x="287891" y="956872"/>
                </a:cubicBezTo>
                <a:cubicBezTo>
                  <a:pt x="669453" y="247734"/>
                  <a:pt x="1102800" y="15549"/>
                  <a:pt x="1573832" y="765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Freeform: Shape 19">
            <a:extLst>
              <a:ext uri="{FF2B5EF4-FFF2-40B4-BE49-F238E27FC236}">
                <a16:creationId xmlns:a16="http://schemas.microsoft.com/office/drawing/2014/main" id="{F47DB6CD-8E9E-4643-B3B6-01BD80429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23838" y="538152"/>
            <a:ext cx="6095989" cy="6543686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D5E4CF2-AD57-BE05-979A-C95D74C77E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999" y="3515469"/>
            <a:ext cx="3810001" cy="1351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6931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8C3ED992-EB89-4C2F-8A9A-947E91BC61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2758239 w 6096000"/>
              <a:gd name="connsiteY1" fmla="*/ 0 h 6858000"/>
              <a:gd name="connsiteX2" fmla="*/ 2916747 w 6096000"/>
              <a:gd name="connsiteY2" fmla="*/ 218181 h 6858000"/>
              <a:gd name="connsiteX3" fmla="*/ 4839749 w 6096000"/>
              <a:gd name="connsiteY3" fmla="*/ 2631787 h 6858000"/>
              <a:gd name="connsiteX4" fmla="*/ 6095001 w 6096000"/>
              <a:gd name="connsiteY4" fmla="*/ 5672947 h 6858000"/>
              <a:gd name="connsiteX5" fmla="*/ 5792922 w 6096000"/>
              <a:gd name="connsiteY5" fmla="*/ 6612444 h 6858000"/>
              <a:gd name="connsiteX6" fmla="*/ 5671607 w 6096000"/>
              <a:gd name="connsiteY6" fmla="*/ 6771753 h 6858000"/>
              <a:gd name="connsiteX7" fmla="*/ 5591643 w 6096000"/>
              <a:gd name="connsiteY7" fmla="*/ 6858000 h 6858000"/>
              <a:gd name="connsiteX8" fmla="*/ 0 w 6096000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2758239" y="0"/>
                </a:lnTo>
                <a:lnTo>
                  <a:pt x="2916747" y="218181"/>
                </a:lnTo>
                <a:cubicBezTo>
                  <a:pt x="3525935" y="1023180"/>
                  <a:pt x="4281133" y="1818277"/>
                  <a:pt x="4839749" y="2631787"/>
                </a:cubicBezTo>
                <a:cubicBezTo>
                  <a:pt x="5571203" y="3696928"/>
                  <a:pt x="6122704" y="4799581"/>
                  <a:pt x="6095001" y="5672947"/>
                </a:cubicBezTo>
                <a:cubicBezTo>
                  <a:pt x="6083564" y="6040467"/>
                  <a:pt x="5972980" y="6348559"/>
                  <a:pt x="5792922" y="6612444"/>
                </a:cubicBezTo>
                <a:cubicBezTo>
                  <a:pt x="5755410" y="6667420"/>
                  <a:pt x="5714882" y="6720477"/>
                  <a:pt x="5671607" y="6771753"/>
                </a:cubicBezTo>
                <a:lnTo>
                  <a:pt x="559164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5F5D1E8-E605-4EFC-8912-6E191F84FE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7789134">
            <a:off x="2400596" y="454890"/>
            <a:ext cx="3969651" cy="5948221"/>
          </a:xfrm>
          <a:custGeom>
            <a:avLst/>
            <a:gdLst>
              <a:gd name="connsiteX0" fmla="*/ 4594048 w 9861488"/>
              <a:gd name="connsiteY0" fmla="*/ 11458472 h 11458472"/>
              <a:gd name="connsiteX1" fmla="*/ 0 w 9861488"/>
              <a:gd name="connsiteY1" fmla="*/ 5948221 h 11458472"/>
              <a:gd name="connsiteX2" fmla="*/ 1863 w 9861488"/>
              <a:gd name="connsiteY2" fmla="*/ 5698862 h 11458472"/>
              <a:gd name="connsiteX3" fmla="*/ 320025 w 9861488"/>
              <a:gd name="connsiteY3" fmla="*/ 3799836 h 11458472"/>
              <a:gd name="connsiteX4" fmla="*/ 3430486 w 9861488"/>
              <a:gd name="connsiteY4" fmla="*/ 295907 h 11458472"/>
              <a:gd name="connsiteX5" fmla="*/ 3863859 w 9861488"/>
              <a:gd name="connsiteY5" fmla="*/ 55612 h 11458472"/>
              <a:gd name="connsiteX6" fmla="*/ 3969651 w 9861488"/>
              <a:gd name="connsiteY6" fmla="*/ 0 h 11458472"/>
              <a:gd name="connsiteX7" fmla="*/ 9861488 w 9861488"/>
              <a:gd name="connsiteY7" fmla="*/ 7066862 h 11458472"/>
              <a:gd name="connsiteX8" fmla="*/ 4594048 w 9861488"/>
              <a:gd name="connsiteY8" fmla="*/ 11458472 h 11458472"/>
              <a:gd name="connsiteX0" fmla="*/ 0 w 9861488"/>
              <a:gd name="connsiteY0" fmla="*/ 5948221 h 11549912"/>
              <a:gd name="connsiteX1" fmla="*/ 1863 w 9861488"/>
              <a:gd name="connsiteY1" fmla="*/ 5698862 h 11549912"/>
              <a:gd name="connsiteX2" fmla="*/ 320025 w 9861488"/>
              <a:gd name="connsiteY2" fmla="*/ 3799836 h 11549912"/>
              <a:gd name="connsiteX3" fmla="*/ 3430486 w 9861488"/>
              <a:gd name="connsiteY3" fmla="*/ 295907 h 11549912"/>
              <a:gd name="connsiteX4" fmla="*/ 3863859 w 9861488"/>
              <a:gd name="connsiteY4" fmla="*/ 55612 h 11549912"/>
              <a:gd name="connsiteX5" fmla="*/ 3969651 w 9861488"/>
              <a:gd name="connsiteY5" fmla="*/ 0 h 11549912"/>
              <a:gd name="connsiteX6" fmla="*/ 9861488 w 9861488"/>
              <a:gd name="connsiteY6" fmla="*/ 7066862 h 11549912"/>
              <a:gd name="connsiteX7" fmla="*/ 4685488 w 9861488"/>
              <a:gd name="connsiteY7" fmla="*/ 11549912 h 11549912"/>
              <a:gd name="connsiteX0" fmla="*/ 0 w 9861488"/>
              <a:gd name="connsiteY0" fmla="*/ 5948221 h 7066862"/>
              <a:gd name="connsiteX1" fmla="*/ 1863 w 9861488"/>
              <a:gd name="connsiteY1" fmla="*/ 5698862 h 7066862"/>
              <a:gd name="connsiteX2" fmla="*/ 320025 w 9861488"/>
              <a:gd name="connsiteY2" fmla="*/ 3799836 h 7066862"/>
              <a:gd name="connsiteX3" fmla="*/ 3430486 w 9861488"/>
              <a:gd name="connsiteY3" fmla="*/ 295907 h 7066862"/>
              <a:gd name="connsiteX4" fmla="*/ 3863859 w 9861488"/>
              <a:gd name="connsiteY4" fmla="*/ 55612 h 7066862"/>
              <a:gd name="connsiteX5" fmla="*/ 3969651 w 9861488"/>
              <a:gd name="connsiteY5" fmla="*/ 0 h 7066862"/>
              <a:gd name="connsiteX6" fmla="*/ 9861488 w 9861488"/>
              <a:gd name="connsiteY6" fmla="*/ 7066862 h 7066862"/>
              <a:gd name="connsiteX0" fmla="*/ 0 w 3969651"/>
              <a:gd name="connsiteY0" fmla="*/ 5948221 h 5948221"/>
              <a:gd name="connsiteX1" fmla="*/ 1863 w 3969651"/>
              <a:gd name="connsiteY1" fmla="*/ 5698862 h 5948221"/>
              <a:gd name="connsiteX2" fmla="*/ 320025 w 3969651"/>
              <a:gd name="connsiteY2" fmla="*/ 3799836 h 5948221"/>
              <a:gd name="connsiteX3" fmla="*/ 3430486 w 3969651"/>
              <a:gd name="connsiteY3" fmla="*/ 295907 h 5948221"/>
              <a:gd name="connsiteX4" fmla="*/ 3863859 w 3969651"/>
              <a:gd name="connsiteY4" fmla="*/ 55612 h 5948221"/>
              <a:gd name="connsiteX5" fmla="*/ 3969651 w 3969651"/>
              <a:gd name="connsiteY5" fmla="*/ 0 h 5948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69651" h="5948221">
                <a:moveTo>
                  <a:pt x="0" y="5948221"/>
                </a:moveTo>
                <a:lnTo>
                  <a:pt x="1863" y="5698862"/>
                </a:lnTo>
                <a:cubicBezTo>
                  <a:pt x="27184" y="5017139"/>
                  <a:pt x="133214" y="4368297"/>
                  <a:pt x="320025" y="3799836"/>
                </a:cubicBezTo>
                <a:cubicBezTo>
                  <a:pt x="810579" y="2305232"/>
                  <a:pt x="2027133" y="1118138"/>
                  <a:pt x="3430486" y="295907"/>
                </a:cubicBezTo>
                <a:cubicBezTo>
                  <a:pt x="3545941" y="228312"/>
                  <a:pt x="3692079" y="146862"/>
                  <a:pt x="3863859" y="55612"/>
                </a:cubicBezTo>
                <a:lnTo>
                  <a:pt x="3969651" y="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86E043-B837-DDC6-84BF-E48D4F4A2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0" y="1524000"/>
            <a:ext cx="4572000" cy="22860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База данных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987F2A6-AB06-839C-3968-972C96BF9A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0" y="4571999"/>
            <a:ext cx="4572000" cy="1524000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 sz="2400" kern="1200">
              <a:solidFill>
                <a:schemeClr val="tx1">
                  <a:alpha val="7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1B8C60F-AEB0-BEB1-628F-00F6833F3B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547" y="1186830"/>
            <a:ext cx="6164041" cy="4484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617872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Blush 3">
      <a:dk1>
        <a:sysClr val="windowText" lastClr="000000"/>
      </a:dk1>
      <a:lt1>
        <a:sysClr val="window" lastClr="FFFFFF"/>
      </a:lt1>
      <a:dk2>
        <a:srgbClr val="B15E4E"/>
      </a:dk2>
      <a:lt2>
        <a:srgbClr val="FFFFFF"/>
      </a:lt2>
      <a:accent1>
        <a:srgbClr val="C5B096"/>
      </a:accent1>
      <a:accent2>
        <a:srgbClr val="ECA855"/>
      </a:accent2>
      <a:accent3>
        <a:srgbClr val="9BBFB0"/>
      </a:accent3>
      <a:accent4>
        <a:srgbClr val="A9AEA7"/>
      </a:accent4>
      <a:accent5>
        <a:srgbClr val="6A787C"/>
      </a:accent5>
      <a:accent6>
        <a:srgbClr val="3B4345"/>
      </a:accent6>
      <a:hlink>
        <a:srgbClr val="ECA855"/>
      </a:hlink>
      <a:folHlink>
        <a:srgbClr val="6A392F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199</Words>
  <Application>Microsoft Office PowerPoint</Application>
  <PresentationFormat>Широкоэкранный</PresentationFormat>
  <Paragraphs>46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1" baseType="lpstr">
      <vt:lpstr>Arial</vt:lpstr>
      <vt:lpstr>Avenir Next LT Pro</vt:lpstr>
      <vt:lpstr>Avenir Next LT Pro Light</vt:lpstr>
      <vt:lpstr>Sitka Subheading</vt:lpstr>
      <vt:lpstr>PebbleVTI</vt:lpstr>
      <vt:lpstr>Дипломный проект на тему: “Разработка интернет магазина для онлайн продаж компьютерных комплектующих”</vt:lpstr>
      <vt:lpstr>Актуальность </vt:lpstr>
      <vt:lpstr>Цели </vt:lpstr>
      <vt:lpstr>Задачи</vt:lpstr>
      <vt:lpstr>Актуальность проекта</vt:lpstr>
      <vt:lpstr>Анализ целевой аудитории </vt:lpstr>
      <vt:lpstr>Функционал интернет магазина</vt:lpstr>
      <vt:lpstr>Используемые языки</vt:lpstr>
      <vt:lpstr>База данных</vt:lpstr>
      <vt:lpstr>Главная страница и корзина: </vt:lpstr>
      <vt:lpstr>Регистрация и вход:</vt:lpstr>
      <vt:lpstr>Презентация PowerPoint</vt:lpstr>
      <vt:lpstr>Код главной страницы:</vt:lpstr>
      <vt:lpstr>Заключение </vt:lpstr>
      <vt:lpstr>QR на гит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Дипломный проект на тему: “Разработка интернет магазина для онлайн продаж компьютерных комплектующих”</dc:title>
  <dc:creator>Севастьян Ефремов</dc:creator>
  <cp:lastModifiedBy>Севастьян Ефремов</cp:lastModifiedBy>
  <cp:revision>4</cp:revision>
  <dcterms:created xsi:type="dcterms:W3CDTF">2025-06-05T21:40:48Z</dcterms:created>
  <dcterms:modified xsi:type="dcterms:W3CDTF">2025-06-06T06:45:16Z</dcterms:modified>
</cp:coreProperties>
</file>