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9" r:id="rId6"/>
    <p:sldId id="270" r:id="rId7"/>
    <p:sldId id="271" r:id="rId8"/>
    <p:sldId id="275" r:id="rId9"/>
    <p:sldId id="274" r:id="rId10"/>
    <p:sldId id="273" r:id="rId11"/>
    <p:sldId id="272" r:id="rId12"/>
    <p:sldId id="277" r:id="rId13"/>
    <p:sldId id="276" r:id="rId14"/>
    <p:sldId id="267" r:id="rId15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2F727-E461-4A78-8F10-654221FF4A12}" type="datetime1">
              <a:rPr lang="ru-RU" noProof="1" smtClean="0"/>
              <a:t>22.01.2025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E2BAF-2BF2-45D7-B1E2-3AB00FCA3809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013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33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876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04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65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59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5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86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19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6BCF6-48BB-4268-8F85-6F0C65E205B9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465C-DF96-436B-9927-564EE1A30A86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5C4EE6-D83D-49BA-B51B-5672E51D746D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0A350-FB0F-4A4E-9D66-91DD2F4F414F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3" name="Надпись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CE5B3-A274-4199-ACB5-DC958F3947F4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2839F-E2F2-401F-A070-5C3D1E9A05F5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4AEBC-DB61-45E8-9B5B-EEC8C1002B71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E816D-F44A-4FC7-A94C-B825C252044A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CFD58-FCA6-4080-83B3-4CD3BB7EE667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347704-1010-41B5-88E3-059ECEFFD6D8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77EC2-2CD7-421F-BE98-CB40717D37D4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62315-7560-4016-80BF-9F309FEFFC43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6548D7-F054-4405-91C8-F71D18C5FA11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381E7D-63A7-4849-85C5-F36772999714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B1776-FDC8-4BEB-8EEB-D4E267EF3821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76EE8-8544-4925-AE90-67F2A59DFAC8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3ABE7-FE56-4181-8A25-376664A16C2B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5CFE1929-0518-4D8C-8BAB-83CE5F06882B}" type="datetime1">
              <a:rPr lang="ru-RU" noProof="0" smtClean="0"/>
              <a:t>22.01.2025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связи цепочки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11330"/>
            <a:ext cx="8825658" cy="1827147"/>
          </a:xfrm>
        </p:spPr>
        <p:txBody>
          <a:bodyPr rtlCol="0">
            <a:normAutofit/>
          </a:bodyPr>
          <a:lstStyle/>
          <a:p>
            <a:pPr rtl="0"/>
            <a:r>
              <a:rPr lang="ru-RU" sz="4000" dirty="0"/>
              <a:t>Предсказание возраста, классификация Age detection</a:t>
            </a:r>
            <a:endParaRPr lang="ru-RU" sz="40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346670"/>
            <a:ext cx="8825658" cy="1303632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Разработчики проекта:</a:t>
            </a:r>
            <a:endParaRPr lang="en-US" dirty="0"/>
          </a:p>
          <a:p>
            <a:pPr rtl="0"/>
            <a:r>
              <a:rPr lang="ru-RU" noProof="1"/>
              <a:t>Братчиков андрей</a:t>
            </a:r>
          </a:p>
          <a:p>
            <a:pPr rtl="0"/>
            <a:r>
              <a:rPr lang="ru-RU" noProof="1"/>
              <a:t>Богоявленский всеволод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63306"/>
            <a:ext cx="4962038" cy="4385094"/>
          </a:xfrm>
        </p:spPr>
        <p:txBody>
          <a:bodyPr>
            <a:normAutofit/>
          </a:bodyPr>
          <a:lstStyle/>
          <a:p>
            <a:r>
              <a:rPr lang="ru-RU" b="1" dirty="0"/>
              <a:t>Основные результаты работы моделей: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Вывод:</a:t>
            </a:r>
            <a:endParaRPr lang="ru-RU" dirty="0"/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CNN показала наивысшую точность благодаря способности извлекать сложные признаки из изображений.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Random Forest и XGBoost продемонстрировали стабильные результаты, превосходя KNN за счет большей гибкости при работе с данными.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099B65-E61A-4640-95FD-FE99C8052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269" y="1949570"/>
            <a:ext cx="5141343" cy="103102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52BC5-7AD1-436B-92DC-97E702566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2268" y="2980596"/>
            <a:ext cx="5141343" cy="1031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9EB31CF-8D3E-4671-BB2A-F684A9488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2268" y="4011621"/>
            <a:ext cx="5141344" cy="10310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53BE0D-0B5F-4133-879C-B68E44ADC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268" y="5042646"/>
            <a:ext cx="5141344" cy="10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8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абстрактный дизайн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8308" r="6818" b="2872"/>
          <a:stretch/>
        </p:blipFill>
        <p:spPr>
          <a:xfrm flipH="1"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ru-RU" noProof="1"/>
              <a:t>Спасибо за внимание!</a:t>
            </a: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83744"/>
            <a:ext cx="9404722" cy="4764656"/>
          </a:xfrm>
        </p:spPr>
        <p:txBody>
          <a:bodyPr>
            <a:normAutofit/>
          </a:bodyPr>
          <a:lstStyle/>
          <a:p>
            <a:r>
              <a:rPr lang="ru-RU" dirty="0"/>
              <a:t>Цель проекта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Обучение моделей для классификации возраста человека по фотографии с целью оптимизации точности и скорости предсказания. </a:t>
            </a:r>
          </a:p>
          <a:p>
            <a:r>
              <a:rPr lang="ru-RU" dirty="0"/>
              <a:t>Задачи проекта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Анализ и предварительная обработка данных (выявление пропусков, выбросов, балансировка).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Выбор и тестирование трех моделей: классического машинного обучения, нейросетевой модели и гибридной.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Определение функции потерь и критериев качества.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Обучение моделей и выбор наиболее точной.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Подготовка результатов и презентации.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233388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Описание набора данных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483744"/>
            <a:ext cx="9404722" cy="476465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Описание данных: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Объем данных:</a:t>
            </a:r>
            <a:r>
              <a:rPr lang="ru-RU" dirty="0"/>
              <a:t> Около 10 000 изображений.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Тип данных:</a:t>
            </a:r>
            <a:r>
              <a:rPr lang="ru-RU" dirty="0"/>
              <a:t> RGB-изображения лиц в формате JPG.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Разметка:</a:t>
            </a:r>
            <a:r>
              <a:rPr lang="ru-RU" dirty="0"/>
              <a:t> Каждый образец содержит метку возраста (целое число от 0 до 116 лет).</a:t>
            </a:r>
          </a:p>
          <a:p>
            <a:r>
              <a:rPr lang="ru-RU" b="1" dirty="0"/>
              <a:t>Ключевые особенности: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Изображения разного качества, с вариативным освещением и фоном.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Классы возраста несбалансированы: преобладают группы 20-40 лет.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Размер изображений требует предварительной обработки (нормализация и изменение размера).</a:t>
            </a:r>
          </a:p>
          <a:p>
            <a:r>
              <a:rPr lang="ru-RU" b="1" dirty="0"/>
              <a:t>Предварительная обработка: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Удаление выбросов (поврежденных изображений).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Балансировка классов путем увеличения/уменьшения выборки.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Масштабирование изображений для ускорения обучения моделей.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214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96220"/>
            <a:ext cx="5281215" cy="4374470"/>
          </a:xfrm>
        </p:spPr>
        <p:txBody>
          <a:bodyPr>
            <a:normAutofit/>
          </a:bodyPr>
          <a:lstStyle/>
          <a:p>
            <a:r>
              <a:rPr lang="ru-RU" b="1" dirty="0"/>
              <a:t>Для выполнения задачи классификации возраста использовались следующие подходы: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Глубокая </a:t>
            </a:r>
            <a:r>
              <a:rPr lang="ru-RU" b="1" dirty="0" err="1"/>
              <a:t>сверточная</a:t>
            </a:r>
            <a:r>
              <a:rPr lang="ru-RU" b="1" dirty="0"/>
              <a:t> нейросеть (CNN):</a:t>
            </a:r>
            <a:r>
              <a:rPr lang="ru-RU" dirty="0"/>
              <a:t> Используется для извлечения особенностей изображений и построения сложных предсказаний.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41C9C0-F473-4845-90E5-F12341062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443" y="2214393"/>
            <a:ext cx="3896269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32317"/>
            <a:ext cx="5450868" cy="4360820"/>
          </a:xfrm>
        </p:spPr>
        <p:txBody>
          <a:bodyPr>
            <a:normAutofit/>
          </a:bodyPr>
          <a:lstStyle/>
          <a:p>
            <a:r>
              <a:rPr lang="ru-RU" b="1" dirty="0"/>
              <a:t>Для выполнения задачи классификации возраста использовались следующие подходы: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Метод случайных лесов (Random Forest):</a:t>
            </a:r>
            <a:r>
              <a:rPr lang="ru-RU" dirty="0"/>
              <a:t> Классический алгоритм машинного обучения, применяемый для обработки структурированных данных и создания ансамбля деревьев решений.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03DFA5-B7E3-4A60-9C3C-4A95E5965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554" y="2535702"/>
            <a:ext cx="4001058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9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130725"/>
            <a:ext cx="5450868" cy="4274557"/>
          </a:xfrm>
        </p:spPr>
        <p:txBody>
          <a:bodyPr>
            <a:normAutofit/>
          </a:bodyPr>
          <a:lstStyle/>
          <a:p>
            <a:r>
              <a:rPr lang="ru-RU" b="1" dirty="0"/>
              <a:t>Для выполнения задачи классификации возраста использовались следующие подходы: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XGBoost</a:t>
            </a:r>
            <a:r>
              <a:rPr lang="ru-RU" b="1" dirty="0"/>
              <a:t>:</a:t>
            </a:r>
            <a:r>
              <a:rPr lang="ru-RU" dirty="0"/>
              <a:t> Оптимизированный градиентный </a:t>
            </a:r>
            <a:r>
              <a:rPr lang="ru-RU" dirty="0" err="1"/>
              <a:t>бустинг</a:t>
            </a:r>
            <a:r>
              <a:rPr lang="ru-RU" dirty="0"/>
              <a:t>, хорошо подходящий для работы с табличными данными.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BA1D84-A9A6-4B45-81A4-BB4465823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817" y="3105791"/>
            <a:ext cx="390579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8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44460"/>
            <a:ext cx="5450868" cy="4360821"/>
          </a:xfrm>
        </p:spPr>
        <p:txBody>
          <a:bodyPr>
            <a:normAutofit/>
          </a:bodyPr>
          <a:lstStyle/>
          <a:p>
            <a:r>
              <a:rPr lang="ru-RU" b="1" dirty="0"/>
              <a:t>Для выполнения задачи классификации возраста использовались следующие подходы: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KNN (k-</a:t>
            </a:r>
            <a:r>
              <a:rPr lang="ru-RU" b="1" dirty="0" err="1"/>
              <a:t>Nearest</a:t>
            </a:r>
            <a:r>
              <a:rPr lang="ru-RU" b="1" dirty="0"/>
              <a:t> </a:t>
            </a:r>
            <a:r>
              <a:rPr lang="ru-RU" b="1" dirty="0" err="1"/>
              <a:t>Neighbors</a:t>
            </a:r>
            <a:r>
              <a:rPr lang="ru-RU" b="1" dirty="0"/>
              <a:t>):</a:t>
            </a:r>
            <a:r>
              <a:rPr lang="ru-RU" dirty="0"/>
              <a:t> Алгоритм, основанный на поиске ближайших соседей, для классификации на основе сходства.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FB5ED-A2D4-4981-87B1-BAADA26A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080" y="2964167"/>
            <a:ext cx="3810532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8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84872"/>
            <a:ext cx="6092098" cy="3088256"/>
          </a:xfrm>
        </p:spPr>
        <p:txBody>
          <a:bodyPr>
            <a:normAutofit/>
          </a:bodyPr>
          <a:lstStyle/>
          <a:p>
            <a:r>
              <a:rPr lang="ru-RU" b="1" dirty="0"/>
              <a:t>Основные результаты работы моделей: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Средняя точность моделей:</a:t>
            </a:r>
            <a:endParaRPr lang="ru-RU" dirty="0"/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CNN: 72%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Random Forest: 68%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XGBoost: 70%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KNN: 65%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FE576F7-D62B-488C-8F54-723818014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027" y="3041647"/>
            <a:ext cx="40105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1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7527E565-DE8D-445C-9879-AD1D04415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EE1475C-1DD3-48AA-BA0D-283E0394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31025"/>
          </a:xfrm>
        </p:spPr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E3DFA1A-8760-467C-939E-298DD28F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871932"/>
            <a:ext cx="5056928" cy="4028536"/>
          </a:xfrm>
        </p:spPr>
        <p:txBody>
          <a:bodyPr>
            <a:normAutofit/>
          </a:bodyPr>
          <a:lstStyle/>
          <a:p>
            <a:r>
              <a:rPr lang="ru-RU" b="1" dirty="0"/>
              <a:t>Основные результаты работы моделей: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Анализ ошибок:</a:t>
            </a:r>
            <a:endParaRPr lang="ru-RU" dirty="0"/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Наибольшее количество ошибок связано с перекрытием возрастных групп (например, 25–29 лет).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Качество изображений и различия в освещении влияли на точность моделей.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C23BD4-646E-4BF9-83C9-DE717FAE7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84" y="1607574"/>
            <a:ext cx="5056928" cy="21492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BE5236-93D6-4105-B573-C4B036388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684" y="3922232"/>
            <a:ext cx="5056928" cy="197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4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81_TF78884036_Win32" id="{B7D8212D-605F-4A7B-9D3C-911AF4B63014}" vid="{5D4DFC37-529B-4569-B103-3AA21106E58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Цифровое оформление</Template>
  <TotalTime>77</TotalTime>
  <Words>414</Words>
  <Application>Microsoft Office PowerPoint</Application>
  <PresentationFormat>Широкоэкранный</PresentationFormat>
  <Paragraphs>67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Ион</vt:lpstr>
      <vt:lpstr>Предсказание возраста, классификация Age detection</vt:lpstr>
      <vt:lpstr>Постановка задачи</vt:lpstr>
      <vt:lpstr>Описание набора данных</vt:lpstr>
      <vt:lpstr>Используемые модели</vt:lpstr>
      <vt:lpstr>Используемые модели</vt:lpstr>
      <vt:lpstr>Используемые модели</vt:lpstr>
      <vt:lpstr>Используемые модели</vt:lpstr>
      <vt:lpstr>Результаты исследований</vt:lpstr>
      <vt:lpstr>Результаты исследований</vt:lpstr>
      <vt:lpstr>Результаты исследований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ЦИФРОВОЕ ОФОРМЛЕНИЕ</dc:title>
  <dc:creator>Всеволод Богоявленский</dc:creator>
  <cp:lastModifiedBy>Всеволод Богоявленский</cp:lastModifiedBy>
  <cp:revision>9</cp:revision>
  <dcterms:created xsi:type="dcterms:W3CDTF">2025-01-22T08:07:55Z</dcterms:created>
  <dcterms:modified xsi:type="dcterms:W3CDTF">2025-01-22T12:29:02Z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