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omic Sans MS" panose="030F0702030302020204" pitchFamily="66" charset="0"/>
      <p:regular r:id="rId25"/>
      <p:bold r:id="rId26"/>
      <p:italic r:id="rId27"/>
      <p:boldItalic r:id="rId28"/>
    </p:embeddedFont>
    <p:embeddedFont>
      <p:font typeface="Calisto MT" panose="02040603050505030304" pitchFamily="18" charset="0"/>
      <p:regular r:id="rId29"/>
      <p:bold r:id="rId30"/>
      <p:italic r:id="rId31"/>
      <p:boldItalic r:id="rId32"/>
    </p:embeddedFont>
    <p:embeddedFont>
      <p:font typeface="Nunito" panose="020B060402020202020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043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c59d539da_3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c59d539da_3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59d539da_3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c59d539da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c59d539da_3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c59d539da_3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c59d539da_3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c59d539da_3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c59d539da_3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c59d539da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c59d539da_3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c59d539da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c59d539da_3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c59d539da_3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c59d539da_3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c59d539da_3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c59d539da_3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c59d539da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c59d539da_3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c59d539da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c59d539da_3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c59d539da_3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c59d539da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c59d539da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c59d539da_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c59d539da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c59d539da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c59d539da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c59d539da_3_1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c59d539da_3_1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c59d539d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c59d539d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c59d539da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c59d539da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c59d539da_3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c59d539da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c59d539da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c59d539d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c59d539da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c59d539da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c59d539da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c59d539da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c59d539da_3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c59d539da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492250" y="319875"/>
            <a:ext cx="8066852" cy="450374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title"/>
          </p:nvPr>
        </p:nvSpPr>
        <p:spPr>
          <a:xfrm>
            <a:off x="663025" y="424950"/>
            <a:ext cx="8129100" cy="9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ic Sans MS"/>
                <a:ea typeface="Comic Sans MS"/>
                <a:cs typeface="Comic Sans MS"/>
                <a:sym typeface="Comic Sans MS"/>
              </a:rPr>
              <a:t>Impacts of Sevak on Health</a:t>
            </a:r>
            <a:endParaRPr>
              <a:latin typeface="Comic Sans MS"/>
              <a:ea typeface="Comic Sans MS"/>
              <a:cs typeface="Comic Sans MS"/>
              <a:sym typeface="Comic Sans MS"/>
            </a:endParaRPr>
          </a:p>
        </p:txBody>
      </p:sp>
      <p:sp>
        <p:nvSpPr>
          <p:cNvPr id="178" name="Google Shape;178;p22"/>
          <p:cNvSpPr txBox="1">
            <a:spLocks noGrp="1"/>
          </p:cNvSpPr>
          <p:nvPr>
            <p:ph type="body" idx="1"/>
          </p:nvPr>
        </p:nvSpPr>
        <p:spPr>
          <a:xfrm>
            <a:off x="537875" y="1225600"/>
            <a:ext cx="7505700" cy="32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Comic Sans MS"/>
                <a:ea typeface="Comic Sans MS"/>
                <a:cs typeface="Comic Sans MS"/>
                <a:sym typeface="Comic Sans MS"/>
              </a:rPr>
              <a:t>The sanitation workers belong to that strata of the society who deals with unclean living conditions and lack of sufficient living space.</a:t>
            </a:r>
            <a:endParaRPr sz="1500">
              <a:latin typeface="Comic Sans MS"/>
              <a:ea typeface="Comic Sans MS"/>
              <a:cs typeface="Comic Sans MS"/>
              <a:sym typeface="Comic Sans MS"/>
            </a:endParaRPr>
          </a:p>
          <a:p>
            <a:pPr marL="0" lvl="0" indent="0" algn="l" rtl="0">
              <a:spcBef>
                <a:spcPts val="1600"/>
              </a:spcBef>
              <a:spcAft>
                <a:spcPts val="0"/>
              </a:spcAft>
              <a:buNone/>
            </a:pPr>
            <a:r>
              <a:rPr lang="en" sz="1500">
                <a:latin typeface="Comic Sans MS"/>
                <a:ea typeface="Comic Sans MS"/>
                <a:cs typeface="Comic Sans MS"/>
                <a:sym typeface="Comic Sans MS"/>
              </a:rPr>
              <a:t>They are forced into slum areas which are notorious for their thickly populated one room houses and crowded streets.</a:t>
            </a:r>
            <a:endParaRPr sz="1500">
              <a:latin typeface="Comic Sans MS"/>
              <a:ea typeface="Comic Sans MS"/>
              <a:cs typeface="Comic Sans MS"/>
              <a:sym typeface="Comic Sans MS"/>
            </a:endParaRPr>
          </a:p>
          <a:p>
            <a:pPr marL="0" lvl="0" indent="0" algn="l" rtl="0">
              <a:spcBef>
                <a:spcPts val="1600"/>
              </a:spcBef>
              <a:spcAft>
                <a:spcPts val="0"/>
              </a:spcAft>
              <a:buNone/>
            </a:pPr>
            <a:r>
              <a:rPr lang="en" sz="1500">
                <a:latin typeface="Comic Sans MS"/>
                <a:ea typeface="Comic Sans MS"/>
                <a:cs typeface="Comic Sans MS"/>
                <a:sym typeface="Comic Sans MS"/>
              </a:rPr>
              <a:t> A sanitation worker in such areas pose</a:t>
            </a:r>
            <a:r>
              <a:rPr lang="en" sz="1500" b="1">
                <a:latin typeface="Comic Sans MS"/>
                <a:ea typeface="Comic Sans MS"/>
                <a:cs typeface="Comic Sans MS"/>
                <a:sym typeface="Comic Sans MS"/>
              </a:rPr>
              <a:t> a big threat</a:t>
            </a:r>
            <a:r>
              <a:rPr lang="en" sz="1500">
                <a:latin typeface="Comic Sans MS"/>
                <a:ea typeface="Comic Sans MS"/>
                <a:cs typeface="Comic Sans MS"/>
                <a:sym typeface="Comic Sans MS"/>
              </a:rPr>
              <a:t> to spreading of diseases and outbreak of epidemic situations .</a:t>
            </a:r>
            <a:endParaRPr sz="1500">
              <a:latin typeface="Comic Sans MS"/>
              <a:ea typeface="Comic Sans MS"/>
              <a:cs typeface="Comic Sans MS"/>
              <a:sym typeface="Comic Sans MS"/>
            </a:endParaRPr>
          </a:p>
          <a:p>
            <a:pPr marL="0" lvl="0" indent="0" algn="l" rtl="0">
              <a:spcBef>
                <a:spcPts val="1600"/>
              </a:spcBef>
              <a:spcAft>
                <a:spcPts val="0"/>
              </a:spcAft>
              <a:buNone/>
            </a:pPr>
            <a:r>
              <a:rPr lang="en" sz="1500">
                <a:latin typeface="Comic Sans MS"/>
                <a:ea typeface="Comic Sans MS"/>
                <a:cs typeface="Comic Sans MS"/>
                <a:sym typeface="Comic Sans MS"/>
              </a:rPr>
              <a:t>The proof and significance of this matter can be observed from the </a:t>
            </a:r>
            <a:r>
              <a:rPr lang="en" sz="1500" b="1">
                <a:latin typeface="Comic Sans MS"/>
                <a:ea typeface="Comic Sans MS"/>
                <a:cs typeface="Comic Sans MS"/>
                <a:sym typeface="Comic Sans MS"/>
              </a:rPr>
              <a:t>corona virus</a:t>
            </a:r>
            <a:r>
              <a:rPr lang="en" sz="1500">
                <a:latin typeface="Comic Sans MS"/>
                <a:ea typeface="Comic Sans MS"/>
                <a:cs typeface="Comic Sans MS"/>
                <a:sym typeface="Comic Sans MS"/>
              </a:rPr>
              <a:t> pandemic that we are currently facing .</a:t>
            </a:r>
            <a:endParaRPr sz="1500">
              <a:latin typeface="Comic Sans MS"/>
              <a:ea typeface="Comic Sans MS"/>
              <a:cs typeface="Comic Sans MS"/>
              <a:sym typeface="Comic Sans MS"/>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819150" y="552525"/>
            <a:ext cx="7505700" cy="8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Comic Sans MS"/>
                <a:ea typeface="Comic Sans MS"/>
                <a:cs typeface="Comic Sans MS"/>
                <a:sym typeface="Comic Sans MS"/>
              </a:rPr>
              <a:t>Impacts of Sevak on Health</a:t>
            </a:r>
            <a:endParaRPr/>
          </a:p>
        </p:txBody>
      </p:sp>
      <p:sp>
        <p:nvSpPr>
          <p:cNvPr id="184" name="Google Shape;184;p23"/>
          <p:cNvSpPr txBox="1">
            <a:spLocks noGrp="1"/>
          </p:cNvSpPr>
          <p:nvPr>
            <p:ph type="body" idx="1"/>
          </p:nvPr>
        </p:nvSpPr>
        <p:spPr>
          <a:xfrm>
            <a:off x="819150" y="1506875"/>
            <a:ext cx="7505700" cy="29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ic Sans MS"/>
                <a:ea typeface="Comic Sans MS"/>
                <a:cs typeface="Comic Sans MS"/>
                <a:sym typeface="Comic Sans MS"/>
              </a:rPr>
              <a:t>Sanitation workers being in close contact with dirt,garbage and waste which are breeding grounds for a variety of disease causing microbes and pathogens.</a:t>
            </a:r>
            <a:endParaRPr>
              <a:latin typeface="Comic Sans MS"/>
              <a:ea typeface="Comic Sans MS"/>
              <a:cs typeface="Comic Sans MS"/>
              <a:sym typeface="Comic Sans MS"/>
            </a:endParaRPr>
          </a:p>
          <a:p>
            <a:pPr marL="0" lvl="0" indent="0" algn="l" rtl="0">
              <a:spcBef>
                <a:spcPts val="1600"/>
              </a:spcBef>
              <a:spcAft>
                <a:spcPts val="0"/>
              </a:spcAft>
              <a:buNone/>
            </a:pPr>
            <a:r>
              <a:rPr lang="en">
                <a:latin typeface="Comic Sans MS"/>
                <a:ea typeface="Comic Sans MS"/>
                <a:cs typeface="Comic Sans MS"/>
                <a:sym typeface="Comic Sans MS"/>
              </a:rPr>
              <a:t>These workers find themselves </a:t>
            </a:r>
            <a:r>
              <a:rPr lang="en" b="1">
                <a:latin typeface="Comic Sans MS"/>
                <a:ea typeface="Comic Sans MS"/>
                <a:cs typeface="Comic Sans MS"/>
                <a:sym typeface="Comic Sans MS"/>
              </a:rPr>
              <a:t>at a greater risk</a:t>
            </a:r>
            <a:r>
              <a:rPr lang="en">
                <a:latin typeface="Comic Sans MS"/>
                <a:ea typeface="Comic Sans MS"/>
                <a:cs typeface="Comic Sans MS"/>
                <a:sym typeface="Comic Sans MS"/>
              </a:rPr>
              <a:t> of being attacked by infectious diseases that often leads to death . </a:t>
            </a:r>
            <a:endParaRPr>
              <a:latin typeface="Comic Sans MS"/>
              <a:ea typeface="Comic Sans MS"/>
              <a:cs typeface="Comic Sans MS"/>
              <a:sym typeface="Comic Sans MS"/>
            </a:endParaRPr>
          </a:p>
          <a:p>
            <a:pPr marL="0" lvl="0" indent="0" algn="l" rtl="0">
              <a:spcBef>
                <a:spcPts val="1600"/>
              </a:spcBef>
              <a:spcAft>
                <a:spcPts val="0"/>
              </a:spcAft>
              <a:buNone/>
            </a:pPr>
            <a:r>
              <a:rPr lang="en">
                <a:latin typeface="Comic Sans MS"/>
                <a:ea typeface="Comic Sans MS"/>
                <a:cs typeface="Comic Sans MS"/>
                <a:sym typeface="Comic Sans MS"/>
              </a:rPr>
              <a:t>They are also forced into </a:t>
            </a:r>
            <a:r>
              <a:rPr lang="en" b="1">
                <a:latin typeface="Comic Sans MS"/>
                <a:ea typeface="Comic Sans MS"/>
                <a:cs typeface="Comic Sans MS"/>
                <a:sym typeface="Comic Sans MS"/>
              </a:rPr>
              <a:t>acting as carriers</a:t>
            </a:r>
            <a:r>
              <a:rPr lang="en">
                <a:latin typeface="Comic Sans MS"/>
                <a:ea typeface="Comic Sans MS"/>
                <a:cs typeface="Comic Sans MS"/>
                <a:sym typeface="Comic Sans MS"/>
              </a:rPr>
              <a:t> spreading the diseases to millions of people.</a:t>
            </a:r>
            <a:endParaRPr>
              <a:latin typeface="Comic Sans MS"/>
              <a:ea typeface="Comic Sans MS"/>
              <a:cs typeface="Comic Sans MS"/>
              <a:sym typeface="Comic Sans MS"/>
            </a:endParaRPr>
          </a:p>
          <a:p>
            <a:pPr marL="0" lvl="0" indent="0" algn="l" rtl="0">
              <a:spcBef>
                <a:spcPts val="1600"/>
              </a:spcBef>
              <a:spcAft>
                <a:spcPts val="1600"/>
              </a:spcAft>
              <a:buNone/>
            </a:pPr>
            <a:r>
              <a:rPr lang="en">
                <a:latin typeface="Comic Sans MS"/>
                <a:ea typeface="Comic Sans MS"/>
                <a:cs typeface="Comic Sans MS"/>
                <a:sym typeface="Comic Sans MS"/>
              </a:rPr>
              <a:t>Sevak to an extent helps in keeping track of their health through the heart rate and temperature monitoring. In addition it also gives an idea about the concentration of toxic gases they have been exposed too.</a:t>
            </a: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a:spLocks noGrp="1"/>
          </p:cNvSpPr>
          <p:nvPr>
            <p:ph type="title"/>
          </p:nvPr>
        </p:nvSpPr>
        <p:spPr>
          <a:xfrm>
            <a:off x="180850" y="220110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mic Sans MS"/>
                <a:ea typeface="Comic Sans MS"/>
                <a:cs typeface="Comic Sans MS"/>
                <a:sym typeface="Comic Sans MS"/>
              </a:rPr>
              <a:t>Quantitative Impacts of Sevak</a:t>
            </a: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768925" y="4437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ic Sans MS"/>
                <a:ea typeface="Comic Sans MS"/>
                <a:cs typeface="Comic Sans MS"/>
                <a:sym typeface="Comic Sans MS"/>
              </a:rPr>
              <a:t>Economic Impact of Sevak</a:t>
            </a:r>
            <a:endParaRPr>
              <a:latin typeface="Comic Sans MS"/>
              <a:ea typeface="Comic Sans MS"/>
              <a:cs typeface="Comic Sans MS"/>
              <a:sym typeface="Comic Sans MS"/>
            </a:endParaRPr>
          </a:p>
        </p:txBody>
      </p:sp>
      <p:sp>
        <p:nvSpPr>
          <p:cNvPr id="195" name="Google Shape;195;p25"/>
          <p:cNvSpPr txBox="1">
            <a:spLocks noGrp="1"/>
          </p:cNvSpPr>
          <p:nvPr>
            <p:ph type="body" idx="1"/>
          </p:nvPr>
        </p:nvSpPr>
        <p:spPr>
          <a:xfrm>
            <a:off x="819150" y="1095000"/>
            <a:ext cx="7505700" cy="334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700">
                <a:latin typeface="Comic Sans MS"/>
                <a:ea typeface="Comic Sans MS"/>
                <a:cs typeface="Comic Sans MS"/>
                <a:sym typeface="Comic Sans MS"/>
              </a:rPr>
              <a:t>Occupational injury and illness are matters of health, but they are also </a:t>
            </a:r>
            <a:r>
              <a:rPr lang="en" sz="1700" b="1">
                <a:latin typeface="Comic Sans MS"/>
                <a:ea typeface="Comic Sans MS"/>
                <a:cs typeface="Comic Sans MS"/>
                <a:sym typeface="Comic Sans MS"/>
              </a:rPr>
              <a:t>matters of economics</a:t>
            </a:r>
            <a:r>
              <a:rPr lang="en" sz="1700">
                <a:latin typeface="Comic Sans MS"/>
                <a:ea typeface="Comic Sans MS"/>
                <a:cs typeface="Comic Sans MS"/>
                <a:sym typeface="Comic Sans MS"/>
              </a:rPr>
              <a:t>, since they stem from work, and work is an economic activity. </a:t>
            </a:r>
            <a:endParaRPr sz="1700">
              <a:latin typeface="Comic Sans MS"/>
              <a:ea typeface="Comic Sans MS"/>
              <a:cs typeface="Comic Sans MS"/>
              <a:sym typeface="Comic Sans MS"/>
            </a:endParaRPr>
          </a:p>
          <a:p>
            <a:pPr marL="0" lvl="0" indent="0" algn="l" rtl="0">
              <a:lnSpc>
                <a:spcPct val="100000"/>
              </a:lnSpc>
              <a:spcBef>
                <a:spcPts val="0"/>
              </a:spcBef>
              <a:spcAft>
                <a:spcPts val="0"/>
              </a:spcAft>
              <a:buNone/>
            </a:pPr>
            <a:endParaRPr sz="1700">
              <a:latin typeface="Comic Sans MS"/>
              <a:ea typeface="Comic Sans MS"/>
              <a:cs typeface="Comic Sans MS"/>
              <a:sym typeface="Comic Sans MS"/>
            </a:endParaRPr>
          </a:p>
          <a:p>
            <a:pPr marL="0" lvl="0" indent="0" algn="l" rtl="0">
              <a:lnSpc>
                <a:spcPct val="100000"/>
              </a:lnSpc>
              <a:spcBef>
                <a:spcPts val="0"/>
              </a:spcBef>
              <a:spcAft>
                <a:spcPts val="0"/>
              </a:spcAft>
              <a:buNone/>
            </a:pPr>
            <a:r>
              <a:rPr lang="en" sz="1700">
                <a:latin typeface="Comic Sans MS"/>
                <a:ea typeface="Comic Sans MS"/>
                <a:cs typeface="Comic Sans MS"/>
                <a:sym typeface="Comic Sans MS"/>
              </a:rPr>
              <a:t>Recent survey data from 500 organizations found that 73% of employers believe health and safety requirements benefit their business as a whole, while 64% reported they save money in the long term. </a:t>
            </a:r>
            <a:endParaRPr sz="1700">
              <a:latin typeface="Comic Sans MS"/>
              <a:ea typeface="Comic Sans MS"/>
              <a:cs typeface="Comic Sans MS"/>
              <a:sym typeface="Comic Sans MS"/>
            </a:endParaRPr>
          </a:p>
          <a:p>
            <a:pPr marL="0" lvl="0" indent="0" algn="l" rtl="0">
              <a:lnSpc>
                <a:spcPct val="100000"/>
              </a:lnSpc>
              <a:spcBef>
                <a:spcPts val="0"/>
              </a:spcBef>
              <a:spcAft>
                <a:spcPts val="0"/>
              </a:spcAft>
              <a:buNone/>
            </a:pPr>
            <a:endParaRPr sz="1700">
              <a:latin typeface="Comic Sans MS"/>
              <a:ea typeface="Comic Sans MS"/>
              <a:cs typeface="Comic Sans MS"/>
              <a:sym typeface="Comic Sans MS"/>
            </a:endParaRPr>
          </a:p>
          <a:p>
            <a:pPr marL="0" lvl="0" indent="0" algn="l" rtl="0">
              <a:lnSpc>
                <a:spcPct val="100000"/>
              </a:lnSpc>
              <a:spcBef>
                <a:spcPts val="0"/>
              </a:spcBef>
              <a:spcAft>
                <a:spcPts val="0"/>
              </a:spcAft>
              <a:buNone/>
            </a:pPr>
            <a:r>
              <a:rPr lang="en" sz="1700">
                <a:latin typeface="Comic Sans MS"/>
                <a:ea typeface="Comic Sans MS"/>
                <a:cs typeface="Comic Sans MS"/>
                <a:sym typeface="Comic Sans MS"/>
              </a:rPr>
              <a:t>Hence, from the above data ,it is evident that our product being a health and safety monitoring equipment </a:t>
            </a:r>
            <a:r>
              <a:rPr lang="en" sz="1700" b="1">
                <a:latin typeface="Comic Sans MS"/>
                <a:ea typeface="Comic Sans MS"/>
                <a:cs typeface="Comic Sans MS"/>
                <a:sym typeface="Comic Sans MS"/>
              </a:rPr>
              <a:t>would lead to great deal of economic gain </a:t>
            </a:r>
            <a:r>
              <a:rPr lang="en" sz="1700">
                <a:latin typeface="Comic Sans MS"/>
                <a:ea typeface="Comic Sans MS"/>
                <a:cs typeface="Comic Sans MS"/>
                <a:sym typeface="Comic Sans MS"/>
              </a:rPr>
              <a:t>in favour of the organisations that hire sanitation workers</a:t>
            </a:r>
            <a:endParaRPr sz="1700">
              <a:latin typeface="Comic Sans MS"/>
              <a:ea typeface="Comic Sans MS"/>
              <a:cs typeface="Comic Sans MS"/>
              <a:sym typeface="Comic Sans MS"/>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title"/>
          </p:nvPr>
        </p:nvSpPr>
        <p:spPr>
          <a:xfrm>
            <a:off x="507725" y="403575"/>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2500">
                <a:latin typeface="Comic Sans MS"/>
                <a:ea typeface="Comic Sans MS"/>
                <a:cs typeface="Comic Sans MS"/>
                <a:sym typeface="Comic Sans MS"/>
              </a:rPr>
              <a:t>Financial losses and investments :</a:t>
            </a:r>
            <a:endParaRPr sz="3500">
              <a:latin typeface="Comic Sans MS"/>
              <a:ea typeface="Comic Sans MS"/>
              <a:cs typeface="Comic Sans MS"/>
              <a:sym typeface="Comic Sans MS"/>
            </a:endParaRPr>
          </a:p>
        </p:txBody>
      </p:sp>
      <p:sp>
        <p:nvSpPr>
          <p:cNvPr id="201" name="Google Shape;201;p26"/>
          <p:cNvSpPr txBox="1">
            <a:spLocks noGrp="1"/>
          </p:cNvSpPr>
          <p:nvPr>
            <p:ph type="body" idx="1"/>
          </p:nvPr>
        </p:nvSpPr>
        <p:spPr>
          <a:xfrm>
            <a:off x="562575" y="874000"/>
            <a:ext cx="8269800" cy="37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Comic Sans MS"/>
              <a:ea typeface="Comic Sans MS"/>
              <a:cs typeface="Comic Sans MS"/>
              <a:sym typeface="Comic Sans MS"/>
            </a:endParaRPr>
          </a:p>
          <a:p>
            <a:pPr marL="0" lvl="0" indent="0" algn="l" rtl="0">
              <a:spcBef>
                <a:spcPts val="1600"/>
              </a:spcBef>
              <a:spcAft>
                <a:spcPts val="0"/>
              </a:spcAft>
              <a:buNone/>
            </a:pPr>
            <a:r>
              <a:rPr lang="en" sz="2000">
                <a:latin typeface="Comic Sans MS"/>
                <a:ea typeface="Comic Sans MS"/>
                <a:cs typeface="Comic Sans MS"/>
                <a:sym typeface="Comic Sans MS"/>
              </a:rPr>
              <a:t>It is a cost effective product since the components involved in its manufacture is </a:t>
            </a:r>
            <a:r>
              <a:rPr lang="en" sz="2000" b="1">
                <a:latin typeface="Comic Sans MS"/>
                <a:ea typeface="Comic Sans MS"/>
                <a:cs typeface="Comic Sans MS"/>
                <a:sym typeface="Comic Sans MS"/>
              </a:rPr>
              <a:t>relatively cheap</a:t>
            </a: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0" lvl="0" indent="0" algn="l" rtl="0">
              <a:spcBef>
                <a:spcPts val="1600"/>
              </a:spcBef>
              <a:spcAft>
                <a:spcPts val="0"/>
              </a:spcAft>
              <a:buNone/>
            </a:pPr>
            <a:endParaRPr sz="2000">
              <a:latin typeface="Comic Sans MS"/>
              <a:ea typeface="Comic Sans MS"/>
              <a:cs typeface="Comic Sans MS"/>
              <a:sym typeface="Comic Sans MS"/>
            </a:endParaRPr>
          </a:p>
          <a:p>
            <a:pPr marL="0" lvl="0" indent="0" algn="l" rtl="0">
              <a:spcBef>
                <a:spcPts val="1600"/>
              </a:spcBef>
              <a:spcAft>
                <a:spcPts val="0"/>
              </a:spcAft>
              <a:buClr>
                <a:schemeClr val="dk1"/>
              </a:buClr>
              <a:buSzPts val="1100"/>
              <a:buFont typeface="Arial"/>
              <a:buNone/>
            </a:pPr>
            <a:r>
              <a:rPr lang="en" sz="2000">
                <a:latin typeface="Comic Sans MS"/>
                <a:ea typeface="Comic Sans MS"/>
                <a:cs typeface="Comic Sans MS"/>
                <a:sym typeface="Comic Sans MS"/>
              </a:rPr>
              <a:t>The investment will be of great help and use to the workers and such devices will help the drainage workers in situations were they cannot help themselves.</a:t>
            </a:r>
            <a:r>
              <a:rPr lang="en" sz="2000" b="1">
                <a:latin typeface="Comic Sans MS"/>
                <a:ea typeface="Comic Sans MS"/>
                <a:cs typeface="Comic Sans MS"/>
                <a:sym typeface="Comic Sans MS"/>
              </a:rPr>
              <a:t> </a:t>
            </a:r>
            <a:endParaRPr sz="2000">
              <a:latin typeface="Comic Sans MS"/>
              <a:ea typeface="Comic Sans MS"/>
              <a:cs typeface="Comic Sans MS"/>
              <a:sym typeface="Comic Sans MS"/>
            </a:endParaRPr>
          </a:p>
          <a:p>
            <a:pPr marL="0" lvl="0" indent="0" algn="l" rtl="0">
              <a:spcBef>
                <a:spcPts val="1600"/>
              </a:spcBef>
              <a:spcAft>
                <a:spcPts val="1600"/>
              </a:spcAft>
              <a:buNone/>
            </a:pP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title"/>
          </p:nvPr>
        </p:nvSpPr>
        <p:spPr>
          <a:xfrm>
            <a:off x="819150" y="4538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ic Sans MS"/>
                <a:ea typeface="Comic Sans MS"/>
                <a:cs typeface="Comic Sans MS"/>
                <a:sym typeface="Comic Sans MS"/>
              </a:rPr>
              <a:t>Reach of our service </a:t>
            </a:r>
            <a:endParaRPr>
              <a:latin typeface="Comic Sans MS"/>
              <a:ea typeface="Comic Sans MS"/>
              <a:cs typeface="Comic Sans MS"/>
              <a:sym typeface="Comic Sans MS"/>
            </a:endParaRPr>
          </a:p>
        </p:txBody>
      </p:sp>
      <p:sp>
        <p:nvSpPr>
          <p:cNvPr id="207" name="Google Shape;207;p27"/>
          <p:cNvSpPr txBox="1">
            <a:spLocks noGrp="1"/>
          </p:cNvSpPr>
          <p:nvPr>
            <p:ph type="body" idx="1"/>
          </p:nvPr>
        </p:nvSpPr>
        <p:spPr>
          <a:xfrm>
            <a:off x="819150" y="1275825"/>
            <a:ext cx="7505700" cy="31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Comic Sans MS"/>
                <a:ea typeface="Comic Sans MS"/>
                <a:cs typeface="Comic Sans MS"/>
                <a:sym typeface="Comic Sans MS"/>
              </a:rPr>
              <a:t>There are 100,000 rural treatment plants in India and 5 million workers and Sevak can be used without any concern in these regions.</a:t>
            </a:r>
            <a:endParaRPr sz="1500">
              <a:latin typeface="Comic Sans MS"/>
              <a:ea typeface="Comic Sans MS"/>
              <a:cs typeface="Comic Sans MS"/>
              <a:sym typeface="Comic Sans MS"/>
            </a:endParaRPr>
          </a:p>
          <a:p>
            <a:pPr marL="0" lvl="0" indent="0" algn="l" rtl="0">
              <a:spcBef>
                <a:spcPts val="1600"/>
              </a:spcBef>
              <a:spcAft>
                <a:spcPts val="0"/>
              </a:spcAft>
              <a:buNone/>
            </a:pPr>
            <a:r>
              <a:rPr lang="en" sz="1500">
                <a:latin typeface="Comic Sans MS"/>
                <a:ea typeface="Comic Sans MS"/>
                <a:cs typeface="Comic Sans MS"/>
                <a:sym typeface="Comic Sans MS"/>
              </a:rPr>
              <a:t>The product effectively measures the concentration of poisonous gases present in the  enclosed space,the workers heart rate or whether he feels unconscious and fall which are the main reasons that causes the death of the worker.</a:t>
            </a:r>
            <a:endParaRPr sz="1500">
              <a:latin typeface="Comic Sans MS"/>
              <a:ea typeface="Comic Sans MS"/>
              <a:cs typeface="Comic Sans MS"/>
              <a:sym typeface="Comic Sans MS"/>
            </a:endParaRPr>
          </a:p>
          <a:p>
            <a:pPr marL="0" lvl="0" indent="0" algn="l" rtl="0">
              <a:spcBef>
                <a:spcPts val="1600"/>
              </a:spcBef>
              <a:spcAft>
                <a:spcPts val="0"/>
              </a:spcAft>
              <a:buNone/>
            </a:pPr>
            <a:r>
              <a:rPr lang="en" sz="1500">
                <a:latin typeface="Comic Sans MS"/>
                <a:ea typeface="Comic Sans MS"/>
                <a:cs typeface="Comic Sans MS"/>
                <a:sym typeface="Comic Sans MS"/>
              </a:rPr>
              <a:t>An alert along with the location details is send to authorities, the worker is also alerted if it is a life threatening situation.</a:t>
            </a:r>
            <a:endParaRPr sz="1500">
              <a:latin typeface="Comic Sans MS"/>
              <a:ea typeface="Comic Sans MS"/>
              <a:cs typeface="Comic Sans MS"/>
              <a:sym typeface="Comic Sans MS"/>
            </a:endParaRPr>
          </a:p>
          <a:p>
            <a:pPr marL="0" lvl="0" indent="0" algn="l" rtl="0">
              <a:spcBef>
                <a:spcPts val="1600"/>
              </a:spcBef>
              <a:spcAft>
                <a:spcPts val="1600"/>
              </a:spcAft>
              <a:buClr>
                <a:schemeClr val="dk1"/>
              </a:buClr>
              <a:buSzPts val="1100"/>
              <a:buFont typeface="Arial"/>
              <a:buNone/>
            </a:pPr>
            <a:r>
              <a:rPr lang="en" sz="1500">
                <a:latin typeface="Comic Sans MS"/>
                <a:ea typeface="Comic Sans MS"/>
                <a:cs typeface="Comic Sans MS"/>
                <a:sym typeface="Comic Sans MS"/>
              </a:rPr>
              <a:t>In other occasions, the worker can request for help from the authorities by pressing a button provided on the device.</a:t>
            </a:r>
            <a:endParaRPr sz="15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body" idx="1"/>
          </p:nvPr>
        </p:nvSpPr>
        <p:spPr>
          <a:xfrm>
            <a:off x="311700" y="321475"/>
            <a:ext cx="8520600" cy="424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Comic Sans MS"/>
                <a:ea typeface="Comic Sans MS"/>
                <a:cs typeface="Comic Sans MS"/>
                <a:sym typeface="Comic Sans MS"/>
              </a:rPr>
              <a:t>According to Down The Drain! -A study of the occupational and health hazards and the perils of contracting faced by sewage workers in Delhi.</a:t>
            </a:r>
            <a:endParaRPr sz="1600">
              <a:latin typeface="Comic Sans MS"/>
              <a:ea typeface="Comic Sans MS"/>
              <a:cs typeface="Comic Sans MS"/>
              <a:sym typeface="Comic Sans MS"/>
            </a:endParaRPr>
          </a:p>
          <a:p>
            <a:pPr marL="0" lvl="0" indent="0" algn="l" rtl="0">
              <a:spcBef>
                <a:spcPts val="1600"/>
              </a:spcBef>
              <a:spcAft>
                <a:spcPts val="0"/>
              </a:spcAft>
              <a:buNone/>
            </a:pPr>
            <a:r>
              <a:rPr lang="en" sz="1600">
                <a:latin typeface="Comic Sans MS"/>
                <a:ea typeface="Comic Sans MS"/>
                <a:cs typeface="Comic Sans MS"/>
                <a:sym typeface="Comic Sans MS"/>
              </a:rPr>
              <a:t> The study covered various issues faced by the sewer workers in Delhi, including socio-economic challenges, health and safety issues, contracting related issues and the need for change.</a:t>
            </a:r>
            <a:endParaRPr sz="1600">
              <a:latin typeface="Comic Sans MS"/>
              <a:ea typeface="Comic Sans MS"/>
              <a:cs typeface="Comic Sans MS"/>
              <a:sym typeface="Comic Sans MS"/>
            </a:endParaRPr>
          </a:p>
          <a:p>
            <a:pPr marL="0" lvl="0" indent="0" algn="l" rtl="0">
              <a:spcBef>
                <a:spcPts val="1600"/>
              </a:spcBef>
              <a:spcAft>
                <a:spcPts val="0"/>
              </a:spcAft>
              <a:buNone/>
            </a:pPr>
            <a:r>
              <a:rPr lang="en" sz="1600">
                <a:latin typeface="Comic Sans MS"/>
                <a:ea typeface="Comic Sans MS"/>
                <a:cs typeface="Comic Sans MS"/>
                <a:sym typeface="Comic Sans MS"/>
              </a:rPr>
              <a:t>The report narrates, based on a 2008 database, that in Delhi alone, over </a:t>
            </a:r>
            <a:r>
              <a:rPr lang="en" sz="1600" b="1">
                <a:latin typeface="Comic Sans MS"/>
                <a:ea typeface="Comic Sans MS"/>
                <a:cs typeface="Comic Sans MS"/>
                <a:sym typeface="Comic Sans MS"/>
              </a:rPr>
              <a:t>5,500 workers</a:t>
            </a:r>
            <a:r>
              <a:rPr lang="en" sz="1600">
                <a:latin typeface="Comic Sans MS"/>
                <a:ea typeface="Comic Sans MS"/>
                <a:cs typeface="Comic Sans MS"/>
                <a:sym typeface="Comic Sans MS"/>
              </a:rPr>
              <a:t> are deployed to put city’s sanitation in order, covering </a:t>
            </a:r>
            <a:r>
              <a:rPr lang="en" sz="1600" b="1">
                <a:latin typeface="Comic Sans MS"/>
                <a:ea typeface="Comic Sans MS"/>
                <a:cs typeface="Comic Sans MS"/>
                <a:sym typeface="Comic Sans MS"/>
              </a:rPr>
              <a:t>1,50,000 manholes</a:t>
            </a:r>
            <a:r>
              <a:rPr lang="en" sz="1600">
                <a:latin typeface="Comic Sans MS"/>
                <a:ea typeface="Comic Sans MS"/>
                <a:cs typeface="Comic Sans MS"/>
                <a:sym typeface="Comic Sans MS"/>
              </a:rPr>
              <a:t> spread across</a:t>
            </a:r>
            <a:r>
              <a:rPr lang="en" sz="1600" b="1">
                <a:latin typeface="Comic Sans MS"/>
                <a:ea typeface="Comic Sans MS"/>
                <a:cs typeface="Comic Sans MS"/>
                <a:sym typeface="Comic Sans MS"/>
              </a:rPr>
              <a:t> 5,600 kms </a:t>
            </a:r>
            <a:r>
              <a:rPr lang="en" sz="1600">
                <a:latin typeface="Comic Sans MS"/>
                <a:ea typeface="Comic Sans MS"/>
                <a:cs typeface="Comic Sans MS"/>
                <a:sym typeface="Comic Sans MS"/>
              </a:rPr>
              <a:t>of internal, peripheral and trunk sewers .</a:t>
            </a:r>
            <a:endParaRPr sz="1600">
              <a:latin typeface="Comic Sans MS"/>
              <a:ea typeface="Comic Sans MS"/>
              <a:cs typeface="Comic Sans MS"/>
              <a:sym typeface="Comic Sans MS"/>
            </a:endParaRPr>
          </a:p>
          <a:p>
            <a:pPr marL="0" lvl="0" indent="0" algn="l" rtl="0">
              <a:spcBef>
                <a:spcPts val="1600"/>
              </a:spcBef>
              <a:spcAft>
                <a:spcPts val="0"/>
              </a:spcAft>
              <a:buNone/>
            </a:pPr>
            <a:r>
              <a:rPr lang="en" sz="1600">
                <a:latin typeface="Comic Sans MS"/>
                <a:ea typeface="Comic Sans MS"/>
                <a:cs typeface="Comic Sans MS"/>
                <a:sym typeface="Comic Sans MS"/>
              </a:rPr>
              <a:t>These carry </a:t>
            </a:r>
            <a:r>
              <a:rPr lang="en" sz="1600" b="1">
                <a:latin typeface="Comic Sans MS"/>
                <a:ea typeface="Comic Sans MS"/>
                <a:cs typeface="Comic Sans MS"/>
                <a:sym typeface="Comic Sans MS"/>
              </a:rPr>
              <a:t>2,871 million litres of sewage</a:t>
            </a:r>
            <a:r>
              <a:rPr lang="en" sz="1600">
                <a:latin typeface="Comic Sans MS"/>
                <a:ea typeface="Comic Sans MS"/>
                <a:cs typeface="Comic Sans MS"/>
                <a:sym typeface="Comic Sans MS"/>
              </a:rPr>
              <a:t> in a day. The sample survey found that 67% of these workers were from Valmiki caste. Over half of these workers engaged in such a risky work had no insurance cover, or other social protection measures. </a:t>
            </a:r>
            <a:endParaRPr sz="1600">
              <a:latin typeface="Comic Sans MS"/>
              <a:ea typeface="Comic Sans MS"/>
              <a:cs typeface="Comic Sans MS"/>
              <a:sym typeface="Comic Sans MS"/>
            </a:endParaRPr>
          </a:p>
          <a:p>
            <a:pPr marL="0" lvl="0" indent="0" algn="l" rtl="0">
              <a:spcBef>
                <a:spcPts val="1600"/>
              </a:spcBef>
              <a:spcAft>
                <a:spcPts val="0"/>
              </a:spcAft>
              <a:buNone/>
            </a:pPr>
            <a:r>
              <a:rPr lang="en" sz="1600">
                <a:latin typeface="Comic Sans MS"/>
                <a:ea typeface="Comic Sans MS"/>
                <a:cs typeface="Comic Sans MS"/>
                <a:sym typeface="Comic Sans MS"/>
              </a:rPr>
              <a:t>Thus, services provided by  Sevak will be of great help to these large number of workers.</a:t>
            </a:r>
            <a:endParaRPr sz="1600">
              <a:latin typeface="Comic Sans MS"/>
              <a:ea typeface="Comic Sans MS"/>
              <a:cs typeface="Comic Sans MS"/>
              <a:sym typeface="Comic Sans MS"/>
            </a:endParaRPr>
          </a:p>
          <a:p>
            <a:pPr marL="0" lvl="0" indent="0" algn="l" rtl="0">
              <a:spcBef>
                <a:spcPts val="1600"/>
              </a:spcBef>
              <a:spcAft>
                <a:spcPts val="0"/>
              </a:spcAft>
              <a:buNone/>
            </a:pPr>
            <a:endParaRPr sz="1600">
              <a:latin typeface="Comic Sans MS"/>
              <a:ea typeface="Comic Sans MS"/>
              <a:cs typeface="Comic Sans MS"/>
              <a:sym typeface="Comic Sans MS"/>
            </a:endParaRPr>
          </a:p>
          <a:p>
            <a:pPr marL="914400" lvl="0" indent="0" algn="l" rtl="0">
              <a:lnSpc>
                <a:spcPct val="100000"/>
              </a:lnSpc>
              <a:spcBef>
                <a:spcPts val="1600"/>
              </a:spcBef>
              <a:spcAft>
                <a:spcPts val="0"/>
              </a:spcAft>
              <a:buNone/>
            </a:pPr>
            <a:endParaRPr sz="13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819150" y="4136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ic Sans MS"/>
                <a:ea typeface="Comic Sans MS"/>
                <a:cs typeface="Comic Sans MS"/>
                <a:sym typeface="Comic Sans MS"/>
              </a:rPr>
              <a:t>A better Long term Investment</a:t>
            </a:r>
            <a:endParaRPr>
              <a:latin typeface="Comic Sans MS"/>
              <a:ea typeface="Comic Sans MS"/>
              <a:cs typeface="Comic Sans MS"/>
              <a:sym typeface="Comic Sans MS"/>
            </a:endParaRPr>
          </a:p>
        </p:txBody>
      </p:sp>
      <p:sp>
        <p:nvSpPr>
          <p:cNvPr id="218" name="Google Shape;218;p29"/>
          <p:cNvSpPr txBox="1">
            <a:spLocks noGrp="1"/>
          </p:cNvSpPr>
          <p:nvPr>
            <p:ph type="body" idx="1"/>
          </p:nvPr>
        </p:nvSpPr>
        <p:spPr>
          <a:xfrm>
            <a:off x="819150" y="1316025"/>
            <a:ext cx="7505700" cy="31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Comic Sans MS"/>
                <a:ea typeface="Comic Sans MS"/>
                <a:cs typeface="Comic Sans MS"/>
                <a:sym typeface="Comic Sans MS"/>
              </a:rPr>
              <a:t>This device helps out the drainage workers in monitoring their environment and health and if at any point they experience a life threatening situation this device becomes useful.</a:t>
            </a:r>
            <a:endParaRPr sz="1700">
              <a:latin typeface="Comic Sans MS"/>
              <a:ea typeface="Comic Sans MS"/>
              <a:cs typeface="Comic Sans MS"/>
              <a:sym typeface="Comic Sans MS"/>
            </a:endParaRPr>
          </a:p>
          <a:p>
            <a:pPr marL="0" lvl="0" indent="0" algn="l" rtl="0">
              <a:spcBef>
                <a:spcPts val="1600"/>
              </a:spcBef>
              <a:spcAft>
                <a:spcPts val="0"/>
              </a:spcAft>
              <a:buNone/>
            </a:pPr>
            <a:r>
              <a:rPr lang="en" sz="1700">
                <a:latin typeface="Comic Sans MS"/>
                <a:ea typeface="Comic Sans MS"/>
                <a:cs typeface="Comic Sans MS"/>
                <a:sym typeface="Comic Sans MS"/>
              </a:rPr>
              <a:t>Considering the large number of people who work in the drainage cleaning sector, a device which helps them be safe has a long term effect.</a:t>
            </a:r>
            <a:endParaRPr sz="1700">
              <a:latin typeface="Comic Sans MS"/>
              <a:ea typeface="Comic Sans MS"/>
              <a:cs typeface="Comic Sans MS"/>
              <a:sym typeface="Comic Sans MS"/>
            </a:endParaRPr>
          </a:p>
          <a:p>
            <a:pPr marL="0" lvl="0" indent="0" algn="l" rtl="0">
              <a:spcBef>
                <a:spcPts val="1600"/>
              </a:spcBef>
              <a:spcAft>
                <a:spcPts val="0"/>
              </a:spcAft>
              <a:buClr>
                <a:schemeClr val="dk1"/>
              </a:buClr>
              <a:buSzPts val="1100"/>
              <a:buFont typeface="Arial"/>
              <a:buNone/>
            </a:pPr>
            <a:r>
              <a:rPr lang="en" sz="1700">
                <a:latin typeface="Comic Sans MS"/>
                <a:ea typeface="Comic Sans MS"/>
                <a:cs typeface="Comic Sans MS"/>
                <a:sym typeface="Comic Sans MS"/>
              </a:rPr>
              <a:t>They can feel at ease while working in an enclosed or isolated places and such devices should be mandated by the government to keep them safe.</a:t>
            </a:r>
            <a:endParaRPr sz="1700">
              <a:latin typeface="Comic Sans MS"/>
              <a:ea typeface="Comic Sans MS"/>
              <a:cs typeface="Comic Sans MS"/>
              <a:sym typeface="Comic Sans MS"/>
            </a:endParaRPr>
          </a:p>
          <a:p>
            <a:pPr marL="0" lvl="0" indent="0" algn="l" rtl="0">
              <a:spcBef>
                <a:spcPts val="1600"/>
              </a:spcBef>
              <a:spcAft>
                <a:spcPts val="1600"/>
              </a:spcAft>
              <a:buNone/>
            </a:pPr>
            <a:endParaRPr sz="17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819150" y="3634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ic Sans MS"/>
                <a:ea typeface="Comic Sans MS"/>
                <a:cs typeface="Comic Sans MS"/>
                <a:sym typeface="Comic Sans MS"/>
              </a:rPr>
              <a:t>Reduced Risks of Deaths</a:t>
            </a:r>
            <a:endParaRPr>
              <a:latin typeface="Comic Sans MS"/>
              <a:ea typeface="Comic Sans MS"/>
              <a:cs typeface="Comic Sans MS"/>
              <a:sym typeface="Comic Sans MS"/>
            </a:endParaRPr>
          </a:p>
        </p:txBody>
      </p:sp>
      <p:sp>
        <p:nvSpPr>
          <p:cNvPr id="224" name="Google Shape;224;p30"/>
          <p:cNvSpPr txBox="1">
            <a:spLocks noGrp="1"/>
          </p:cNvSpPr>
          <p:nvPr>
            <p:ph type="body" idx="1"/>
          </p:nvPr>
        </p:nvSpPr>
        <p:spPr>
          <a:xfrm>
            <a:off x="819150" y="1135175"/>
            <a:ext cx="7505700" cy="35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Comic Sans MS"/>
                <a:ea typeface="Comic Sans MS"/>
                <a:cs typeface="Comic Sans MS"/>
                <a:sym typeface="Comic Sans MS"/>
              </a:rPr>
              <a:t>There is always news now and then of drainage workers dying due to certain contributing factors such as poisonous gases or the worker being unconscious. </a:t>
            </a:r>
            <a:endParaRPr sz="1900">
              <a:latin typeface="Comic Sans MS"/>
              <a:ea typeface="Comic Sans MS"/>
              <a:cs typeface="Comic Sans MS"/>
              <a:sym typeface="Comic Sans MS"/>
            </a:endParaRPr>
          </a:p>
          <a:p>
            <a:pPr marL="0" lvl="0" indent="0" algn="l" rtl="0">
              <a:spcBef>
                <a:spcPts val="1600"/>
              </a:spcBef>
              <a:spcAft>
                <a:spcPts val="0"/>
              </a:spcAft>
              <a:buNone/>
            </a:pPr>
            <a:r>
              <a:rPr lang="en" sz="1900">
                <a:latin typeface="Comic Sans MS"/>
                <a:ea typeface="Comic Sans MS"/>
                <a:cs typeface="Comic Sans MS"/>
                <a:sym typeface="Comic Sans MS"/>
              </a:rPr>
              <a:t>This situations can be effectively prevented by using our device in detecting the various harmful gas concentrations in his/her work environment and monitoring their health such as heart rate or </a:t>
            </a:r>
            <a:endParaRPr sz="1900">
              <a:latin typeface="Comic Sans MS"/>
              <a:ea typeface="Comic Sans MS"/>
              <a:cs typeface="Comic Sans MS"/>
              <a:sym typeface="Comic Sans MS"/>
            </a:endParaRPr>
          </a:p>
          <a:p>
            <a:pPr marL="0" lvl="0" indent="0" algn="l" rtl="0">
              <a:spcBef>
                <a:spcPts val="1600"/>
              </a:spcBef>
              <a:spcAft>
                <a:spcPts val="0"/>
              </a:spcAft>
              <a:buClr>
                <a:schemeClr val="dk1"/>
              </a:buClr>
              <a:buSzPts val="1100"/>
              <a:buFont typeface="Arial"/>
              <a:buNone/>
            </a:pPr>
            <a:r>
              <a:rPr lang="en" sz="1900">
                <a:latin typeface="Comic Sans MS"/>
                <a:ea typeface="Comic Sans MS"/>
                <a:cs typeface="Comic Sans MS"/>
                <a:sym typeface="Comic Sans MS"/>
              </a:rPr>
              <a:t>if they are working in a suffocating environment by measuring the temperature and humidity of the enclosed space.</a:t>
            </a:r>
            <a:endParaRPr sz="1900">
              <a:latin typeface="Comic Sans MS"/>
              <a:ea typeface="Comic Sans MS"/>
              <a:cs typeface="Comic Sans MS"/>
              <a:sym typeface="Comic Sans MS"/>
            </a:endParaRPr>
          </a:p>
          <a:p>
            <a:pPr marL="0" lvl="0" indent="0" algn="l" rtl="0">
              <a:spcBef>
                <a:spcPts val="1600"/>
              </a:spcBef>
              <a:spcAft>
                <a:spcPts val="1600"/>
              </a:spcAft>
              <a:buNone/>
            </a:pP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body" idx="1"/>
          </p:nvPr>
        </p:nvSpPr>
        <p:spPr>
          <a:xfrm>
            <a:off x="311700" y="411875"/>
            <a:ext cx="8520600" cy="4157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900">
                <a:latin typeface="Comic Sans MS"/>
                <a:ea typeface="Comic Sans MS"/>
                <a:cs typeface="Comic Sans MS"/>
                <a:sym typeface="Comic Sans MS"/>
              </a:rPr>
              <a:t>According to the data collected by the Baseline survey of conservancy workers of Municipal Corporation of Greater Mumbai Tata Institute of Social Sciences ,</a:t>
            </a:r>
            <a:endParaRPr sz="1900">
              <a:latin typeface="Comic Sans MS"/>
              <a:ea typeface="Comic Sans MS"/>
              <a:cs typeface="Comic Sans MS"/>
              <a:sym typeface="Comic Sans MS"/>
            </a:endParaRPr>
          </a:p>
          <a:p>
            <a:pPr marL="0" lvl="0" indent="0" algn="l" rtl="0">
              <a:lnSpc>
                <a:spcPct val="100000"/>
              </a:lnSpc>
              <a:spcBef>
                <a:spcPts val="0"/>
              </a:spcBef>
              <a:spcAft>
                <a:spcPts val="0"/>
              </a:spcAft>
              <a:buNone/>
            </a:pPr>
            <a:endParaRPr sz="1900">
              <a:latin typeface="Comic Sans MS"/>
              <a:ea typeface="Comic Sans MS"/>
              <a:cs typeface="Comic Sans MS"/>
              <a:sym typeface="Comic Sans MS"/>
            </a:endParaRPr>
          </a:p>
          <a:p>
            <a:pPr marL="0" lvl="0" indent="0" algn="l" rtl="0">
              <a:lnSpc>
                <a:spcPct val="100000"/>
              </a:lnSpc>
              <a:spcBef>
                <a:spcPts val="0"/>
              </a:spcBef>
              <a:spcAft>
                <a:spcPts val="0"/>
              </a:spcAft>
              <a:buNone/>
            </a:pPr>
            <a:r>
              <a:rPr lang="en" sz="1900">
                <a:latin typeface="Comic Sans MS"/>
                <a:ea typeface="Comic Sans MS"/>
                <a:cs typeface="Comic Sans MS"/>
                <a:sym typeface="Comic Sans MS"/>
              </a:rPr>
              <a:t>261 deaths on average per year among sanitation workers in this Municipal Corporation, with 31% respondents reporting ill health during the survey. </a:t>
            </a:r>
            <a:endParaRPr sz="1900">
              <a:latin typeface="Comic Sans MS"/>
              <a:ea typeface="Comic Sans MS"/>
              <a:cs typeface="Comic Sans MS"/>
              <a:sym typeface="Comic Sans MS"/>
            </a:endParaRPr>
          </a:p>
          <a:p>
            <a:pPr marL="0" lvl="0" indent="0" algn="l" rtl="0">
              <a:lnSpc>
                <a:spcPct val="100000"/>
              </a:lnSpc>
              <a:spcBef>
                <a:spcPts val="0"/>
              </a:spcBef>
              <a:spcAft>
                <a:spcPts val="0"/>
              </a:spcAft>
              <a:buNone/>
            </a:pPr>
            <a:endParaRPr sz="1900">
              <a:latin typeface="Comic Sans MS"/>
              <a:ea typeface="Comic Sans MS"/>
              <a:cs typeface="Comic Sans MS"/>
              <a:sym typeface="Comic Sans MS"/>
            </a:endParaRPr>
          </a:p>
          <a:p>
            <a:pPr marL="0" lvl="0" indent="0" algn="l" rtl="0">
              <a:lnSpc>
                <a:spcPct val="100000"/>
              </a:lnSpc>
              <a:spcBef>
                <a:spcPts val="0"/>
              </a:spcBef>
              <a:spcAft>
                <a:spcPts val="0"/>
              </a:spcAft>
              <a:buNone/>
            </a:pPr>
            <a:r>
              <a:rPr lang="en" sz="1900">
                <a:latin typeface="Comic Sans MS"/>
                <a:ea typeface="Comic Sans MS"/>
                <a:cs typeface="Comic Sans MS"/>
                <a:sym typeface="Comic Sans MS"/>
              </a:rPr>
              <a:t>Despite this, the health of manual scavengers and sanitation workers was highly neglected, with few receiving medical compensation for occupation related health issues and accidents. </a:t>
            </a:r>
            <a:endParaRPr sz="1900">
              <a:latin typeface="Comic Sans MS"/>
              <a:ea typeface="Comic Sans MS"/>
              <a:cs typeface="Comic Sans MS"/>
              <a:sym typeface="Comic Sans MS"/>
            </a:endParaRPr>
          </a:p>
          <a:p>
            <a:pPr marL="0" lvl="0" indent="0" algn="l" rtl="0">
              <a:lnSpc>
                <a:spcPct val="100000"/>
              </a:lnSpc>
              <a:spcBef>
                <a:spcPts val="0"/>
              </a:spcBef>
              <a:spcAft>
                <a:spcPts val="0"/>
              </a:spcAft>
              <a:buNone/>
            </a:pPr>
            <a:endParaRPr sz="1900">
              <a:latin typeface="Comic Sans MS"/>
              <a:ea typeface="Comic Sans MS"/>
              <a:cs typeface="Comic Sans MS"/>
              <a:sym typeface="Comic Sans MS"/>
            </a:endParaRPr>
          </a:p>
          <a:p>
            <a:pPr marL="0" lvl="0" indent="0" algn="l" rtl="0">
              <a:lnSpc>
                <a:spcPct val="100000"/>
              </a:lnSpc>
              <a:spcBef>
                <a:spcPts val="0"/>
              </a:spcBef>
              <a:spcAft>
                <a:spcPts val="0"/>
              </a:spcAft>
              <a:buNone/>
            </a:pPr>
            <a:r>
              <a:rPr lang="en" sz="1900">
                <a:latin typeface="Comic Sans MS"/>
                <a:ea typeface="Comic Sans MS"/>
                <a:cs typeface="Comic Sans MS"/>
                <a:sym typeface="Comic Sans MS"/>
              </a:rPr>
              <a:t>By opting to use Sevak, the above percentages will be reduced by a great number.</a:t>
            </a:r>
            <a:endParaRPr sz="1900">
              <a:latin typeface="Comic Sans MS"/>
              <a:ea typeface="Comic Sans MS"/>
              <a:cs typeface="Comic Sans MS"/>
              <a:sym typeface="Comic Sans MS"/>
            </a:endParaRPr>
          </a:p>
          <a:p>
            <a:pPr marL="0" lvl="0" indent="0" algn="l" rtl="0">
              <a:spcBef>
                <a:spcPts val="0"/>
              </a:spcBef>
              <a:spcAft>
                <a:spcPts val="1600"/>
              </a:spcAft>
              <a:buNone/>
            </a:pPr>
            <a:endParaRPr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mic Sans MS"/>
                <a:ea typeface="Comic Sans MS"/>
                <a:cs typeface="Comic Sans MS"/>
                <a:sym typeface="Comic Sans MS"/>
              </a:rPr>
              <a:t>Qualitative impacts of Sevak</a:t>
            </a: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819150" y="453800"/>
            <a:ext cx="7505700" cy="69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ic Sans MS"/>
                <a:ea typeface="Comic Sans MS"/>
                <a:cs typeface="Comic Sans MS"/>
                <a:sym typeface="Comic Sans MS"/>
              </a:rPr>
              <a:t>Business Analytics Opportunities</a:t>
            </a:r>
            <a:endParaRPr>
              <a:latin typeface="Comic Sans MS"/>
              <a:ea typeface="Comic Sans MS"/>
              <a:cs typeface="Comic Sans MS"/>
              <a:sym typeface="Comic Sans MS"/>
            </a:endParaRPr>
          </a:p>
        </p:txBody>
      </p:sp>
      <p:sp>
        <p:nvSpPr>
          <p:cNvPr id="235" name="Google Shape;235;p32"/>
          <p:cNvSpPr txBox="1">
            <a:spLocks noGrp="1"/>
          </p:cNvSpPr>
          <p:nvPr>
            <p:ph type="body" idx="1"/>
          </p:nvPr>
        </p:nvSpPr>
        <p:spPr>
          <a:xfrm>
            <a:off x="819150" y="1195450"/>
            <a:ext cx="7505700" cy="324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Comic Sans MS"/>
                <a:ea typeface="Comic Sans MS"/>
                <a:cs typeface="Comic Sans MS"/>
                <a:sym typeface="Comic Sans MS"/>
              </a:rPr>
              <a:t>Data Mining-Since we get a plethora of sensor data through real time,this can be used to study about the environmental conditions inside and hence bring about predictions like-in which area the gases concentration is high,or which areas the blockage cannot be cleaned manually, the areas where amount of waste is higher etc.</a:t>
            </a:r>
            <a:endParaRPr sz="1500">
              <a:latin typeface="Comic Sans MS"/>
              <a:ea typeface="Comic Sans MS"/>
              <a:cs typeface="Comic Sans MS"/>
              <a:sym typeface="Comic Sans MS"/>
            </a:endParaRPr>
          </a:p>
          <a:p>
            <a:pPr marL="0" lvl="0" indent="0" algn="l" rtl="0">
              <a:spcBef>
                <a:spcPts val="1600"/>
              </a:spcBef>
              <a:spcAft>
                <a:spcPts val="0"/>
              </a:spcAft>
              <a:buNone/>
            </a:pPr>
            <a:r>
              <a:rPr lang="en" sz="1500">
                <a:latin typeface="Comic Sans MS"/>
                <a:ea typeface="Comic Sans MS"/>
                <a:cs typeface="Comic Sans MS"/>
                <a:sym typeface="Comic Sans MS"/>
              </a:rPr>
              <a:t>Project Management- With the data gathered and predictions made we can allocate the resources and equipments needed accordingly.</a:t>
            </a:r>
            <a:endParaRPr sz="1500">
              <a:latin typeface="Comic Sans MS"/>
              <a:ea typeface="Comic Sans MS"/>
              <a:cs typeface="Comic Sans MS"/>
              <a:sym typeface="Comic Sans MS"/>
            </a:endParaRPr>
          </a:p>
          <a:p>
            <a:pPr marL="0" lvl="0" indent="0" algn="l" rtl="0">
              <a:spcBef>
                <a:spcPts val="1600"/>
              </a:spcBef>
              <a:spcAft>
                <a:spcPts val="1600"/>
              </a:spcAft>
              <a:buNone/>
            </a:pPr>
            <a:r>
              <a:rPr lang="en" sz="1500">
                <a:latin typeface="Comic Sans MS"/>
                <a:ea typeface="Comic Sans MS"/>
                <a:cs typeface="Comic Sans MS"/>
                <a:sym typeface="Comic Sans MS"/>
              </a:rPr>
              <a:t>Alerts are sent to the concerned authorities through the dashboard and mobile(as message and phone calls) immediately resulting in timely action and intervention,thus preventing loss of life.</a:t>
            </a:r>
            <a:endParaRPr sz="15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3"/>
          <p:cNvSpPr txBox="1"/>
          <p:nvPr/>
        </p:nvSpPr>
        <p:spPr>
          <a:xfrm>
            <a:off x="407700" y="351600"/>
            <a:ext cx="8328600" cy="44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omic Sans MS"/>
                <a:ea typeface="Comic Sans MS"/>
                <a:cs typeface="Comic Sans MS"/>
                <a:sym typeface="Comic Sans MS"/>
              </a:rPr>
              <a:t>We do not have reliable statistics of people who are engaged in this kind of work.</a:t>
            </a:r>
            <a:endParaRPr sz="2000">
              <a:latin typeface="Comic Sans MS"/>
              <a:ea typeface="Comic Sans MS"/>
              <a:cs typeface="Comic Sans MS"/>
              <a:sym typeface="Comic Sans MS"/>
            </a:endParaRPr>
          </a:p>
          <a:p>
            <a:pPr marL="0" lvl="0" indent="0" algn="l" rtl="0">
              <a:spcBef>
                <a:spcPts val="0"/>
              </a:spcBef>
              <a:spcAft>
                <a:spcPts val="0"/>
              </a:spcAft>
              <a:buNone/>
            </a:pPr>
            <a:endParaRPr sz="2000">
              <a:latin typeface="Comic Sans MS"/>
              <a:ea typeface="Comic Sans MS"/>
              <a:cs typeface="Comic Sans MS"/>
              <a:sym typeface="Comic Sans MS"/>
            </a:endParaRPr>
          </a:p>
          <a:p>
            <a:pPr marL="0" lvl="0" indent="0" algn="l" rtl="0">
              <a:spcBef>
                <a:spcPts val="0"/>
              </a:spcBef>
              <a:spcAft>
                <a:spcPts val="0"/>
              </a:spcAft>
              <a:buNone/>
            </a:pPr>
            <a:r>
              <a:rPr lang="en" sz="2000">
                <a:latin typeface="Comic Sans MS"/>
                <a:ea typeface="Comic Sans MS"/>
                <a:cs typeface="Comic Sans MS"/>
                <a:sym typeface="Comic Sans MS"/>
              </a:rPr>
              <a:t>Another indirect advantage of Sevak is that the employee’s data is collected.Employee management is also a future scope of our project.</a:t>
            </a:r>
            <a:endParaRPr sz="2000">
              <a:latin typeface="Comic Sans MS"/>
              <a:ea typeface="Comic Sans MS"/>
              <a:cs typeface="Comic Sans MS"/>
              <a:sym typeface="Comic Sans MS"/>
            </a:endParaRPr>
          </a:p>
          <a:p>
            <a:pPr marL="0" lvl="0" indent="0" algn="l" rtl="0">
              <a:spcBef>
                <a:spcPts val="0"/>
              </a:spcBef>
              <a:spcAft>
                <a:spcPts val="0"/>
              </a:spcAft>
              <a:buNone/>
            </a:pPr>
            <a:endParaRPr sz="2000">
              <a:latin typeface="Comic Sans MS"/>
              <a:ea typeface="Comic Sans MS"/>
              <a:cs typeface="Comic Sans MS"/>
              <a:sym typeface="Comic Sans MS"/>
            </a:endParaRPr>
          </a:p>
          <a:p>
            <a:pPr marL="0" lvl="0" indent="0" algn="l" rtl="0">
              <a:spcBef>
                <a:spcPts val="0"/>
              </a:spcBef>
              <a:spcAft>
                <a:spcPts val="0"/>
              </a:spcAft>
              <a:buNone/>
            </a:pPr>
            <a:endParaRPr sz="2000">
              <a:latin typeface="Comic Sans MS"/>
              <a:ea typeface="Comic Sans MS"/>
              <a:cs typeface="Comic Sans MS"/>
              <a:sym typeface="Comic Sans MS"/>
            </a:endParaRPr>
          </a:p>
          <a:p>
            <a:pPr marL="0" lvl="0" indent="0" algn="l" rtl="0">
              <a:spcBef>
                <a:spcPts val="0"/>
              </a:spcBef>
              <a:spcAft>
                <a:spcPts val="0"/>
              </a:spcAft>
              <a:buNone/>
            </a:pPr>
            <a:r>
              <a:rPr lang="en" sz="2000">
                <a:latin typeface="Comic Sans MS"/>
                <a:ea typeface="Comic Sans MS"/>
                <a:cs typeface="Comic Sans MS"/>
                <a:sym typeface="Comic Sans MS"/>
              </a:rPr>
              <a:t>It will hence address the serious issue of tracking their work and also paying the wages on time. </a:t>
            </a:r>
            <a:endParaRPr sz="2000">
              <a:latin typeface="Comic Sans MS"/>
              <a:ea typeface="Comic Sans MS"/>
              <a:cs typeface="Comic Sans MS"/>
              <a:sym typeface="Comic Sans MS"/>
            </a:endParaRPr>
          </a:p>
          <a:p>
            <a:pPr marL="0" lvl="0" indent="0" algn="l" rtl="0">
              <a:spcBef>
                <a:spcPts val="0"/>
              </a:spcBef>
              <a:spcAft>
                <a:spcPts val="0"/>
              </a:spcAft>
              <a:buNone/>
            </a:pPr>
            <a:endParaRPr sz="2000">
              <a:latin typeface="Comic Sans MS"/>
              <a:ea typeface="Comic Sans MS"/>
              <a:cs typeface="Comic Sans MS"/>
              <a:sym typeface="Comic Sans MS"/>
            </a:endParaRPr>
          </a:p>
          <a:p>
            <a:pPr marL="0" lvl="0" indent="0" algn="l" rtl="0">
              <a:spcBef>
                <a:spcPts val="0"/>
              </a:spcBef>
              <a:spcAft>
                <a:spcPts val="0"/>
              </a:spcAft>
              <a:buNone/>
            </a:pPr>
            <a:r>
              <a:rPr lang="en" sz="2000">
                <a:latin typeface="Comic Sans MS"/>
                <a:ea typeface="Comic Sans MS"/>
                <a:cs typeface="Comic Sans MS"/>
                <a:sym typeface="Comic Sans MS"/>
              </a:rPr>
              <a:t>This will also be beneficial when any new government welfare scheme is launched. This will assure that these benefits directly reach the deserved thereby preventing corruption by the middlemen involved.</a:t>
            </a: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omic Sans MS"/>
                <a:ea typeface="Comic Sans MS"/>
                <a:cs typeface="Comic Sans MS"/>
                <a:sym typeface="Comic Sans MS"/>
              </a:rPr>
              <a:t>The End</a:t>
            </a:r>
            <a:endParaRPr dirty="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
        <p:cNvGrpSpPr/>
        <p:nvPr/>
      </p:nvGrpSpPr>
      <p:grpSpPr>
        <a:xfrm>
          <a:off x="0" y="0"/>
          <a:ext cx="0" cy="0"/>
          <a:chOff x="0" y="0"/>
          <a:chExt cx="0" cy="0"/>
        </a:xfrm>
      </p:grpSpPr>
      <p:sp>
        <p:nvSpPr>
          <p:cNvPr id="138" name="Google Shape;138;p15"/>
          <p:cNvSpPr txBox="1">
            <a:spLocks noGrp="1"/>
          </p:cNvSpPr>
          <p:nvPr>
            <p:ph type="title"/>
          </p:nvPr>
        </p:nvSpPr>
        <p:spPr>
          <a:xfrm>
            <a:off x="311700" y="49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latin typeface="Comic Sans MS"/>
                <a:ea typeface="Comic Sans MS"/>
                <a:cs typeface="Comic Sans MS"/>
                <a:sym typeface="Comic Sans MS"/>
              </a:rPr>
              <a:t>What are the issues to be </a:t>
            </a:r>
            <a:r>
              <a:rPr lang="en" sz="3800">
                <a:latin typeface="Comic Sans MS"/>
                <a:ea typeface="Comic Sans MS"/>
                <a:cs typeface="Comic Sans MS"/>
                <a:sym typeface="Comic Sans MS"/>
              </a:rPr>
              <a:t>addressed ?</a:t>
            </a:r>
            <a:endParaRPr sz="3800">
              <a:latin typeface="Comic Sans MS"/>
              <a:ea typeface="Comic Sans MS"/>
              <a:cs typeface="Comic Sans MS"/>
              <a:sym typeface="Comic Sans MS"/>
            </a:endParaRPr>
          </a:p>
        </p:txBody>
      </p:sp>
      <p:sp>
        <p:nvSpPr>
          <p:cNvPr id="139" name="Google Shape;139;p15"/>
          <p:cNvSpPr txBox="1">
            <a:spLocks noGrp="1"/>
          </p:cNvSpPr>
          <p:nvPr>
            <p:ph type="body" idx="1"/>
          </p:nvPr>
        </p:nvSpPr>
        <p:spPr>
          <a:xfrm>
            <a:off x="311700" y="1182625"/>
            <a:ext cx="8520600" cy="3416400"/>
          </a:xfrm>
          <a:prstGeom prst="rect">
            <a:avLst/>
          </a:prstGeom>
        </p:spPr>
        <p:txBody>
          <a:bodyPr spcFirstLastPara="1" wrap="square" lIns="91425" tIns="91425" rIns="91425" bIns="91425" anchor="t" anchorCtr="0">
            <a:noAutofit/>
          </a:bodyPr>
          <a:lstStyle/>
          <a:p>
            <a:pPr marL="0" lvl="0" indent="0" algn="l" rtl="0">
              <a:lnSpc>
                <a:spcPct val="90600"/>
              </a:lnSpc>
              <a:spcBef>
                <a:spcPts val="0"/>
              </a:spcBef>
              <a:spcAft>
                <a:spcPts val="0"/>
              </a:spcAft>
              <a:buNone/>
            </a:pPr>
            <a:endParaRPr sz="2050" dirty="0">
              <a:solidFill>
                <a:srgbClr val="231F20"/>
              </a:solidFill>
              <a:highlight>
                <a:srgbClr val="FFFFFF"/>
              </a:highlight>
              <a:latin typeface="Comic Sans MS"/>
              <a:ea typeface="Comic Sans MS"/>
              <a:cs typeface="Comic Sans MS"/>
              <a:sym typeface="Comic Sans MS"/>
            </a:endParaRPr>
          </a:p>
          <a:p>
            <a:pPr marL="0" lvl="0" indent="0" algn="l" rtl="0">
              <a:lnSpc>
                <a:spcPct val="90600"/>
              </a:lnSpc>
              <a:spcBef>
                <a:spcPts val="0"/>
              </a:spcBef>
              <a:spcAft>
                <a:spcPts val="0"/>
              </a:spcAft>
              <a:buClr>
                <a:schemeClr val="dk1"/>
              </a:buClr>
              <a:buSzPts val="1100"/>
              <a:buFont typeface="Arial"/>
              <a:buNone/>
            </a:pPr>
            <a:r>
              <a:rPr lang="en" sz="2050" dirty="0">
                <a:solidFill>
                  <a:srgbClr val="231F20"/>
                </a:solidFill>
                <a:highlight>
                  <a:srgbClr val="FFFFFF"/>
                </a:highlight>
                <a:latin typeface="Calisto MT" panose="02040603050505030304" pitchFamily="18" charset="0"/>
                <a:ea typeface="Comic Sans MS"/>
                <a:cs typeface="Comic Sans MS"/>
                <a:sym typeface="Comic Sans MS"/>
              </a:rPr>
              <a:t>It has been reported that sanitation workers in India do not use any protective equipment–boots, gloves, masks or other equipment</a:t>
            </a:r>
            <a:endParaRPr sz="2050" dirty="0">
              <a:solidFill>
                <a:srgbClr val="231F20"/>
              </a:solidFill>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Clr>
                <a:schemeClr val="dk1"/>
              </a:buClr>
              <a:buSzPts val="1100"/>
              <a:buFont typeface="Arial"/>
              <a:buNone/>
            </a:pPr>
            <a:r>
              <a:rPr lang="en" sz="2050" dirty="0">
                <a:solidFill>
                  <a:srgbClr val="231F20"/>
                </a:solidFill>
                <a:highlight>
                  <a:srgbClr val="FFFFFF"/>
                </a:highlight>
                <a:latin typeface="Calisto MT" panose="02040603050505030304" pitchFamily="18" charset="0"/>
                <a:ea typeface="Comic Sans MS"/>
                <a:cs typeface="Comic Sans MS"/>
                <a:sym typeface="Comic Sans MS"/>
              </a:rPr>
              <a:t>to clear the drains or collect the solid and liquid waste.</a:t>
            </a:r>
            <a:endParaRPr sz="2050" dirty="0">
              <a:solidFill>
                <a:srgbClr val="231F20"/>
              </a:solidFill>
              <a:highlight>
                <a:srgbClr val="FFFFFF"/>
              </a:highlight>
              <a:latin typeface="Calisto MT" panose="02040603050505030304" pitchFamily="18" charset="0"/>
              <a:ea typeface="Comic Sans MS"/>
              <a:cs typeface="Comic Sans MS"/>
              <a:sym typeface="Comic Sans MS"/>
            </a:endParaRPr>
          </a:p>
          <a:p>
            <a:pPr marL="0" lvl="0" indent="0" algn="l" rtl="0">
              <a:spcBef>
                <a:spcPts val="0"/>
              </a:spcBef>
              <a:spcAft>
                <a:spcPts val="0"/>
              </a:spcAft>
              <a:buNone/>
            </a:pPr>
            <a:endParaRPr sz="3300" dirty="0">
              <a:solidFill>
                <a:schemeClr val="dk1"/>
              </a:solidFill>
              <a:latin typeface="Calisto MT" panose="02040603050505030304" pitchFamily="18" charset="0"/>
              <a:ea typeface="Comic Sans MS"/>
              <a:cs typeface="Comic Sans MS"/>
              <a:sym typeface="Comic Sans MS"/>
            </a:endParaRPr>
          </a:p>
          <a:p>
            <a:pPr marL="0" lvl="0" indent="0" algn="l" rtl="0">
              <a:lnSpc>
                <a:spcPct val="90600"/>
              </a:lnSpc>
              <a:spcBef>
                <a:spcPts val="1600"/>
              </a:spcBef>
              <a:spcAft>
                <a:spcPts val="0"/>
              </a:spcAft>
              <a:buClr>
                <a:schemeClr val="dk1"/>
              </a:buClr>
              <a:buSzPts val="1100"/>
              <a:buFont typeface="Arial"/>
              <a:buNone/>
            </a:pPr>
            <a:r>
              <a:rPr lang="en" sz="2050" dirty="0">
                <a:solidFill>
                  <a:srgbClr val="231F20"/>
                </a:solidFill>
                <a:highlight>
                  <a:srgbClr val="FFFFFF"/>
                </a:highlight>
                <a:latin typeface="Calisto MT" panose="02040603050505030304" pitchFamily="18" charset="0"/>
                <a:ea typeface="Comic Sans MS"/>
                <a:cs typeface="Comic Sans MS"/>
                <a:sym typeface="Comic Sans MS"/>
              </a:rPr>
              <a:t>The health and safety of sanitation workers</a:t>
            </a:r>
            <a:endParaRPr sz="2050" dirty="0">
              <a:solidFill>
                <a:srgbClr val="231F20"/>
              </a:solidFill>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Clr>
                <a:schemeClr val="dk1"/>
              </a:buClr>
              <a:buSzPts val="1100"/>
              <a:buFont typeface="Arial"/>
              <a:buNone/>
            </a:pPr>
            <a:r>
              <a:rPr lang="en" sz="2050" dirty="0">
                <a:solidFill>
                  <a:srgbClr val="231F20"/>
                </a:solidFill>
                <a:highlight>
                  <a:srgbClr val="FFFFFF"/>
                </a:highlight>
                <a:latin typeface="Calisto MT" panose="02040603050505030304" pitchFamily="18" charset="0"/>
                <a:ea typeface="Comic Sans MS"/>
                <a:cs typeface="Comic Sans MS"/>
                <a:sym typeface="Comic Sans MS"/>
              </a:rPr>
              <a:t>is not explicitly guaranteed by a legislation such as those for</a:t>
            </a:r>
            <a:endParaRPr sz="2050" dirty="0">
              <a:solidFill>
                <a:srgbClr val="231F20"/>
              </a:solidFill>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Clr>
                <a:schemeClr val="dk1"/>
              </a:buClr>
              <a:buSzPts val="1100"/>
              <a:buFont typeface="Arial"/>
              <a:buNone/>
            </a:pPr>
            <a:r>
              <a:rPr lang="en" sz="2050" dirty="0">
                <a:solidFill>
                  <a:srgbClr val="231F20"/>
                </a:solidFill>
                <a:highlight>
                  <a:srgbClr val="FFFFFF"/>
                </a:highlight>
                <a:latin typeface="Calisto MT" panose="02040603050505030304" pitchFamily="18" charset="0"/>
                <a:ea typeface="Comic Sans MS"/>
                <a:cs typeface="Comic Sans MS"/>
                <a:sym typeface="Comic Sans MS"/>
              </a:rPr>
              <a:t>workers in plantations, factories, mines, dock and construction</a:t>
            </a:r>
            <a:endParaRPr sz="2050" dirty="0">
              <a:solidFill>
                <a:srgbClr val="231F20"/>
              </a:solidFill>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Clr>
                <a:schemeClr val="dk1"/>
              </a:buClr>
              <a:buSzPts val="1100"/>
              <a:buFont typeface="Arial"/>
              <a:buNone/>
            </a:pPr>
            <a:r>
              <a:rPr lang="en" sz="2050" dirty="0">
                <a:solidFill>
                  <a:srgbClr val="231F20"/>
                </a:solidFill>
                <a:highlight>
                  <a:srgbClr val="FFFFFF"/>
                </a:highlight>
                <a:latin typeface="Calisto MT" panose="02040603050505030304" pitchFamily="18" charset="0"/>
                <a:ea typeface="Comic Sans MS"/>
                <a:cs typeface="Comic Sans MS"/>
                <a:sym typeface="Comic Sans MS"/>
              </a:rPr>
              <a:t>sector.</a:t>
            </a:r>
            <a:endParaRPr sz="2050" dirty="0">
              <a:solidFill>
                <a:srgbClr val="231F20"/>
              </a:solidFill>
              <a:highlight>
                <a:srgbClr val="FFFFFF"/>
              </a:highlight>
              <a:latin typeface="Calisto MT" panose="02040603050505030304" pitchFamily="18" charset="0"/>
              <a:ea typeface="Comic Sans MS"/>
              <a:cs typeface="Comic Sans MS"/>
              <a:sym typeface="Comic Sans MS"/>
            </a:endParaRPr>
          </a:p>
          <a:p>
            <a:pPr marL="0" lvl="0" indent="0" algn="l" rtl="0">
              <a:spcBef>
                <a:spcPts val="0"/>
              </a:spcBef>
              <a:spcAft>
                <a:spcPts val="1600"/>
              </a:spcAft>
              <a:buNone/>
            </a:pPr>
            <a:endParaRPr sz="3300" dirty="0">
              <a:solidFill>
                <a:schemeClr val="dk1"/>
              </a:solidFill>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6"/>
          <p:cNvSpPr txBox="1">
            <a:spLocks noGrp="1"/>
          </p:cNvSpPr>
          <p:nvPr>
            <p:ph type="body" idx="1"/>
          </p:nvPr>
        </p:nvSpPr>
        <p:spPr>
          <a:xfrm>
            <a:off x="261475" y="523350"/>
            <a:ext cx="8520600" cy="4096800"/>
          </a:xfrm>
          <a:prstGeom prst="rect">
            <a:avLst/>
          </a:prstGeom>
        </p:spPr>
        <p:txBody>
          <a:bodyPr spcFirstLastPara="1" wrap="square" lIns="91425" tIns="91425" rIns="91425" bIns="91425" anchor="t" anchorCtr="0">
            <a:noAutofit/>
          </a:bodyPr>
          <a:lstStyle/>
          <a:p>
            <a:pPr marL="0" lvl="0" indent="0" algn="l" rtl="0">
              <a:lnSpc>
                <a:spcPct val="90600"/>
              </a:lnSpc>
              <a:spcBef>
                <a:spcPts val="0"/>
              </a:spcBef>
              <a:spcAft>
                <a:spcPts val="0"/>
              </a:spcAft>
              <a:buClr>
                <a:schemeClr val="dk1"/>
              </a:buClr>
              <a:buSzPts val="1100"/>
              <a:buFont typeface="Arial"/>
              <a:buNone/>
            </a:pPr>
            <a:r>
              <a:rPr lang="en" sz="2050" dirty="0">
                <a:solidFill>
                  <a:srgbClr val="231F20"/>
                </a:solidFill>
                <a:highlight>
                  <a:srgbClr val="FFFFFF"/>
                </a:highlight>
                <a:latin typeface="Calisto MT" panose="02040603050505030304" pitchFamily="18" charset="0"/>
                <a:ea typeface="Comic Sans MS"/>
                <a:cs typeface="Comic Sans MS"/>
                <a:sym typeface="Comic Sans MS"/>
              </a:rPr>
              <a:t>Also, there is no legal mandate for reporting injuries,</a:t>
            </a:r>
            <a:endParaRPr sz="2050" dirty="0">
              <a:solidFill>
                <a:srgbClr val="231F20"/>
              </a:solidFill>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Clr>
                <a:schemeClr val="dk1"/>
              </a:buClr>
              <a:buSzPts val="1100"/>
              <a:buFont typeface="Arial"/>
              <a:buNone/>
            </a:pPr>
            <a:r>
              <a:rPr lang="en" sz="2050" dirty="0">
                <a:solidFill>
                  <a:srgbClr val="231F20"/>
                </a:solidFill>
                <a:highlight>
                  <a:srgbClr val="FFFFFF"/>
                </a:highlight>
                <a:latin typeface="Calisto MT" panose="02040603050505030304" pitchFamily="18" charset="0"/>
                <a:ea typeface="Comic Sans MS"/>
                <a:cs typeface="Comic Sans MS"/>
                <a:sym typeface="Comic Sans MS"/>
              </a:rPr>
              <a:t>unlike in the Factories Act. These workers are not covered by the Employees’ State Insurance Scheme to safeguard from</a:t>
            </a:r>
            <a:endParaRPr sz="2050" dirty="0">
              <a:solidFill>
                <a:srgbClr val="231F20"/>
              </a:solidFill>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None/>
            </a:pPr>
            <a:r>
              <a:rPr lang="en" sz="2050" dirty="0">
                <a:solidFill>
                  <a:srgbClr val="231F20"/>
                </a:solidFill>
                <a:highlight>
                  <a:srgbClr val="FFFFFF"/>
                </a:highlight>
                <a:latin typeface="Calisto MT" panose="02040603050505030304" pitchFamily="18" charset="0"/>
                <a:ea typeface="Comic Sans MS"/>
                <a:cs typeface="Comic Sans MS"/>
                <a:sym typeface="Comic Sans MS"/>
              </a:rPr>
              <a:t>occupational diseases or injuries. </a:t>
            </a:r>
            <a:endParaRPr sz="2050" dirty="0">
              <a:solidFill>
                <a:srgbClr val="231F20"/>
              </a:solidFill>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None/>
            </a:pPr>
            <a:endParaRPr sz="2050" dirty="0">
              <a:solidFill>
                <a:srgbClr val="231F20"/>
              </a:solidFill>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None/>
            </a:pPr>
            <a:r>
              <a:rPr lang="en" sz="2050" dirty="0">
                <a:solidFill>
                  <a:srgbClr val="231F20"/>
                </a:solidFill>
                <a:highlight>
                  <a:srgbClr val="FFFFFF"/>
                </a:highlight>
                <a:latin typeface="Calisto MT" panose="02040603050505030304" pitchFamily="18" charset="0"/>
                <a:ea typeface="Comic Sans MS"/>
                <a:cs typeface="Comic Sans MS"/>
                <a:sym typeface="Comic Sans MS"/>
              </a:rPr>
              <a:t>Thus, there are only a  few instances of compensation by the employer or contractor.</a:t>
            </a:r>
            <a:endParaRPr sz="2050" dirty="0">
              <a:solidFill>
                <a:srgbClr val="231F20"/>
              </a:solidFill>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None/>
            </a:pPr>
            <a:endParaRPr sz="2050" dirty="0">
              <a:solidFill>
                <a:srgbClr val="231F20"/>
              </a:solidFill>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Clr>
                <a:schemeClr val="dk1"/>
              </a:buClr>
              <a:buSzPts val="1100"/>
              <a:buFont typeface="Arial"/>
              <a:buNone/>
            </a:pPr>
            <a:endParaRPr sz="2050" dirty="0">
              <a:solidFill>
                <a:srgbClr val="231F20"/>
              </a:solidFill>
              <a:highlight>
                <a:srgbClr val="FFFFFF"/>
              </a:highlight>
              <a:latin typeface="Calisto MT" panose="02040603050505030304" pitchFamily="18" charset="0"/>
              <a:ea typeface="Comic Sans MS"/>
              <a:cs typeface="Comic Sans MS"/>
              <a:sym typeface="Comic Sans MS"/>
            </a:endParaRPr>
          </a:p>
          <a:p>
            <a:pPr marL="0" lvl="0" indent="0" algn="l" rtl="0">
              <a:spcBef>
                <a:spcPts val="0"/>
              </a:spcBef>
              <a:spcAft>
                <a:spcPts val="0"/>
              </a:spcAft>
              <a:buNone/>
            </a:pPr>
            <a:r>
              <a:rPr lang="en" sz="1900" b="1" dirty="0">
                <a:latin typeface="Calisto MT" panose="02040603050505030304" pitchFamily="18" charset="0"/>
                <a:ea typeface="Comic Sans MS"/>
                <a:cs typeface="Comic Sans MS"/>
                <a:sym typeface="Comic Sans MS"/>
              </a:rPr>
              <a:t>This is only one of the reasons why  this problem is a major concern to be addressed.</a:t>
            </a:r>
            <a:endParaRPr sz="1900" b="1" dirty="0">
              <a:latin typeface="Calisto MT" panose="02040603050505030304" pitchFamily="18" charset="0"/>
              <a:ea typeface="Comic Sans MS"/>
              <a:cs typeface="Comic Sans MS"/>
              <a:sym typeface="Comic Sans MS"/>
            </a:endParaRPr>
          </a:p>
          <a:p>
            <a:pPr marL="0" lvl="0" indent="0" algn="l" rtl="0">
              <a:spcBef>
                <a:spcPts val="1600"/>
              </a:spcBef>
              <a:spcAft>
                <a:spcPts val="1600"/>
              </a:spcAft>
              <a:buNone/>
            </a:pPr>
            <a:r>
              <a:rPr lang="en" dirty="0"/>
              <a:t> </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body" idx="1"/>
          </p:nvPr>
        </p:nvSpPr>
        <p:spPr>
          <a:xfrm>
            <a:off x="311700" y="421925"/>
            <a:ext cx="8520600" cy="4137000"/>
          </a:xfrm>
          <a:prstGeom prst="rect">
            <a:avLst/>
          </a:prstGeom>
        </p:spPr>
        <p:txBody>
          <a:bodyPr spcFirstLastPara="1" wrap="square" lIns="91425" tIns="91425" rIns="91425" bIns="91425" anchor="t" anchorCtr="0">
            <a:noAutofit/>
          </a:bodyPr>
          <a:lstStyle/>
          <a:p>
            <a:pPr marL="0" lvl="0" indent="0" algn="l" rtl="0">
              <a:lnSpc>
                <a:spcPct val="90600"/>
              </a:lnSpc>
              <a:spcBef>
                <a:spcPts val="0"/>
              </a:spcBef>
              <a:spcAft>
                <a:spcPts val="0"/>
              </a:spcAft>
              <a:buClr>
                <a:schemeClr val="dk1"/>
              </a:buClr>
              <a:buSzPts val="1100"/>
              <a:buFont typeface="Arial"/>
              <a:buNone/>
            </a:pPr>
            <a:r>
              <a:rPr lang="en" sz="2350" dirty="0">
                <a:solidFill>
                  <a:srgbClr val="000000"/>
                </a:solidFill>
                <a:highlight>
                  <a:srgbClr val="FFFFFF"/>
                </a:highlight>
                <a:latin typeface="Calisto MT" panose="02040603050505030304" pitchFamily="18" charset="0"/>
                <a:ea typeface="Comic Sans MS"/>
                <a:cs typeface="Comic Sans MS"/>
                <a:sym typeface="Comic Sans MS"/>
              </a:rPr>
              <a:t>In order to realize the health rights of these marginalized</a:t>
            </a:r>
            <a:endParaRPr sz="2350" dirty="0">
              <a:solidFill>
                <a:srgbClr val="000000"/>
              </a:solidFill>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None/>
            </a:pPr>
            <a:r>
              <a:rPr lang="en" sz="2350" dirty="0">
                <a:solidFill>
                  <a:srgbClr val="000000"/>
                </a:solidFill>
                <a:highlight>
                  <a:srgbClr val="FFFFFF"/>
                </a:highlight>
                <a:latin typeface="Calisto MT" panose="02040603050505030304" pitchFamily="18" charset="0"/>
                <a:ea typeface="Comic Sans MS"/>
                <a:cs typeface="Comic Sans MS"/>
                <a:sym typeface="Comic Sans MS"/>
              </a:rPr>
              <a:t>workers we need to include </a:t>
            </a:r>
            <a:endParaRPr sz="2350" dirty="0">
              <a:solidFill>
                <a:srgbClr val="000000"/>
              </a:solidFill>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None/>
            </a:pPr>
            <a:endParaRPr sz="2350" dirty="0">
              <a:solidFill>
                <a:srgbClr val="999999"/>
              </a:solidFill>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None/>
            </a:pPr>
            <a:r>
              <a:rPr lang="en" sz="2350" b="1" dirty="0">
                <a:highlight>
                  <a:srgbClr val="FFFFFF"/>
                </a:highlight>
                <a:latin typeface="Calisto MT" panose="02040603050505030304" pitchFamily="18" charset="0"/>
                <a:ea typeface="Comic Sans MS"/>
                <a:cs typeface="Comic Sans MS"/>
                <a:sym typeface="Comic Sans MS"/>
              </a:rPr>
              <a:t>implementation of safety practices at work,</a:t>
            </a:r>
            <a:endParaRPr sz="2350" b="1" dirty="0">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None/>
            </a:pPr>
            <a:endParaRPr sz="2350" b="1" dirty="0">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None/>
            </a:pPr>
            <a:r>
              <a:rPr lang="en" sz="2350" b="1" dirty="0">
                <a:highlight>
                  <a:srgbClr val="FFFFFF"/>
                </a:highlight>
                <a:latin typeface="Calisto MT" panose="02040603050505030304" pitchFamily="18" charset="0"/>
                <a:ea typeface="Comic Sans MS"/>
                <a:cs typeface="Comic Sans MS"/>
                <a:sym typeface="Comic Sans MS"/>
              </a:rPr>
              <a:t>occupational health surveillance and research, and </a:t>
            </a:r>
            <a:endParaRPr sz="2350" b="1" dirty="0">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None/>
            </a:pPr>
            <a:endParaRPr sz="2350" b="1" dirty="0">
              <a:highlight>
                <a:srgbClr val="FFFFFF"/>
              </a:highlight>
              <a:latin typeface="Calisto MT" panose="02040603050505030304" pitchFamily="18" charset="0"/>
              <a:ea typeface="Comic Sans MS"/>
              <a:cs typeface="Comic Sans MS"/>
              <a:sym typeface="Comic Sans MS"/>
            </a:endParaRPr>
          </a:p>
          <a:p>
            <a:pPr marL="0" lvl="0" indent="0" algn="l" rtl="0">
              <a:lnSpc>
                <a:spcPct val="90600"/>
              </a:lnSpc>
              <a:spcBef>
                <a:spcPts val="0"/>
              </a:spcBef>
              <a:spcAft>
                <a:spcPts val="0"/>
              </a:spcAft>
              <a:buClr>
                <a:schemeClr val="dk1"/>
              </a:buClr>
              <a:buSzPts val="1100"/>
              <a:buFont typeface="Arial"/>
              <a:buNone/>
            </a:pPr>
            <a:r>
              <a:rPr lang="en" sz="2350" b="1" dirty="0">
                <a:highlight>
                  <a:srgbClr val="FFFFFF"/>
                </a:highlight>
                <a:latin typeface="Calisto MT" panose="02040603050505030304" pitchFamily="18" charset="0"/>
                <a:ea typeface="Comic Sans MS"/>
                <a:cs typeface="Comic Sans MS"/>
                <a:sym typeface="Comic Sans MS"/>
              </a:rPr>
              <a:t>legislation that identifies hazardous work practices and work-related health problems as notifiable and compensable.</a:t>
            </a:r>
            <a:endParaRPr sz="2350" b="1" dirty="0">
              <a:highlight>
                <a:srgbClr val="FFFFFF"/>
              </a:highlight>
              <a:latin typeface="Calisto MT" panose="02040603050505030304" pitchFamily="18" charset="0"/>
              <a:ea typeface="Comic Sans MS"/>
              <a:cs typeface="Comic Sans MS"/>
              <a:sym typeface="Comic Sans MS"/>
            </a:endParaRPr>
          </a:p>
          <a:p>
            <a:pPr marL="0" lvl="0" indent="0" algn="l" rtl="0">
              <a:spcBef>
                <a:spcPts val="0"/>
              </a:spcBef>
              <a:spcAft>
                <a:spcPts val="1600"/>
              </a:spcAft>
              <a:buNone/>
            </a:pPr>
            <a:endParaRPr sz="1300" b="1" dirty="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472150" y="283025"/>
            <a:ext cx="7782300" cy="7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Comic Sans MS"/>
                <a:ea typeface="Comic Sans MS"/>
                <a:cs typeface="Comic Sans MS"/>
                <a:sym typeface="Comic Sans MS"/>
              </a:rPr>
              <a:t>How Important is this scenario ??</a:t>
            </a:r>
            <a:endParaRPr sz="3600">
              <a:latin typeface="Comic Sans MS"/>
              <a:ea typeface="Comic Sans MS"/>
              <a:cs typeface="Comic Sans MS"/>
              <a:sym typeface="Comic Sans MS"/>
            </a:endParaRPr>
          </a:p>
        </p:txBody>
      </p:sp>
      <p:sp>
        <p:nvSpPr>
          <p:cNvPr id="155" name="Google Shape;155;p18"/>
          <p:cNvSpPr txBox="1">
            <a:spLocks noGrp="1"/>
          </p:cNvSpPr>
          <p:nvPr>
            <p:ph type="body" idx="1"/>
          </p:nvPr>
        </p:nvSpPr>
        <p:spPr>
          <a:xfrm>
            <a:off x="411875" y="1305975"/>
            <a:ext cx="7842600" cy="32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Comic Sans MS"/>
                <a:ea typeface="Comic Sans MS"/>
                <a:cs typeface="Comic Sans MS"/>
                <a:sym typeface="Comic Sans MS"/>
              </a:rPr>
              <a:t>Sanitation workers are the frontline health workers of our country.They succumb to the society’s so called caste system and hence are forced to remain as sanitation workers. </a:t>
            </a:r>
            <a:endParaRPr sz="1700">
              <a:latin typeface="Comic Sans MS"/>
              <a:ea typeface="Comic Sans MS"/>
              <a:cs typeface="Comic Sans MS"/>
              <a:sym typeface="Comic Sans MS"/>
            </a:endParaRPr>
          </a:p>
          <a:p>
            <a:pPr marL="0" lvl="0" indent="0" algn="l" rtl="0">
              <a:spcBef>
                <a:spcPts val="1600"/>
              </a:spcBef>
              <a:spcAft>
                <a:spcPts val="0"/>
              </a:spcAft>
              <a:buNone/>
            </a:pPr>
            <a:r>
              <a:rPr lang="en" sz="1700">
                <a:latin typeface="Comic Sans MS"/>
                <a:ea typeface="Comic Sans MS"/>
                <a:cs typeface="Comic Sans MS"/>
                <a:sym typeface="Comic Sans MS"/>
              </a:rPr>
              <a:t>They come into direct contact with human waste, toxic gases and a variety of other garbage, without proper equipments and precautions and are hence exposed to a wide variety of health hazards and infections in the long run. </a:t>
            </a:r>
            <a:endParaRPr sz="1700">
              <a:latin typeface="Comic Sans MS"/>
              <a:ea typeface="Comic Sans MS"/>
              <a:cs typeface="Comic Sans MS"/>
              <a:sym typeface="Comic Sans MS"/>
            </a:endParaRPr>
          </a:p>
          <a:p>
            <a:pPr marL="0" lvl="0" indent="0" algn="l" rtl="0">
              <a:spcBef>
                <a:spcPts val="1600"/>
              </a:spcBef>
              <a:spcAft>
                <a:spcPts val="0"/>
              </a:spcAft>
              <a:buNone/>
            </a:pPr>
            <a:r>
              <a:rPr lang="en" sz="1700">
                <a:latin typeface="Comic Sans MS"/>
                <a:ea typeface="Comic Sans MS"/>
                <a:cs typeface="Comic Sans MS"/>
                <a:sym typeface="Comic Sans MS"/>
              </a:rPr>
              <a:t>Despite doing such an important job, they are ostracized and sidelined by people.</a:t>
            </a:r>
            <a:endParaRPr sz="1700">
              <a:latin typeface="Comic Sans MS"/>
              <a:ea typeface="Comic Sans MS"/>
              <a:cs typeface="Comic Sans MS"/>
              <a:sym typeface="Comic Sans MS"/>
            </a:endParaRPr>
          </a:p>
          <a:p>
            <a:pPr marL="0" lvl="0" indent="0" algn="l" rtl="0">
              <a:spcBef>
                <a:spcPts val="1600"/>
              </a:spcBef>
              <a:spcAft>
                <a:spcPts val="1600"/>
              </a:spcAft>
              <a:buNone/>
            </a:pPr>
            <a:endParaRPr sz="19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body" idx="1"/>
          </p:nvPr>
        </p:nvSpPr>
        <p:spPr>
          <a:xfrm>
            <a:off x="311700" y="281275"/>
            <a:ext cx="8520600" cy="428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Comic Sans MS"/>
                <a:ea typeface="Comic Sans MS"/>
                <a:cs typeface="Comic Sans MS"/>
                <a:sym typeface="Comic Sans MS"/>
              </a:rPr>
              <a:t>To understand this better, let us consider the following facts ,</a:t>
            </a:r>
            <a:endParaRPr sz="1900">
              <a:latin typeface="Comic Sans MS"/>
              <a:ea typeface="Comic Sans MS"/>
              <a:cs typeface="Comic Sans MS"/>
              <a:sym typeface="Comic Sans MS"/>
            </a:endParaRPr>
          </a:p>
          <a:p>
            <a:pPr marL="0" lvl="0" indent="0" algn="l" rtl="0">
              <a:spcBef>
                <a:spcPts val="1600"/>
              </a:spcBef>
              <a:spcAft>
                <a:spcPts val="0"/>
              </a:spcAft>
              <a:buNone/>
            </a:pPr>
            <a:r>
              <a:rPr lang="en" sz="1900">
                <a:latin typeface="Comic Sans MS"/>
                <a:ea typeface="Comic Sans MS"/>
                <a:cs typeface="Comic Sans MS"/>
                <a:sym typeface="Comic Sans MS"/>
              </a:rPr>
              <a:t>A study conducted by Dalberg Associates 2 in 2018, estimated </a:t>
            </a:r>
            <a:r>
              <a:rPr lang="en" sz="1900" b="1">
                <a:latin typeface="Comic Sans MS"/>
                <a:ea typeface="Comic Sans MS"/>
                <a:cs typeface="Comic Sans MS"/>
                <a:sym typeface="Comic Sans MS"/>
              </a:rPr>
              <a:t>5 million sanitation workers </a:t>
            </a:r>
            <a:r>
              <a:rPr lang="en" sz="1900">
                <a:latin typeface="Comic Sans MS"/>
                <a:ea typeface="Comic Sans MS"/>
                <a:cs typeface="Comic Sans MS"/>
                <a:sym typeface="Comic Sans MS"/>
              </a:rPr>
              <a:t>in various urban locations across India.</a:t>
            </a:r>
            <a:endParaRPr sz="1900">
              <a:latin typeface="Comic Sans MS"/>
              <a:ea typeface="Comic Sans MS"/>
              <a:cs typeface="Comic Sans MS"/>
              <a:sym typeface="Comic Sans MS"/>
            </a:endParaRPr>
          </a:p>
          <a:p>
            <a:pPr marL="0" lvl="0" indent="0" algn="l" rtl="0">
              <a:spcBef>
                <a:spcPts val="1600"/>
              </a:spcBef>
              <a:spcAft>
                <a:spcPts val="0"/>
              </a:spcAft>
              <a:buNone/>
            </a:pPr>
            <a:r>
              <a:rPr lang="en" sz="1900">
                <a:latin typeface="Comic Sans MS"/>
                <a:ea typeface="Comic Sans MS"/>
                <a:cs typeface="Comic Sans MS"/>
                <a:sym typeface="Comic Sans MS"/>
              </a:rPr>
              <a:t>Sanitation workers, especially those who work in sewers </a:t>
            </a:r>
            <a:r>
              <a:rPr lang="en" sz="1900" b="1">
                <a:latin typeface="Comic Sans MS"/>
                <a:ea typeface="Comic Sans MS"/>
                <a:cs typeface="Comic Sans MS"/>
                <a:sym typeface="Comic Sans MS"/>
              </a:rPr>
              <a:t>get exposed </a:t>
            </a:r>
            <a:r>
              <a:rPr lang="en" sz="1900">
                <a:latin typeface="Comic Sans MS"/>
                <a:ea typeface="Comic Sans MS"/>
                <a:cs typeface="Comic Sans MS"/>
                <a:sym typeface="Comic Sans MS"/>
              </a:rPr>
              <a:t>to toxic gases like carbon monoxide, methane,ammonia which cause the workers to lose consciousness or die.</a:t>
            </a:r>
            <a:endParaRPr sz="1900">
              <a:latin typeface="Comic Sans MS"/>
              <a:ea typeface="Comic Sans MS"/>
              <a:cs typeface="Comic Sans MS"/>
              <a:sym typeface="Comic Sans MS"/>
            </a:endParaRPr>
          </a:p>
          <a:p>
            <a:pPr marL="0" lvl="0" indent="0" algn="l" rtl="0">
              <a:lnSpc>
                <a:spcPct val="100000"/>
              </a:lnSpc>
              <a:spcBef>
                <a:spcPts val="1600"/>
              </a:spcBef>
              <a:spcAft>
                <a:spcPts val="0"/>
              </a:spcAft>
              <a:buClr>
                <a:schemeClr val="dk1"/>
              </a:buClr>
              <a:buSzPts val="1100"/>
              <a:buFont typeface="Arial"/>
              <a:buNone/>
            </a:pPr>
            <a:r>
              <a:rPr lang="en" sz="1900">
                <a:solidFill>
                  <a:srgbClr val="666666"/>
                </a:solidFill>
                <a:latin typeface="Comic Sans MS"/>
                <a:ea typeface="Comic Sans MS"/>
                <a:cs typeface="Comic Sans MS"/>
                <a:sym typeface="Comic Sans MS"/>
              </a:rPr>
              <a:t>Adding to this, these workers are </a:t>
            </a:r>
            <a:r>
              <a:rPr lang="en" sz="1900" b="1">
                <a:solidFill>
                  <a:srgbClr val="666666"/>
                </a:solidFill>
                <a:latin typeface="Comic Sans MS"/>
                <a:ea typeface="Comic Sans MS"/>
                <a:cs typeface="Comic Sans MS"/>
                <a:sym typeface="Comic Sans MS"/>
              </a:rPr>
              <a:t>the breadwinners of their families</a:t>
            </a:r>
            <a:r>
              <a:rPr lang="en" sz="1900">
                <a:solidFill>
                  <a:srgbClr val="666666"/>
                </a:solidFill>
                <a:latin typeface="Comic Sans MS"/>
                <a:ea typeface="Comic Sans MS"/>
                <a:cs typeface="Comic Sans MS"/>
                <a:sym typeface="Comic Sans MS"/>
              </a:rPr>
              <a:t>. </a:t>
            </a:r>
            <a:endParaRPr sz="1900">
              <a:solidFill>
                <a:srgbClr val="666666"/>
              </a:solidFill>
              <a:latin typeface="Comic Sans MS"/>
              <a:ea typeface="Comic Sans MS"/>
              <a:cs typeface="Comic Sans MS"/>
              <a:sym typeface="Comic Sans MS"/>
            </a:endParaRPr>
          </a:p>
          <a:p>
            <a:pPr marL="0" lvl="0" indent="0" algn="l" rtl="0">
              <a:lnSpc>
                <a:spcPct val="100000"/>
              </a:lnSpc>
              <a:spcBef>
                <a:spcPts val="0"/>
              </a:spcBef>
              <a:spcAft>
                <a:spcPts val="0"/>
              </a:spcAft>
              <a:buClr>
                <a:schemeClr val="dk1"/>
              </a:buClr>
              <a:buSzPts val="1100"/>
              <a:buFont typeface="Arial"/>
              <a:buNone/>
            </a:pPr>
            <a:r>
              <a:rPr lang="en" sz="1900">
                <a:solidFill>
                  <a:srgbClr val="666666"/>
                </a:solidFill>
                <a:latin typeface="Comic Sans MS"/>
                <a:ea typeface="Comic Sans MS"/>
                <a:cs typeface="Comic Sans MS"/>
                <a:sym typeface="Comic Sans MS"/>
              </a:rPr>
              <a:t>Hence these families also suffer due to such health consequences or loss of life.</a:t>
            </a:r>
            <a:endParaRPr sz="1900">
              <a:solidFill>
                <a:srgbClr val="666666"/>
              </a:solidFill>
              <a:latin typeface="Comic Sans MS"/>
              <a:ea typeface="Comic Sans MS"/>
              <a:cs typeface="Comic Sans MS"/>
              <a:sym typeface="Comic Sans MS"/>
            </a:endParaRPr>
          </a:p>
          <a:p>
            <a:pPr marL="0" lvl="0" indent="0" algn="l" rtl="0">
              <a:lnSpc>
                <a:spcPct val="100000"/>
              </a:lnSpc>
              <a:spcBef>
                <a:spcPts val="0"/>
              </a:spcBef>
              <a:spcAft>
                <a:spcPts val="0"/>
              </a:spcAft>
              <a:buClr>
                <a:schemeClr val="dk1"/>
              </a:buClr>
              <a:buSzPts val="1100"/>
              <a:buFont typeface="Arial"/>
              <a:buNone/>
            </a:pPr>
            <a:endParaRPr sz="1900">
              <a:latin typeface="Comic Sans MS"/>
              <a:ea typeface="Comic Sans MS"/>
              <a:cs typeface="Comic Sans MS"/>
              <a:sym typeface="Comic Sans MS"/>
            </a:endParaRPr>
          </a:p>
          <a:p>
            <a:pPr marL="0" lvl="0" indent="0" algn="l" rtl="0">
              <a:spcBef>
                <a:spcPts val="0"/>
              </a:spcBef>
              <a:spcAft>
                <a:spcPts val="0"/>
              </a:spcAft>
              <a:buNone/>
            </a:pPr>
            <a:endParaRPr sz="1900">
              <a:latin typeface="Comic Sans MS"/>
              <a:ea typeface="Comic Sans MS"/>
              <a:cs typeface="Comic Sans MS"/>
              <a:sym typeface="Comic Sans MS"/>
            </a:endParaRPr>
          </a:p>
          <a:p>
            <a:pPr marL="0" lvl="0" indent="0" algn="l" rtl="0">
              <a:spcBef>
                <a:spcPts val="1600"/>
              </a:spcBef>
              <a:spcAft>
                <a:spcPts val="0"/>
              </a:spcAft>
              <a:buNone/>
            </a:pPr>
            <a:endParaRPr sz="1900">
              <a:latin typeface="Comic Sans MS"/>
              <a:ea typeface="Comic Sans MS"/>
              <a:cs typeface="Comic Sans MS"/>
              <a:sym typeface="Comic Sans MS"/>
            </a:endParaRPr>
          </a:p>
          <a:p>
            <a:pPr marL="0" lvl="0" indent="0" algn="l" rtl="0">
              <a:spcBef>
                <a:spcPts val="1600"/>
              </a:spcBef>
              <a:spcAft>
                <a:spcPts val="1600"/>
              </a:spcAft>
              <a:buNone/>
            </a:pP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a:spLocks noGrp="1"/>
          </p:cNvSpPr>
          <p:nvPr>
            <p:ph type="title"/>
          </p:nvPr>
        </p:nvSpPr>
        <p:spPr>
          <a:xfrm>
            <a:off x="718675" y="3533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ic Sans MS"/>
                <a:ea typeface="Comic Sans MS"/>
                <a:cs typeface="Comic Sans MS"/>
                <a:sym typeface="Comic Sans MS"/>
              </a:rPr>
              <a:t>How Sevak helps here ? </a:t>
            </a:r>
            <a:r>
              <a:rPr lang="en"/>
              <a:t> </a:t>
            </a:r>
            <a:endParaRPr/>
          </a:p>
        </p:txBody>
      </p:sp>
      <p:sp>
        <p:nvSpPr>
          <p:cNvPr id="166" name="Google Shape;166;p20"/>
          <p:cNvSpPr txBox="1">
            <a:spLocks noGrp="1"/>
          </p:cNvSpPr>
          <p:nvPr>
            <p:ph type="body" idx="1"/>
          </p:nvPr>
        </p:nvSpPr>
        <p:spPr>
          <a:xfrm>
            <a:off x="819150" y="924225"/>
            <a:ext cx="7505700" cy="2670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latin typeface="Comic Sans MS"/>
                <a:ea typeface="Comic Sans MS"/>
                <a:cs typeface="Comic Sans MS"/>
                <a:sym typeface="Comic Sans MS"/>
              </a:rPr>
              <a:t>Sevak will significantly help in </a:t>
            </a:r>
            <a:r>
              <a:rPr lang="en" sz="2000" b="1">
                <a:latin typeface="Comic Sans MS"/>
                <a:ea typeface="Comic Sans MS"/>
                <a:cs typeface="Comic Sans MS"/>
                <a:sym typeface="Comic Sans MS"/>
              </a:rPr>
              <a:t>early identification</a:t>
            </a:r>
            <a:r>
              <a:rPr lang="en" sz="2000">
                <a:latin typeface="Comic Sans MS"/>
                <a:ea typeface="Comic Sans MS"/>
                <a:cs typeface="Comic Sans MS"/>
                <a:sym typeface="Comic Sans MS"/>
              </a:rPr>
              <a:t> of excess amount of toxic gases hence giving enough time for the worker to escape unscathed.</a:t>
            </a:r>
            <a:endParaRPr sz="2000">
              <a:latin typeface="Comic Sans MS"/>
              <a:ea typeface="Comic Sans MS"/>
              <a:cs typeface="Comic Sans MS"/>
              <a:sym typeface="Comic Sans MS"/>
            </a:endParaRPr>
          </a:p>
          <a:p>
            <a:pPr marL="457200" lvl="0" indent="0" algn="l" rtl="0">
              <a:lnSpc>
                <a:spcPct val="100000"/>
              </a:lnSpc>
              <a:spcBef>
                <a:spcPts val="0"/>
              </a:spcBef>
              <a:spcAft>
                <a:spcPts val="0"/>
              </a:spcAft>
              <a:buNone/>
            </a:pPr>
            <a:endParaRPr sz="2000">
              <a:latin typeface="Comic Sans MS"/>
              <a:ea typeface="Comic Sans MS"/>
              <a:cs typeface="Comic Sans MS"/>
              <a:sym typeface="Comic Sans MS"/>
            </a:endParaRPr>
          </a:p>
          <a:p>
            <a:pPr marL="0" lvl="0" indent="0" algn="l" rtl="0">
              <a:lnSpc>
                <a:spcPct val="100000"/>
              </a:lnSpc>
              <a:spcBef>
                <a:spcPts val="0"/>
              </a:spcBef>
              <a:spcAft>
                <a:spcPts val="0"/>
              </a:spcAft>
              <a:buNone/>
            </a:pPr>
            <a:r>
              <a:rPr lang="en" sz="2000">
                <a:latin typeface="Comic Sans MS"/>
                <a:ea typeface="Comic Sans MS"/>
                <a:cs typeface="Comic Sans MS"/>
                <a:sym typeface="Comic Sans MS"/>
              </a:rPr>
              <a:t>In addition it rolls out </a:t>
            </a:r>
            <a:r>
              <a:rPr lang="en" sz="2000" b="1">
                <a:latin typeface="Comic Sans MS"/>
                <a:ea typeface="Comic Sans MS"/>
                <a:cs typeface="Comic Sans MS"/>
                <a:sym typeface="Comic Sans MS"/>
              </a:rPr>
              <a:t>several additional features</a:t>
            </a:r>
            <a:r>
              <a:rPr lang="en" sz="2000">
                <a:latin typeface="Comic Sans MS"/>
                <a:ea typeface="Comic Sans MS"/>
                <a:cs typeface="Comic Sans MS"/>
                <a:sym typeface="Comic Sans MS"/>
              </a:rPr>
              <a:t> like fall detection,emergency button, heart rate and temperature monitoring, obstacle detection and most importantly location detection.</a:t>
            </a:r>
            <a:endParaRPr sz="2000">
              <a:latin typeface="Comic Sans MS"/>
              <a:ea typeface="Comic Sans MS"/>
              <a:cs typeface="Comic Sans MS"/>
              <a:sym typeface="Comic Sans MS"/>
            </a:endParaRPr>
          </a:p>
          <a:p>
            <a:pPr marL="0" lvl="0" indent="0" algn="l" rtl="0">
              <a:lnSpc>
                <a:spcPct val="100000"/>
              </a:lnSpc>
              <a:spcBef>
                <a:spcPts val="0"/>
              </a:spcBef>
              <a:spcAft>
                <a:spcPts val="0"/>
              </a:spcAft>
              <a:buNone/>
            </a:pPr>
            <a:endParaRPr sz="2000">
              <a:latin typeface="Comic Sans MS"/>
              <a:ea typeface="Comic Sans MS"/>
              <a:cs typeface="Comic Sans MS"/>
              <a:sym typeface="Comic Sans MS"/>
            </a:endParaRPr>
          </a:p>
          <a:p>
            <a:pPr marL="0" lvl="0" indent="0" algn="l" rtl="0">
              <a:lnSpc>
                <a:spcPct val="100000"/>
              </a:lnSpc>
              <a:spcBef>
                <a:spcPts val="0"/>
              </a:spcBef>
              <a:spcAft>
                <a:spcPts val="0"/>
              </a:spcAft>
              <a:buNone/>
            </a:pPr>
            <a:r>
              <a:rPr lang="en" sz="2000">
                <a:latin typeface="Comic Sans MS"/>
                <a:ea typeface="Comic Sans MS"/>
                <a:cs typeface="Comic Sans MS"/>
                <a:sym typeface="Comic Sans MS"/>
              </a:rPr>
              <a:t>Sevak has been solely developed to prevent any accidental deaths of these brave workers.In short ,</a:t>
            </a:r>
            <a:r>
              <a:rPr lang="en" sz="2000" b="1">
                <a:latin typeface="Comic Sans MS"/>
                <a:ea typeface="Comic Sans MS"/>
                <a:cs typeface="Comic Sans MS"/>
                <a:sym typeface="Comic Sans MS"/>
              </a:rPr>
              <a:t>Sevak is a safety gear that protects the lives of these workers.</a:t>
            </a:r>
            <a:endParaRPr sz="1600" b="1">
              <a:solidFill>
                <a:schemeClr val="dk1"/>
              </a:solidFill>
              <a:latin typeface="Comic Sans MS"/>
              <a:ea typeface="Comic Sans MS"/>
              <a:cs typeface="Comic Sans MS"/>
              <a:sym typeface="Comic Sans MS"/>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638325" y="2930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ic Sans MS"/>
                <a:ea typeface="Comic Sans MS"/>
                <a:cs typeface="Comic Sans MS"/>
                <a:sym typeface="Comic Sans MS"/>
              </a:rPr>
              <a:t>Social Impacts of Sevak</a:t>
            </a:r>
            <a:endParaRPr>
              <a:latin typeface="Comic Sans MS"/>
              <a:ea typeface="Comic Sans MS"/>
              <a:cs typeface="Comic Sans MS"/>
              <a:sym typeface="Comic Sans MS"/>
            </a:endParaRPr>
          </a:p>
        </p:txBody>
      </p:sp>
      <p:sp>
        <p:nvSpPr>
          <p:cNvPr id="172" name="Google Shape;172;p21"/>
          <p:cNvSpPr txBox="1">
            <a:spLocks noGrp="1"/>
          </p:cNvSpPr>
          <p:nvPr>
            <p:ph type="body" idx="1"/>
          </p:nvPr>
        </p:nvSpPr>
        <p:spPr>
          <a:xfrm>
            <a:off x="351900" y="1092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Comic Sans MS"/>
                <a:ea typeface="Comic Sans MS"/>
                <a:cs typeface="Comic Sans MS"/>
                <a:sym typeface="Comic Sans MS"/>
              </a:rPr>
              <a:t>Improving </a:t>
            </a:r>
            <a:r>
              <a:rPr lang="en" sz="1500" b="1">
                <a:latin typeface="Comic Sans MS"/>
                <a:ea typeface="Comic Sans MS"/>
                <a:cs typeface="Comic Sans MS"/>
                <a:sym typeface="Comic Sans MS"/>
              </a:rPr>
              <a:t>the social conditions and divide</a:t>
            </a:r>
            <a:r>
              <a:rPr lang="en" sz="1500">
                <a:latin typeface="Comic Sans MS"/>
                <a:ea typeface="Comic Sans MS"/>
                <a:cs typeface="Comic Sans MS"/>
                <a:sym typeface="Comic Sans MS"/>
              </a:rPr>
              <a:t> in the society by helping the workers forced into this hazardous occupation .</a:t>
            </a:r>
            <a:endParaRPr sz="1500">
              <a:latin typeface="Comic Sans MS"/>
              <a:ea typeface="Comic Sans MS"/>
              <a:cs typeface="Comic Sans MS"/>
              <a:sym typeface="Comic Sans MS"/>
            </a:endParaRPr>
          </a:p>
          <a:p>
            <a:pPr marL="0" lvl="0" indent="0" algn="l" rtl="0">
              <a:spcBef>
                <a:spcPts val="1600"/>
              </a:spcBef>
              <a:spcAft>
                <a:spcPts val="0"/>
              </a:spcAft>
              <a:buNone/>
            </a:pPr>
            <a:r>
              <a:rPr lang="en" sz="1500">
                <a:latin typeface="Comic Sans MS"/>
                <a:ea typeface="Comic Sans MS"/>
                <a:cs typeface="Comic Sans MS"/>
                <a:sym typeface="Comic Sans MS"/>
              </a:rPr>
              <a:t>This is done through the government and the public coming together in taking great care and effort to </a:t>
            </a:r>
            <a:r>
              <a:rPr lang="en" sz="1500" b="1">
                <a:latin typeface="Comic Sans MS"/>
                <a:ea typeface="Comic Sans MS"/>
                <a:cs typeface="Comic Sans MS"/>
                <a:sym typeface="Comic Sans MS"/>
              </a:rPr>
              <a:t>ensure a much safer and better </a:t>
            </a:r>
            <a:r>
              <a:rPr lang="en" sz="1500">
                <a:latin typeface="Comic Sans MS"/>
                <a:ea typeface="Comic Sans MS"/>
                <a:cs typeface="Comic Sans MS"/>
                <a:sym typeface="Comic Sans MS"/>
              </a:rPr>
              <a:t>working condition.</a:t>
            </a:r>
            <a:endParaRPr sz="1500">
              <a:latin typeface="Comic Sans MS"/>
              <a:ea typeface="Comic Sans MS"/>
              <a:cs typeface="Comic Sans MS"/>
              <a:sym typeface="Comic Sans MS"/>
            </a:endParaRPr>
          </a:p>
          <a:p>
            <a:pPr marL="0" lvl="0" indent="0" algn="l" rtl="0">
              <a:spcBef>
                <a:spcPts val="1600"/>
              </a:spcBef>
              <a:spcAft>
                <a:spcPts val="0"/>
              </a:spcAft>
              <a:buNone/>
            </a:pPr>
            <a:r>
              <a:rPr lang="en" sz="1500">
                <a:latin typeface="Comic Sans MS"/>
                <a:ea typeface="Comic Sans MS"/>
                <a:cs typeface="Comic Sans MS"/>
                <a:sym typeface="Comic Sans MS"/>
              </a:rPr>
              <a:t>By investing in the health,sanitation,cleanliness of the country, and thus </a:t>
            </a:r>
            <a:r>
              <a:rPr lang="en" sz="1500" b="1">
                <a:latin typeface="Comic Sans MS"/>
                <a:ea typeface="Comic Sans MS"/>
                <a:cs typeface="Comic Sans MS"/>
                <a:sym typeface="Comic Sans MS"/>
              </a:rPr>
              <a:t>bridging the gap</a:t>
            </a:r>
            <a:r>
              <a:rPr lang="en" sz="1500">
                <a:latin typeface="Comic Sans MS"/>
                <a:ea typeface="Comic Sans MS"/>
                <a:cs typeface="Comic Sans MS"/>
                <a:sym typeface="Comic Sans MS"/>
              </a:rPr>
              <a:t> between the government and citizens.</a:t>
            </a:r>
            <a:endParaRPr sz="1500">
              <a:latin typeface="Comic Sans MS"/>
              <a:ea typeface="Comic Sans MS"/>
              <a:cs typeface="Comic Sans MS"/>
              <a:sym typeface="Comic Sans MS"/>
            </a:endParaRPr>
          </a:p>
          <a:p>
            <a:pPr marL="0" lvl="0" indent="0" algn="l" rtl="0">
              <a:spcBef>
                <a:spcPts val="1600"/>
              </a:spcBef>
              <a:spcAft>
                <a:spcPts val="0"/>
              </a:spcAft>
              <a:buNone/>
            </a:pPr>
            <a:r>
              <a:rPr lang="en" sz="1500">
                <a:latin typeface="Comic Sans MS"/>
                <a:ea typeface="Comic Sans MS"/>
                <a:cs typeface="Comic Sans MS"/>
                <a:sym typeface="Comic Sans MS"/>
              </a:rPr>
              <a:t>The government will be making wise decisions to alleviate the grievances of a big section of the nation.</a:t>
            </a:r>
            <a:endParaRPr sz="1500">
              <a:latin typeface="Comic Sans MS"/>
              <a:ea typeface="Comic Sans MS"/>
              <a:cs typeface="Comic Sans MS"/>
              <a:sym typeface="Comic Sans MS"/>
            </a:endParaRPr>
          </a:p>
          <a:p>
            <a:pPr marL="457200" lvl="0" indent="0" algn="l" rtl="0">
              <a:spcBef>
                <a:spcPts val="1600"/>
              </a:spcBef>
              <a:spcAft>
                <a:spcPts val="0"/>
              </a:spcAft>
              <a:buClr>
                <a:schemeClr val="dk1"/>
              </a:buClr>
              <a:buSzPts val="1100"/>
              <a:buFont typeface="Arial"/>
              <a:buNone/>
            </a:pPr>
            <a:endParaRPr sz="1500"/>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1639</Words>
  <Application>Microsoft Office PowerPoint</Application>
  <PresentationFormat>On-screen Show (16:9)</PresentationFormat>
  <Paragraphs>109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Comic Sans MS</vt:lpstr>
      <vt:lpstr>Calisto MT</vt:lpstr>
      <vt:lpstr>Nunito</vt:lpstr>
      <vt:lpstr>Calibri</vt:lpstr>
      <vt:lpstr>Shift</vt:lpstr>
      <vt:lpstr>PowerPoint Presentation</vt:lpstr>
      <vt:lpstr>Qualitative impacts of Sevak</vt:lpstr>
      <vt:lpstr>What are the issues to be addressed ?</vt:lpstr>
      <vt:lpstr>PowerPoint Presentation</vt:lpstr>
      <vt:lpstr>PowerPoint Presentation</vt:lpstr>
      <vt:lpstr>How Important is this scenario ??</vt:lpstr>
      <vt:lpstr>PowerPoint Presentation</vt:lpstr>
      <vt:lpstr>How Sevak helps here ?  </vt:lpstr>
      <vt:lpstr>Social Impacts of Sevak</vt:lpstr>
      <vt:lpstr>Impacts of Sevak on Health</vt:lpstr>
      <vt:lpstr>Impacts of Sevak on Health</vt:lpstr>
      <vt:lpstr>Quantitative Impacts of Sevak</vt:lpstr>
      <vt:lpstr>Economic Impact of Sevak</vt:lpstr>
      <vt:lpstr>Financial losses and investments :</vt:lpstr>
      <vt:lpstr>Reach of our service </vt:lpstr>
      <vt:lpstr>PowerPoint Presentation</vt:lpstr>
      <vt:lpstr>A better Long term Investment</vt:lpstr>
      <vt:lpstr>Reduced Risks of Deaths</vt:lpstr>
      <vt:lpstr>PowerPoint Presentation</vt:lpstr>
      <vt:lpstr>Business Analytics Opportunities</vt:lpstr>
      <vt:lpstr>PowerPoint Presentation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1</cp:revision>
  <dcterms:modified xsi:type="dcterms:W3CDTF">2020-07-18T20:19:50Z</dcterms:modified>
</cp:coreProperties>
</file>