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71" r:id="rId8"/>
    <p:sldId id="263" r:id="rId9"/>
    <p:sldId id="264" r:id="rId10"/>
    <p:sldId id="265" r:id="rId11"/>
    <p:sldId id="266" r:id="rId12"/>
    <p:sldId id="267" r:id="rId13"/>
  </p:sldIdLst>
  <p:sldSz cx="18288000" cy="10287000"/>
  <p:notesSz cx="6858000" cy="9144000"/>
  <p:embeddedFontLst>
    <p:embeddedFont>
      <p:font typeface="Aileron Heavy Bold" panose="020B0604020202020204" charset="0"/>
      <p:regular r:id="rId14"/>
    </p:embeddedFont>
    <p:embeddedFont>
      <p:font typeface="Calibri" panose="020F0502020204030204" pitchFamily="34" charset="0"/>
      <p:regular r:id="rId15"/>
      <p:bold r:id="rId16"/>
      <p:italic r:id="rId17"/>
      <p:boldItalic r:id="rId18"/>
    </p:embeddedFont>
    <p:embeddedFont>
      <p:font typeface="Aileron Heavy" panose="020B0604020202020204" charset="0"/>
      <p:regular r:id="rId19"/>
    </p:embeddedFont>
    <p:embeddedFont>
      <p:font typeface="Aileron Regular Bold" panose="020B0604020202020204" charset="0"/>
      <p:regular r:id="rId20"/>
    </p:embeddedFont>
    <p:embeddedFont>
      <p:font typeface="Aileron Regular" panose="020B0604020202020204" charset="0"/>
      <p:regular r:id="rId21"/>
    </p:embeddedFont>
    <p:embeddedFont>
      <p:font typeface="Open Sans Light" panose="020B0604020202020204" charset="0"/>
      <p:regular r:id="rId22"/>
    </p:embeddedFont>
    <p:embeddedFont>
      <p:font typeface="Open Sans"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432890">
            <a:off x="15633874" y="2828175"/>
            <a:ext cx="1525575" cy="1332871"/>
          </a:xfrm>
          <a:prstGeom prst="rect">
            <a:avLst/>
          </a:prstGeom>
        </p:spPr>
      </p:pic>
      <p:pic>
        <p:nvPicPr>
          <p:cNvPr id="3" name="Picture 3"/>
          <p:cNvPicPr>
            <a:picLocks noChangeAspect="1"/>
          </p:cNvPicPr>
          <p:nvPr/>
        </p:nvPicPr>
        <p:blipFill>
          <a:blip r:embed="rId3"/>
          <a:srcRect/>
          <a:stretch>
            <a:fillRect/>
          </a:stretch>
        </p:blipFill>
        <p:spPr>
          <a:xfrm>
            <a:off x="1708236" y="1028700"/>
            <a:ext cx="14688425" cy="8487775"/>
          </a:xfrm>
          <a:prstGeom prst="rect">
            <a:avLst/>
          </a:prstGeom>
        </p:spPr>
      </p:pic>
      <p:pic>
        <p:nvPicPr>
          <p:cNvPr id="4" name="Picture 4"/>
          <p:cNvPicPr>
            <a:picLocks noChangeAspect="1"/>
          </p:cNvPicPr>
          <p:nvPr/>
        </p:nvPicPr>
        <p:blipFill>
          <a:blip r:embed="rId4"/>
          <a:srcRect/>
          <a:stretch>
            <a:fillRect/>
          </a:stretch>
        </p:blipFill>
        <p:spPr>
          <a:xfrm>
            <a:off x="978519" y="1070219"/>
            <a:ext cx="1101991" cy="1045871"/>
          </a:xfrm>
          <a:prstGeom prst="rect">
            <a:avLst/>
          </a:prstGeom>
        </p:spPr>
      </p:pic>
      <p:grpSp>
        <p:nvGrpSpPr>
          <p:cNvPr id="5" name="Group 5"/>
          <p:cNvGrpSpPr/>
          <p:nvPr/>
        </p:nvGrpSpPr>
        <p:grpSpPr>
          <a:xfrm>
            <a:off x="1630568" y="3548002"/>
            <a:ext cx="15026864" cy="3190997"/>
            <a:chOff x="0" y="0"/>
            <a:chExt cx="20035819" cy="4254663"/>
          </a:xfrm>
        </p:grpSpPr>
        <p:sp>
          <p:nvSpPr>
            <p:cNvPr id="6" name="TextBox 6"/>
            <p:cNvSpPr txBox="1"/>
            <p:nvPr/>
          </p:nvSpPr>
          <p:spPr>
            <a:xfrm>
              <a:off x="0" y="104775"/>
              <a:ext cx="20035819" cy="2332287"/>
            </a:xfrm>
            <a:prstGeom prst="rect">
              <a:avLst/>
            </a:prstGeom>
          </p:spPr>
          <p:txBody>
            <a:bodyPr lIns="0" tIns="0" rIns="0" bIns="0" rtlCol="0" anchor="t">
              <a:spAutoFit/>
            </a:bodyPr>
            <a:lstStyle/>
            <a:p>
              <a:pPr algn="ctr">
                <a:lnSpc>
                  <a:spcPts val="13200"/>
                </a:lnSpc>
              </a:pPr>
              <a:r>
                <a:rPr lang="en-US" sz="12000">
                  <a:solidFill>
                    <a:srgbClr val="000000"/>
                  </a:solidFill>
                  <a:latin typeface="Aileron Heavy"/>
                </a:rPr>
                <a:t>Sevak</a:t>
              </a:r>
            </a:p>
          </p:txBody>
        </p:sp>
        <p:sp>
          <p:nvSpPr>
            <p:cNvPr id="7" name="TextBox 7"/>
            <p:cNvSpPr txBox="1"/>
            <p:nvPr/>
          </p:nvSpPr>
          <p:spPr>
            <a:xfrm>
              <a:off x="2729713" y="2608063"/>
              <a:ext cx="14576394" cy="1646600"/>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Aileron Regular"/>
                </a:rPr>
                <a:t>IoT based underground drainage worker safety system</a:t>
              </a:r>
            </a:p>
          </p:txBody>
        </p:sp>
      </p:grpSp>
      <p:pic>
        <p:nvPicPr>
          <p:cNvPr id="8" name="Picture 8"/>
          <p:cNvPicPr>
            <a:picLocks noChangeAspect="1"/>
          </p:cNvPicPr>
          <p:nvPr/>
        </p:nvPicPr>
        <p:blipFill>
          <a:blip r:embed="rId5"/>
          <a:srcRect/>
          <a:stretch>
            <a:fillRect/>
          </a:stretch>
        </p:blipFill>
        <p:spPr>
          <a:xfrm>
            <a:off x="13130875" y="3494611"/>
            <a:ext cx="2502028" cy="1339529"/>
          </a:xfrm>
          <a:prstGeom prst="rect">
            <a:avLst/>
          </a:prstGeom>
        </p:spPr>
      </p:pic>
      <p:pic>
        <p:nvPicPr>
          <p:cNvPr id="9" name="Picture 9"/>
          <p:cNvPicPr>
            <a:picLocks noChangeAspect="1"/>
          </p:cNvPicPr>
          <p:nvPr/>
        </p:nvPicPr>
        <p:blipFill>
          <a:blip r:embed="rId6"/>
          <a:srcRect/>
          <a:stretch>
            <a:fillRect/>
          </a:stretch>
        </p:blipFill>
        <p:spPr>
          <a:xfrm>
            <a:off x="7440143" y="1277958"/>
            <a:ext cx="2027125" cy="2216653"/>
          </a:xfrm>
          <a:prstGeom prst="rect">
            <a:avLst/>
          </a:prstGeom>
        </p:spPr>
      </p:pic>
      <p:pic>
        <p:nvPicPr>
          <p:cNvPr id="10" name="Picture 10"/>
          <p:cNvPicPr>
            <a:picLocks noChangeAspect="1"/>
          </p:cNvPicPr>
          <p:nvPr/>
        </p:nvPicPr>
        <p:blipFill>
          <a:blip r:embed="rId7"/>
          <a:srcRect/>
          <a:stretch>
            <a:fillRect/>
          </a:stretch>
        </p:blipFill>
        <p:spPr>
          <a:xfrm>
            <a:off x="13911163" y="1028700"/>
            <a:ext cx="2037234" cy="1468147"/>
          </a:xfrm>
          <a:prstGeom prst="rect">
            <a:avLst/>
          </a:prstGeom>
        </p:spPr>
      </p:pic>
      <p:pic>
        <p:nvPicPr>
          <p:cNvPr id="11" name="Picture 11"/>
          <p:cNvPicPr>
            <a:picLocks noChangeAspect="1"/>
          </p:cNvPicPr>
          <p:nvPr/>
        </p:nvPicPr>
        <p:blipFill>
          <a:blip r:embed="rId2"/>
          <a:srcRect/>
          <a:stretch>
            <a:fillRect/>
          </a:stretch>
        </p:blipFill>
        <p:spPr>
          <a:xfrm rot="7925507">
            <a:off x="945449" y="8056054"/>
            <a:ext cx="1525575" cy="1332871"/>
          </a:xfrm>
          <a:prstGeom prst="rect">
            <a:avLst/>
          </a:prstGeom>
        </p:spPr>
      </p:pic>
      <p:pic>
        <p:nvPicPr>
          <p:cNvPr id="12" name="Picture 12"/>
          <p:cNvPicPr>
            <a:picLocks noChangeAspect="1"/>
          </p:cNvPicPr>
          <p:nvPr/>
        </p:nvPicPr>
        <p:blipFill>
          <a:blip r:embed="rId4"/>
          <a:srcRect/>
          <a:stretch>
            <a:fillRect/>
          </a:stretch>
        </p:blipFill>
        <p:spPr>
          <a:xfrm rot="-2846079">
            <a:off x="16571302" y="5960275"/>
            <a:ext cx="930350" cy="88297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TextBox 2"/>
          <p:cNvSpPr txBox="1"/>
          <p:nvPr/>
        </p:nvSpPr>
        <p:spPr>
          <a:xfrm>
            <a:off x="-1295400" y="266700"/>
            <a:ext cx="12440501" cy="1961691"/>
          </a:xfrm>
          <a:prstGeom prst="rect">
            <a:avLst/>
          </a:prstGeom>
        </p:spPr>
        <p:txBody>
          <a:bodyPr lIns="0" tIns="0" rIns="0" bIns="0" rtlCol="0" anchor="t">
            <a:spAutoFit/>
          </a:bodyPr>
          <a:lstStyle/>
          <a:p>
            <a:pPr algn="ctr">
              <a:lnSpc>
                <a:spcPts val="7872"/>
              </a:lnSpc>
              <a:spcBef>
                <a:spcPct val="0"/>
              </a:spcBef>
            </a:pPr>
            <a:r>
              <a:rPr lang="en-US" sz="6400" dirty="0" smtClean="0">
                <a:solidFill>
                  <a:srgbClr val="000000"/>
                </a:solidFill>
                <a:latin typeface="Aileron Heavy Bold"/>
              </a:rPr>
              <a:t>Circuit Diagram-Watch</a:t>
            </a:r>
          </a:p>
          <a:p>
            <a:pPr algn="ctr">
              <a:lnSpc>
                <a:spcPts val="7872"/>
              </a:lnSpc>
              <a:spcBef>
                <a:spcPct val="0"/>
              </a:spcBef>
            </a:pPr>
            <a:endParaRPr lang="en-US" sz="6400" dirty="0">
              <a:solidFill>
                <a:srgbClr val="000000"/>
              </a:solidFill>
              <a:latin typeface="Aileron Heavy Bold"/>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38300"/>
            <a:ext cx="15316200" cy="7848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685800" y="-17628"/>
            <a:ext cx="16887037" cy="1246752"/>
          </a:xfrm>
          <a:prstGeom prst="rect">
            <a:avLst/>
          </a:prstGeom>
        </p:spPr>
        <p:txBody>
          <a:bodyPr wrap="square" lIns="0" tIns="0" rIns="0" bIns="0" rtlCol="0" anchor="t">
            <a:spAutoFit/>
          </a:bodyPr>
          <a:lstStyle/>
          <a:p>
            <a:pPr marL="0" lvl="0" indent="0">
              <a:lnSpc>
                <a:spcPts val="11000"/>
              </a:lnSpc>
              <a:spcBef>
                <a:spcPct val="0"/>
              </a:spcBef>
            </a:pPr>
            <a:r>
              <a:rPr lang="en-US" sz="6400" u="none" dirty="0" smtClean="0">
                <a:solidFill>
                  <a:srgbClr val="F3F3F3"/>
                </a:solidFill>
                <a:latin typeface="Aileron Heavy"/>
              </a:rPr>
              <a:t>Hardware and Software Used</a:t>
            </a:r>
          </a:p>
        </p:txBody>
      </p:sp>
      <p:sp>
        <p:nvSpPr>
          <p:cNvPr id="11" name="TextBox 10"/>
          <p:cNvSpPr txBox="1"/>
          <p:nvPr/>
        </p:nvSpPr>
        <p:spPr>
          <a:xfrm>
            <a:off x="685800" y="1866900"/>
            <a:ext cx="11201400" cy="7478970"/>
          </a:xfrm>
          <a:prstGeom prst="rect">
            <a:avLst/>
          </a:prstGeom>
          <a:noFill/>
        </p:spPr>
        <p:txBody>
          <a:bodyPr wrap="square" rtlCol="0">
            <a:spAutoFit/>
          </a:bodyPr>
          <a:lstStyle/>
          <a:p>
            <a:pPr marL="342900" indent="-342900">
              <a:buFont typeface="Arial" panose="020B0604020202020204" pitchFamily="34" charset="0"/>
              <a:buChar char="•"/>
            </a:pPr>
            <a:r>
              <a:rPr lang="en-US" sz="3200" dirty="0" err="1" smtClean="0">
                <a:solidFill>
                  <a:schemeClr val="bg1"/>
                </a:solidFill>
              </a:rPr>
              <a:t>Nodemcu</a:t>
            </a:r>
            <a:endParaRPr lang="en-US" sz="3200" dirty="0" smtClean="0">
              <a:solidFill>
                <a:schemeClr val="bg1"/>
              </a:solidFill>
            </a:endParaRPr>
          </a:p>
          <a:p>
            <a:pPr marL="342900" indent="-342900">
              <a:buFont typeface="Arial" panose="020B0604020202020204" pitchFamily="34" charset="0"/>
              <a:buChar char="•"/>
            </a:pPr>
            <a:r>
              <a:rPr lang="en-US" sz="3200" dirty="0" smtClean="0">
                <a:solidFill>
                  <a:schemeClr val="bg1"/>
                </a:solidFill>
              </a:rPr>
              <a:t>DHT22</a:t>
            </a:r>
          </a:p>
          <a:p>
            <a:pPr marL="342900" indent="-342900">
              <a:buFont typeface="Arial" panose="020B0604020202020204" pitchFamily="34" charset="0"/>
              <a:buChar char="•"/>
            </a:pPr>
            <a:r>
              <a:rPr lang="en-US" sz="3200" dirty="0" smtClean="0">
                <a:solidFill>
                  <a:schemeClr val="bg1"/>
                </a:solidFill>
              </a:rPr>
              <a:t>Ultrasonic sensor HC-SR04</a:t>
            </a:r>
          </a:p>
          <a:p>
            <a:pPr marL="342900" indent="-342900">
              <a:buFont typeface="Arial" panose="020B0604020202020204" pitchFamily="34" charset="0"/>
              <a:buChar char="•"/>
            </a:pPr>
            <a:r>
              <a:rPr lang="en-US" sz="3200" dirty="0" smtClean="0">
                <a:solidFill>
                  <a:schemeClr val="bg1"/>
                </a:solidFill>
              </a:rPr>
              <a:t>Neo 6-M </a:t>
            </a:r>
          </a:p>
          <a:p>
            <a:pPr marL="342900" indent="-342900">
              <a:buFont typeface="Arial" panose="020B0604020202020204" pitchFamily="34" charset="0"/>
              <a:buChar char="•"/>
            </a:pPr>
            <a:r>
              <a:rPr lang="en-US" sz="3200" dirty="0" smtClean="0">
                <a:solidFill>
                  <a:schemeClr val="bg1"/>
                </a:solidFill>
              </a:rPr>
              <a:t>Mq9 gas sensor-Monitors level of carbon </a:t>
            </a:r>
            <a:r>
              <a:rPr lang="en-US" sz="3200" dirty="0">
                <a:solidFill>
                  <a:schemeClr val="bg1"/>
                </a:solidFill>
              </a:rPr>
              <a:t>m</a:t>
            </a:r>
            <a:r>
              <a:rPr lang="en-US" sz="3200" dirty="0" smtClean="0">
                <a:solidFill>
                  <a:schemeClr val="bg1"/>
                </a:solidFill>
              </a:rPr>
              <a:t>onoxide.</a:t>
            </a:r>
          </a:p>
          <a:p>
            <a:pPr marL="342900" indent="-342900">
              <a:buFont typeface="Arial" panose="020B0604020202020204" pitchFamily="34" charset="0"/>
              <a:buChar char="•"/>
            </a:pPr>
            <a:r>
              <a:rPr lang="en-US" sz="3200" dirty="0" smtClean="0">
                <a:solidFill>
                  <a:schemeClr val="bg1"/>
                </a:solidFill>
              </a:rPr>
              <a:t>Mq2 gas sensor-Monitors level of methane.</a:t>
            </a:r>
          </a:p>
          <a:p>
            <a:pPr marL="342900" indent="-342900">
              <a:buFont typeface="Arial" panose="020B0604020202020204" pitchFamily="34" charset="0"/>
              <a:buChar char="•"/>
            </a:pPr>
            <a:r>
              <a:rPr lang="en-US" sz="3200" dirty="0" smtClean="0">
                <a:solidFill>
                  <a:schemeClr val="bg1"/>
                </a:solidFill>
              </a:rPr>
              <a:t>Mpu6050</a:t>
            </a:r>
          </a:p>
          <a:p>
            <a:pPr marL="342900" indent="-342900">
              <a:buFont typeface="Arial" panose="020B0604020202020204" pitchFamily="34" charset="0"/>
              <a:buChar char="•"/>
            </a:pPr>
            <a:r>
              <a:rPr lang="en-US" sz="3200" dirty="0" err="1" smtClean="0">
                <a:solidFill>
                  <a:schemeClr val="bg1"/>
                </a:solidFill>
              </a:rPr>
              <a:t>Sen</a:t>
            </a:r>
            <a:r>
              <a:rPr lang="en-US" sz="3200" dirty="0" smtClean="0">
                <a:solidFill>
                  <a:schemeClr val="bg1"/>
                </a:solidFill>
              </a:rPr>
              <a:t> </a:t>
            </a:r>
            <a:r>
              <a:rPr lang="en-US" sz="3200" dirty="0" smtClean="0">
                <a:solidFill>
                  <a:schemeClr val="bg1"/>
                </a:solidFill>
              </a:rPr>
              <a:t>111574</a:t>
            </a:r>
            <a:endParaRPr lang="en-US" sz="3200" dirty="0" smtClean="0">
              <a:solidFill>
                <a:schemeClr val="bg1"/>
              </a:solidFill>
            </a:endParaRPr>
          </a:p>
          <a:p>
            <a:pPr marL="342900" indent="-342900">
              <a:buFont typeface="Arial" panose="020B0604020202020204" pitchFamily="34" charset="0"/>
              <a:buChar char="•"/>
            </a:pPr>
            <a:r>
              <a:rPr lang="en-US" sz="3200" dirty="0" smtClean="0">
                <a:solidFill>
                  <a:schemeClr val="bg1"/>
                </a:solidFill>
              </a:rPr>
              <a:t>Push button</a:t>
            </a:r>
          </a:p>
          <a:p>
            <a:pPr marL="342900" indent="-342900">
              <a:buFont typeface="Arial" panose="020B0604020202020204" pitchFamily="34" charset="0"/>
              <a:buChar char="•"/>
            </a:pPr>
            <a:r>
              <a:rPr lang="en-US" sz="3200" dirty="0" err="1" smtClean="0">
                <a:solidFill>
                  <a:schemeClr val="bg1"/>
                </a:solidFill>
              </a:rPr>
              <a:t>Arduino</a:t>
            </a:r>
            <a:r>
              <a:rPr lang="en-US" sz="3200" dirty="0" smtClean="0">
                <a:solidFill>
                  <a:schemeClr val="bg1"/>
                </a:solidFill>
              </a:rPr>
              <a:t> IDE</a:t>
            </a:r>
          </a:p>
          <a:p>
            <a:pPr marL="342900" indent="-342900">
              <a:buFont typeface="Arial" panose="020B0604020202020204" pitchFamily="34" charset="0"/>
              <a:buChar char="•"/>
            </a:pPr>
            <a:r>
              <a:rPr lang="en-US" sz="3200" dirty="0" err="1" smtClean="0">
                <a:solidFill>
                  <a:schemeClr val="bg1"/>
                </a:solidFill>
              </a:rPr>
              <a:t>Ubidots</a:t>
            </a:r>
            <a:endParaRPr lang="en-US" sz="3200" dirty="0">
              <a:solidFill>
                <a:schemeClr val="bg1"/>
              </a:solidFill>
            </a:endParaRPr>
          </a:p>
          <a:p>
            <a:pPr marL="342900" indent="-342900">
              <a:buFont typeface="Arial" panose="020B0604020202020204" pitchFamily="34" charset="0"/>
              <a:buChar char="•"/>
            </a:pPr>
            <a:r>
              <a:rPr lang="en-US" sz="3200" dirty="0" err="1" smtClean="0">
                <a:solidFill>
                  <a:schemeClr val="bg1"/>
                </a:solidFill>
              </a:rPr>
              <a:t>ThingsSpeak</a:t>
            </a:r>
            <a:endParaRPr lang="en-US" sz="3200" dirty="0" smtClean="0">
              <a:solidFill>
                <a:schemeClr val="bg1"/>
              </a:solidFill>
            </a:endParaRPr>
          </a:p>
          <a:p>
            <a:pPr marL="342900" indent="-342900">
              <a:buFont typeface="Arial" panose="020B0604020202020204" pitchFamily="34" charset="0"/>
              <a:buChar char="•"/>
            </a:pPr>
            <a:endParaRPr lang="en-US" sz="3200" dirty="0" smtClean="0">
              <a:solidFill>
                <a:schemeClr val="bg1"/>
              </a:solidFill>
            </a:endParaRPr>
          </a:p>
          <a:p>
            <a:pPr marL="342900" indent="-342900">
              <a:buFont typeface="Arial" panose="020B0604020202020204" pitchFamily="34" charset="0"/>
              <a:buChar char="•"/>
            </a:pPr>
            <a:endParaRPr lang="en-US" sz="3200" dirty="0" smtClean="0">
              <a:solidFill>
                <a:schemeClr val="bg1"/>
              </a:solidFill>
            </a:endParaRPr>
          </a:p>
          <a:p>
            <a:pPr marL="342900" indent="-342900">
              <a:buFont typeface="Arial" panose="020B0604020202020204" pitchFamily="34" charset="0"/>
              <a:buChar char="•"/>
            </a:pPr>
            <a:endParaRPr lang="en-IN" sz="32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p:cNvGrpSpPr/>
        <p:nvPr/>
      </p:nvGrpSpPr>
      <p:grpSpPr>
        <a:xfrm>
          <a:off x="0" y="0"/>
          <a:ext cx="0" cy="0"/>
          <a:chOff x="0" y="0"/>
          <a:chExt cx="0" cy="0"/>
        </a:xfrm>
      </p:grpSpPr>
      <p:grpSp>
        <p:nvGrpSpPr>
          <p:cNvPr id="2" name="Group 2"/>
          <p:cNvGrpSpPr/>
          <p:nvPr/>
        </p:nvGrpSpPr>
        <p:grpSpPr>
          <a:xfrm>
            <a:off x="9144000" y="3372953"/>
            <a:ext cx="8115300" cy="4136865"/>
            <a:chOff x="0" y="-19051"/>
            <a:chExt cx="10820400" cy="5515819"/>
          </a:xfrm>
        </p:grpSpPr>
        <p:sp>
          <p:nvSpPr>
            <p:cNvPr id="3" name="TextBox 3"/>
            <p:cNvSpPr txBox="1"/>
            <p:nvPr/>
          </p:nvSpPr>
          <p:spPr>
            <a:xfrm>
              <a:off x="0" y="-19051"/>
              <a:ext cx="10820400" cy="1264791"/>
            </a:xfrm>
            <a:prstGeom prst="rect">
              <a:avLst/>
            </a:prstGeom>
          </p:spPr>
          <p:txBody>
            <a:bodyPr lIns="0" tIns="0" rIns="0" bIns="0" rtlCol="0" anchor="t">
              <a:spAutoFit/>
            </a:bodyPr>
            <a:lstStyle/>
            <a:p>
              <a:pPr>
                <a:lnSpc>
                  <a:spcPts val="7871"/>
                </a:lnSpc>
                <a:spcBef>
                  <a:spcPct val="0"/>
                </a:spcBef>
              </a:pPr>
              <a:r>
                <a:rPr lang="en-US" sz="6399" dirty="0" smtClean="0">
                  <a:solidFill>
                    <a:srgbClr val="F3F3F3"/>
                  </a:solidFill>
                  <a:latin typeface="Aileron Heavy Bold"/>
                </a:rPr>
                <a:t>Conclusion</a:t>
              </a:r>
              <a:endParaRPr lang="en-US" sz="6399" dirty="0">
                <a:solidFill>
                  <a:srgbClr val="F3F3F3"/>
                </a:solidFill>
                <a:latin typeface="Aileron Heavy Bold"/>
              </a:endParaRPr>
            </a:p>
          </p:txBody>
        </p:sp>
        <p:sp>
          <p:nvSpPr>
            <p:cNvPr id="4" name="TextBox 4"/>
            <p:cNvSpPr txBox="1"/>
            <p:nvPr/>
          </p:nvSpPr>
          <p:spPr>
            <a:xfrm>
              <a:off x="0" y="1427278"/>
              <a:ext cx="9580132" cy="4069490"/>
            </a:xfrm>
            <a:prstGeom prst="rect">
              <a:avLst/>
            </a:prstGeom>
          </p:spPr>
          <p:txBody>
            <a:bodyPr lIns="0" tIns="0" rIns="0" bIns="0" rtlCol="0" anchor="t">
              <a:spAutoFit/>
            </a:bodyPr>
            <a:lstStyle/>
            <a:p>
              <a:pPr marL="0" lvl="0" indent="0">
                <a:lnSpc>
                  <a:spcPts val="3359"/>
                </a:lnSpc>
              </a:pPr>
              <a:r>
                <a:rPr lang="en-US" sz="2400" u="none" spc="31" dirty="0" smtClean="0">
                  <a:solidFill>
                    <a:srgbClr val="F3F3F3"/>
                  </a:solidFill>
                  <a:latin typeface="Aileron Regular"/>
                </a:rPr>
                <a:t>Our product “</a:t>
              </a:r>
              <a:r>
                <a:rPr lang="en-US" sz="2400" u="none" spc="31" dirty="0" err="1" smtClean="0">
                  <a:solidFill>
                    <a:srgbClr val="F3F3F3"/>
                  </a:solidFill>
                  <a:latin typeface="Aileron Regular"/>
                </a:rPr>
                <a:t>Sevak</a:t>
              </a:r>
              <a:r>
                <a:rPr lang="en-US" sz="2400" u="none" spc="31" dirty="0" smtClean="0">
                  <a:solidFill>
                    <a:srgbClr val="F3F3F3"/>
                  </a:solidFill>
                  <a:latin typeface="Aileron Regular"/>
                </a:rPr>
                <a:t>” thus is a cost effective </a:t>
              </a:r>
              <a:r>
                <a:rPr lang="en-US" sz="2400" u="none" spc="31" dirty="0" err="1" smtClean="0">
                  <a:solidFill>
                    <a:srgbClr val="F3F3F3"/>
                  </a:solidFill>
                  <a:latin typeface="Aileron Regular"/>
                </a:rPr>
                <a:t>IoT</a:t>
              </a:r>
              <a:r>
                <a:rPr lang="en-US" sz="2400" u="none" spc="31" dirty="0" smtClean="0">
                  <a:solidFill>
                    <a:srgbClr val="F3F3F3"/>
                  </a:solidFill>
                  <a:latin typeface="Aileron Regular"/>
                </a:rPr>
                <a:t> device that ensures the safety of th</a:t>
              </a:r>
              <a:r>
                <a:rPr lang="en-US" sz="2400" spc="31" dirty="0" smtClean="0">
                  <a:solidFill>
                    <a:srgbClr val="F3F3F3"/>
                  </a:solidFill>
                  <a:latin typeface="Aileron Regular"/>
                </a:rPr>
                <a:t>ose brave workers who clean the underground drainages</a:t>
              </a:r>
              <a:r>
                <a:rPr lang="en-US" sz="2400" spc="31" dirty="0" smtClean="0">
                  <a:solidFill>
                    <a:srgbClr val="F3F3F3"/>
                  </a:solidFill>
                  <a:latin typeface="Aileron Regular"/>
                </a:rPr>
                <a:t>.</a:t>
              </a:r>
            </a:p>
            <a:p>
              <a:pPr marL="0" lvl="0" indent="0">
                <a:lnSpc>
                  <a:spcPts val="3359"/>
                </a:lnSpc>
              </a:pPr>
              <a:endParaRPr lang="en-US" sz="2400" spc="31" dirty="0">
                <a:solidFill>
                  <a:srgbClr val="F3F3F3"/>
                </a:solidFill>
                <a:latin typeface="Aileron Regular"/>
              </a:endParaRPr>
            </a:p>
            <a:p>
              <a:pPr lvl="0">
                <a:lnSpc>
                  <a:spcPts val="3359"/>
                </a:lnSpc>
              </a:pPr>
              <a:r>
                <a:rPr lang="en-US" sz="2400" u="none" spc="31" dirty="0" smtClean="0">
                  <a:solidFill>
                    <a:srgbClr val="F3F3F3"/>
                  </a:solidFill>
                  <a:latin typeface="Aileron Regular"/>
                </a:rPr>
                <a:t>Link to </a:t>
              </a:r>
              <a:r>
                <a:rPr lang="en-US" sz="2400" u="none" spc="31" dirty="0" err="1" smtClean="0">
                  <a:solidFill>
                    <a:srgbClr val="F3F3F3"/>
                  </a:solidFill>
                  <a:latin typeface="Aileron Regular"/>
                </a:rPr>
                <a:t>google</a:t>
              </a:r>
              <a:r>
                <a:rPr lang="en-US" sz="2400" spc="31" dirty="0">
                  <a:solidFill>
                    <a:srgbClr val="F3F3F3"/>
                  </a:solidFill>
                  <a:latin typeface="Aileron Regular"/>
                </a:rPr>
                <a:t> drive</a:t>
              </a:r>
              <a:r>
                <a:rPr lang="en-US" sz="2400" spc="31" dirty="0" smtClean="0">
                  <a:solidFill>
                    <a:srgbClr val="F3F3F3"/>
                  </a:solidFill>
                  <a:latin typeface="Aileron Regular"/>
                </a:rPr>
                <a:t>: https</a:t>
              </a:r>
              <a:r>
                <a:rPr lang="en-US" sz="2400" spc="31" dirty="0">
                  <a:solidFill>
                    <a:srgbClr val="F3F3F3"/>
                  </a:solidFill>
                  <a:latin typeface="Aileron Regular"/>
                </a:rPr>
                <a:t>://drive.google.com/folderview?id=1_Yuucp1-ZxGWWOjthEKUUfUzPc9R9uSc</a:t>
              </a:r>
              <a:endParaRPr lang="en-US" sz="2400" u="none" spc="31" dirty="0">
                <a:solidFill>
                  <a:srgbClr val="F3F3F3"/>
                </a:solidFill>
                <a:latin typeface="Aileron Regular"/>
              </a:endParaRPr>
            </a:p>
          </p:txBody>
        </p:sp>
      </p:grpSp>
      <p:pic>
        <p:nvPicPr>
          <p:cNvPr id="5" name="Picture 5"/>
          <p:cNvPicPr>
            <a:picLocks noChangeAspect="1"/>
          </p:cNvPicPr>
          <p:nvPr/>
        </p:nvPicPr>
        <p:blipFill>
          <a:blip r:embed="rId2"/>
          <a:srcRect/>
          <a:stretch>
            <a:fillRect/>
          </a:stretch>
        </p:blipFill>
        <p:spPr>
          <a:xfrm>
            <a:off x="1028700" y="2009212"/>
            <a:ext cx="6685176" cy="6673065"/>
          </a:xfrm>
          <a:prstGeom prst="rect">
            <a:avLst/>
          </a:prstGeom>
        </p:spPr>
      </p:pic>
      <p:pic>
        <p:nvPicPr>
          <p:cNvPr id="6" name="Picture 6"/>
          <p:cNvPicPr>
            <a:picLocks noChangeAspect="1"/>
          </p:cNvPicPr>
          <p:nvPr/>
        </p:nvPicPr>
        <p:blipFill>
          <a:blip r:embed="rId3"/>
          <a:srcRect/>
          <a:stretch>
            <a:fillRect/>
          </a:stretch>
        </p:blipFill>
        <p:spPr>
          <a:xfrm rot="-2501689">
            <a:off x="1714665" y="849144"/>
            <a:ext cx="1222316" cy="1160068"/>
          </a:xfrm>
          <a:prstGeom prst="rect">
            <a:avLst/>
          </a:prstGeom>
        </p:spPr>
      </p:pic>
      <p:pic>
        <p:nvPicPr>
          <p:cNvPr id="7" name="Picture 7"/>
          <p:cNvPicPr>
            <a:picLocks noChangeAspect="1"/>
          </p:cNvPicPr>
          <p:nvPr/>
        </p:nvPicPr>
        <p:blipFill>
          <a:blip r:embed="rId4"/>
          <a:srcRect/>
          <a:stretch>
            <a:fillRect/>
          </a:stretch>
        </p:blipFill>
        <p:spPr>
          <a:xfrm>
            <a:off x="5844677" y="7156703"/>
            <a:ext cx="1464004" cy="15255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524000" y="976887"/>
            <a:ext cx="7137809" cy="8333226"/>
            <a:chOff x="0" y="0"/>
            <a:chExt cx="9517079" cy="11110968"/>
          </a:xfrm>
        </p:grpSpPr>
        <p:sp>
          <p:nvSpPr>
            <p:cNvPr id="3" name="TextBox 3"/>
            <p:cNvSpPr txBox="1"/>
            <p:nvPr/>
          </p:nvSpPr>
          <p:spPr>
            <a:xfrm>
              <a:off x="0" y="-19050"/>
              <a:ext cx="9517079" cy="1317498"/>
            </a:xfrm>
            <a:prstGeom prst="rect">
              <a:avLst/>
            </a:prstGeom>
          </p:spPr>
          <p:txBody>
            <a:bodyPr lIns="0" tIns="0" rIns="0" bIns="0" rtlCol="0" anchor="t">
              <a:spAutoFit/>
            </a:bodyPr>
            <a:lstStyle/>
            <a:p>
              <a:pPr>
                <a:lnSpc>
                  <a:spcPts val="7872"/>
                </a:lnSpc>
                <a:spcBef>
                  <a:spcPct val="0"/>
                </a:spcBef>
              </a:pPr>
              <a:r>
                <a:rPr lang="en-US" sz="6400">
                  <a:solidFill>
                    <a:srgbClr val="F3F3F3"/>
                  </a:solidFill>
                  <a:latin typeface="Aileron Heavy Bold"/>
                </a:rPr>
                <a:t>Abstract</a:t>
              </a:r>
            </a:p>
          </p:txBody>
        </p:sp>
        <p:sp>
          <p:nvSpPr>
            <p:cNvPr id="4" name="TextBox 4"/>
            <p:cNvSpPr txBox="1"/>
            <p:nvPr/>
          </p:nvSpPr>
          <p:spPr>
            <a:xfrm>
              <a:off x="0" y="2042163"/>
              <a:ext cx="8177523" cy="9068806"/>
            </a:xfrm>
            <a:prstGeom prst="rect">
              <a:avLst/>
            </a:prstGeom>
          </p:spPr>
          <p:txBody>
            <a:bodyPr lIns="0" tIns="0" rIns="0" bIns="0" rtlCol="0" anchor="t">
              <a:spAutoFit/>
            </a:bodyPr>
            <a:lstStyle/>
            <a:p>
              <a:pPr marL="396240" lvl="1" indent="-198120">
                <a:lnSpc>
                  <a:spcPts val="3360"/>
                </a:lnSpc>
                <a:buFont typeface="Arial"/>
                <a:buChar char="•"/>
              </a:pPr>
              <a:r>
                <a:rPr lang="en-US" sz="2400" spc="31">
                  <a:solidFill>
                    <a:srgbClr val="F3F3F3"/>
                  </a:solidFill>
                  <a:latin typeface="Aileron Regular"/>
                </a:rPr>
                <a:t>The basic definition of IoT is as follows:-The Internet of things (IoT) is a system of interrelated computing devices, mechanical and digital machines provided with unique identifiers (UIDs) and the ability to transfer data over a network without requiring human-to-human or human-to-computer interaction.</a:t>
              </a:r>
            </a:p>
            <a:p>
              <a:pPr marL="396240" lvl="1" indent="-198120">
                <a:lnSpc>
                  <a:spcPts val="3360"/>
                </a:lnSpc>
                <a:buFont typeface="Arial"/>
                <a:buChar char="•"/>
              </a:pPr>
              <a:r>
                <a:rPr lang="en-US" sz="2400" spc="31">
                  <a:solidFill>
                    <a:srgbClr val="F3F3F3"/>
                  </a:solidFill>
                  <a:latin typeface="Aileron Regular"/>
                </a:rPr>
                <a:t>Hence we can remotely monitor devices from  anywhere.</a:t>
              </a:r>
            </a:p>
            <a:p>
              <a:pPr marL="396240" lvl="1" indent="-198120">
                <a:lnSpc>
                  <a:spcPts val="3359"/>
                </a:lnSpc>
                <a:buFont typeface="Arial"/>
                <a:buChar char="•"/>
              </a:pPr>
              <a:r>
                <a:rPr lang="en-US" sz="2400" spc="31">
                  <a:solidFill>
                    <a:srgbClr val="F3F3F3"/>
                  </a:solidFill>
                  <a:latin typeface="Aileron Regular"/>
                </a:rPr>
                <a:t>The goal of this project is to create a  smart IoT wearable  that will monitor the health of the underground drainage workers as well as the environment in which they work.</a:t>
              </a:r>
            </a:p>
          </p:txBody>
        </p:sp>
      </p:grpSp>
      <p:pic>
        <p:nvPicPr>
          <p:cNvPr id="5" name="Picture 5"/>
          <p:cNvPicPr>
            <a:picLocks noChangeAspect="1"/>
          </p:cNvPicPr>
          <p:nvPr/>
        </p:nvPicPr>
        <p:blipFill>
          <a:blip r:embed="rId2"/>
          <a:srcRect/>
          <a:stretch>
            <a:fillRect/>
          </a:stretch>
        </p:blipFill>
        <p:spPr>
          <a:xfrm>
            <a:off x="9441695" y="2007108"/>
            <a:ext cx="7381179" cy="6272784"/>
          </a:xfrm>
          <a:prstGeom prst="rect">
            <a:avLst/>
          </a:prstGeom>
        </p:spPr>
      </p:pic>
      <p:pic>
        <p:nvPicPr>
          <p:cNvPr id="6" name="Picture 6"/>
          <p:cNvPicPr>
            <a:picLocks noChangeAspect="1"/>
          </p:cNvPicPr>
          <p:nvPr/>
        </p:nvPicPr>
        <p:blipFill>
          <a:blip r:embed="rId3"/>
          <a:srcRect/>
          <a:stretch>
            <a:fillRect/>
          </a:stretch>
        </p:blipFill>
        <p:spPr>
          <a:xfrm rot="-1432890">
            <a:off x="15919520" y="2074708"/>
            <a:ext cx="1181415" cy="1032184"/>
          </a:xfrm>
          <a:prstGeom prst="rect">
            <a:avLst/>
          </a:prstGeom>
        </p:spPr>
      </p:pic>
      <p:pic>
        <p:nvPicPr>
          <p:cNvPr id="7" name="Picture 7"/>
          <p:cNvPicPr>
            <a:picLocks noChangeAspect="1"/>
          </p:cNvPicPr>
          <p:nvPr/>
        </p:nvPicPr>
        <p:blipFill>
          <a:blip r:embed="rId4"/>
          <a:srcRect/>
          <a:stretch>
            <a:fillRect/>
          </a:stretch>
        </p:blipFill>
        <p:spPr>
          <a:xfrm>
            <a:off x="9441695" y="7263356"/>
            <a:ext cx="2037234" cy="146814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p:cNvGrpSpPr/>
        <p:nvPr/>
      </p:nvGrpSpPr>
      <p:grpSpPr>
        <a:xfrm>
          <a:off x="0" y="0"/>
          <a:ext cx="0" cy="0"/>
          <a:chOff x="0" y="0"/>
          <a:chExt cx="0" cy="0"/>
        </a:xfrm>
      </p:grpSpPr>
      <p:sp>
        <p:nvSpPr>
          <p:cNvPr id="2" name="TextBox 2"/>
          <p:cNvSpPr txBox="1"/>
          <p:nvPr/>
        </p:nvSpPr>
        <p:spPr>
          <a:xfrm>
            <a:off x="1976203" y="694599"/>
            <a:ext cx="11790973" cy="1238193"/>
          </a:xfrm>
          <a:prstGeom prst="rect">
            <a:avLst/>
          </a:prstGeom>
        </p:spPr>
        <p:txBody>
          <a:bodyPr lIns="0" tIns="0" rIns="0" bIns="0" rtlCol="0" anchor="t">
            <a:spAutoFit/>
          </a:bodyPr>
          <a:lstStyle/>
          <a:p>
            <a:pPr algn="ctr">
              <a:lnSpc>
                <a:spcPts val="9492"/>
              </a:lnSpc>
            </a:pPr>
            <a:r>
              <a:rPr lang="en-US" sz="8629">
                <a:solidFill>
                  <a:srgbClr val="F3F3F3"/>
                </a:solidFill>
                <a:latin typeface="Aileron Heavy"/>
              </a:rPr>
              <a:t>Introduction</a:t>
            </a:r>
          </a:p>
        </p:txBody>
      </p:sp>
      <p:pic>
        <p:nvPicPr>
          <p:cNvPr id="3" name="Picture 3"/>
          <p:cNvPicPr>
            <a:picLocks noChangeAspect="1"/>
          </p:cNvPicPr>
          <p:nvPr/>
        </p:nvPicPr>
        <p:blipFill>
          <a:blip r:embed="rId2"/>
          <a:srcRect/>
          <a:stretch>
            <a:fillRect/>
          </a:stretch>
        </p:blipFill>
        <p:spPr>
          <a:xfrm>
            <a:off x="14814778" y="6512676"/>
            <a:ext cx="8765490" cy="5065179"/>
          </a:xfrm>
          <a:prstGeom prst="rect">
            <a:avLst/>
          </a:prstGeom>
        </p:spPr>
      </p:pic>
      <p:pic>
        <p:nvPicPr>
          <p:cNvPr id="4" name="Picture 4"/>
          <p:cNvPicPr>
            <a:picLocks noChangeAspect="1"/>
          </p:cNvPicPr>
          <p:nvPr/>
        </p:nvPicPr>
        <p:blipFill>
          <a:blip r:embed="rId3"/>
          <a:srcRect/>
          <a:stretch>
            <a:fillRect/>
          </a:stretch>
        </p:blipFill>
        <p:spPr>
          <a:xfrm>
            <a:off x="-1117328" y="-790402"/>
            <a:ext cx="3223648" cy="3735639"/>
          </a:xfrm>
          <a:prstGeom prst="rect">
            <a:avLst/>
          </a:prstGeom>
        </p:spPr>
      </p:pic>
      <p:pic>
        <p:nvPicPr>
          <p:cNvPr id="5" name="Picture 5"/>
          <p:cNvPicPr>
            <a:picLocks noChangeAspect="1"/>
          </p:cNvPicPr>
          <p:nvPr/>
        </p:nvPicPr>
        <p:blipFill>
          <a:blip r:embed="rId4"/>
          <a:srcRect/>
          <a:stretch>
            <a:fillRect/>
          </a:stretch>
        </p:blipFill>
        <p:spPr>
          <a:xfrm rot="122722">
            <a:off x="737840" y="1318784"/>
            <a:ext cx="2476725" cy="1325983"/>
          </a:xfrm>
          <a:prstGeom prst="rect">
            <a:avLst/>
          </a:prstGeom>
        </p:spPr>
      </p:pic>
      <p:sp>
        <p:nvSpPr>
          <p:cNvPr id="6" name="TextBox 6"/>
          <p:cNvSpPr txBox="1"/>
          <p:nvPr/>
        </p:nvSpPr>
        <p:spPr>
          <a:xfrm>
            <a:off x="10147675" y="4053779"/>
            <a:ext cx="39970" cy="2255680"/>
          </a:xfrm>
          <a:prstGeom prst="rect">
            <a:avLst/>
          </a:prstGeom>
        </p:spPr>
        <p:txBody>
          <a:bodyPr lIns="0" tIns="0" rIns="0" bIns="0" rtlCol="0" anchor="t">
            <a:spAutoFit/>
          </a:bodyPr>
          <a:lstStyle/>
          <a:p>
            <a:pPr algn="ctr">
              <a:lnSpc>
                <a:spcPts val="18505"/>
              </a:lnSpc>
              <a:spcBef>
                <a:spcPct val="0"/>
              </a:spcBef>
            </a:pPr>
            <a:endParaRPr/>
          </a:p>
        </p:txBody>
      </p:sp>
      <p:sp>
        <p:nvSpPr>
          <p:cNvPr id="7" name="TextBox 7"/>
          <p:cNvSpPr txBox="1"/>
          <p:nvPr/>
        </p:nvSpPr>
        <p:spPr>
          <a:xfrm>
            <a:off x="2936498" y="2182179"/>
            <a:ext cx="9352363" cy="3398366"/>
          </a:xfrm>
          <a:prstGeom prst="rect">
            <a:avLst/>
          </a:prstGeom>
        </p:spPr>
        <p:txBody>
          <a:bodyPr lIns="0" tIns="0" rIns="0" bIns="0" rtlCol="0" anchor="t">
            <a:spAutoFit/>
          </a:bodyPr>
          <a:lstStyle/>
          <a:p>
            <a:pPr algn="ctr">
              <a:lnSpc>
                <a:spcPts val="5327"/>
              </a:lnSpc>
            </a:pPr>
            <a:r>
              <a:rPr lang="en-US" sz="3805" dirty="0">
                <a:solidFill>
                  <a:srgbClr val="F3F3F3"/>
                </a:solidFill>
                <a:latin typeface="Open Sans Light"/>
              </a:rPr>
              <a:t>This process of designing a solution covers:</a:t>
            </a:r>
          </a:p>
          <a:p>
            <a:pPr marL="628254" lvl="1" indent="-314127">
              <a:lnSpc>
                <a:spcPts val="5327"/>
              </a:lnSpc>
              <a:buFont typeface="Arial"/>
              <a:buChar char="•"/>
            </a:pPr>
            <a:r>
              <a:rPr lang="en-US" sz="3805" dirty="0">
                <a:solidFill>
                  <a:srgbClr val="F3F3F3"/>
                </a:solidFill>
                <a:latin typeface="Open Sans Light"/>
              </a:rPr>
              <a:t>Problem statement</a:t>
            </a:r>
          </a:p>
          <a:p>
            <a:pPr marL="628254" lvl="1" indent="-314127">
              <a:lnSpc>
                <a:spcPts val="5327"/>
              </a:lnSpc>
              <a:buFont typeface="Arial"/>
              <a:buChar char="•"/>
            </a:pPr>
            <a:r>
              <a:rPr lang="en-US" sz="3805" dirty="0">
                <a:solidFill>
                  <a:srgbClr val="F3F3F3"/>
                </a:solidFill>
                <a:latin typeface="Open Sans Light"/>
              </a:rPr>
              <a:t>Detailed design</a:t>
            </a:r>
          </a:p>
          <a:p>
            <a:pPr marL="628254" lvl="1" indent="-314127">
              <a:lnSpc>
                <a:spcPts val="5327"/>
              </a:lnSpc>
              <a:buFont typeface="Arial"/>
              <a:buChar char="•"/>
            </a:pPr>
            <a:r>
              <a:rPr lang="en-US" sz="3805" dirty="0">
                <a:solidFill>
                  <a:srgbClr val="F3F3F3"/>
                </a:solidFill>
                <a:latin typeface="Open Sans Light"/>
              </a:rPr>
              <a:t>Chosen hardware and software</a:t>
            </a:r>
          </a:p>
          <a:p>
            <a:pPr marL="314127" lvl="1">
              <a:lnSpc>
                <a:spcPts val="5327"/>
              </a:lnSpc>
            </a:pPr>
            <a:endParaRPr lang="en-US" sz="3805">
              <a:solidFill>
                <a:srgbClr val="F3F3F3"/>
              </a:solidFill>
              <a:latin typeface="Open Sans Ligh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TextBox 2"/>
          <p:cNvSpPr txBox="1"/>
          <p:nvPr/>
        </p:nvSpPr>
        <p:spPr>
          <a:xfrm>
            <a:off x="1857626" y="305326"/>
            <a:ext cx="14152866" cy="992886"/>
          </a:xfrm>
          <a:prstGeom prst="rect">
            <a:avLst/>
          </a:prstGeom>
        </p:spPr>
        <p:txBody>
          <a:bodyPr lIns="0" tIns="0" rIns="0" bIns="0" rtlCol="0" anchor="t">
            <a:spAutoFit/>
          </a:bodyPr>
          <a:lstStyle/>
          <a:p>
            <a:pPr algn="ctr">
              <a:lnSpc>
                <a:spcPts val="7872"/>
              </a:lnSpc>
              <a:spcBef>
                <a:spcPct val="0"/>
              </a:spcBef>
            </a:pPr>
            <a:r>
              <a:rPr lang="en-US" sz="6400">
                <a:solidFill>
                  <a:srgbClr val="000000"/>
                </a:solidFill>
                <a:latin typeface="Aileron Heavy Bold"/>
              </a:rPr>
              <a:t>Problem Statement</a:t>
            </a:r>
          </a:p>
        </p:txBody>
      </p:sp>
      <p:sp>
        <p:nvSpPr>
          <p:cNvPr id="3" name="TextBox 3"/>
          <p:cNvSpPr txBox="1"/>
          <p:nvPr/>
        </p:nvSpPr>
        <p:spPr>
          <a:xfrm>
            <a:off x="818759" y="1641895"/>
            <a:ext cx="16230600" cy="7385730"/>
          </a:xfrm>
          <a:prstGeom prst="rect">
            <a:avLst/>
          </a:prstGeom>
        </p:spPr>
        <p:txBody>
          <a:bodyPr lIns="0" tIns="0" rIns="0" bIns="0" rtlCol="0" anchor="t">
            <a:spAutoFit/>
          </a:bodyPr>
          <a:lstStyle/>
          <a:p>
            <a:pPr>
              <a:lnSpc>
                <a:spcPts val="5334"/>
              </a:lnSpc>
              <a:spcBef>
                <a:spcPct val="0"/>
              </a:spcBef>
            </a:pPr>
            <a:r>
              <a:rPr lang="en-US" sz="3810">
                <a:solidFill>
                  <a:srgbClr val="000000"/>
                </a:solidFill>
                <a:latin typeface="Open Sans"/>
              </a:rPr>
              <a:t>The sewage system is an important component of the urban infrastructure.It is considered to be a city’s lifeline where millions of people live.The process of maintaining the drainage system is an arduous task and puts the people working in it at risk.Manual monitoring and cleaning of drainage is necessary but it leads to accidental death of workers when they inhale poisonous gases during working.The gases present in these waste lines such as methane and carbon monoxide is harmful and can cause serious fatalities to the life of a drainage worker.Most of the drainage workers will not know the amount of gas present in the waste lines,which is one of the main causes for the many number of accidental deaths and infections.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680864" y="-759448"/>
            <a:ext cx="2402463" cy="2627083"/>
          </a:xfrm>
          <a:prstGeom prst="rect">
            <a:avLst/>
          </a:prstGeom>
        </p:spPr>
      </p:pic>
      <p:pic>
        <p:nvPicPr>
          <p:cNvPr id="3" name="Picture 3"/>
          <p:cNvPicPr>
            <a:picLocks noChangeAspect="1"/>
          </p:cNvPicPr>
          <p:nvPr/>
        </p:nvPicPr>
        <p:blipFill>
          <a:blip r:embed="rId3"/>
          <a:srcRect/>
          <a:stretch>
            <a:fillRect/>
          </a:stretch>
        </p:blipFill>
        <p:spPr>
          <a:xfrm rot="-1432890">
            <a:off x="15946219" y="1449654"/>
            <a:ext cx="1525575" cy="1332871"/>
          </a:xfrm>
          <a:prstGeom prst="rect">
            <a:avLst/>
          </a:prstGeom>
        </p:spPr>
      </p:pic>
      <p:pic>
        <p:nvPicPr>
          <p:cNvPr id="4" name="Picture 4"/>
          <p:cNvPicPr>
            <a:picLocks noChangeAspect="1"/>
          </p:cNvPicPr>
          <p:nvPr/>
        </p:nvPicPr>
        <p:blipFill>
          <a:blip r:embed="rId4"/>
          <a:srcRect/>
          <a:stretch>
            <a:fillRect/>
          </a:stretch>
        </p:blipFill>
        <p:spPr>
          <a:xfrm>
            <a:off x="10133679" y="9448445"/>
            <a:ext cx="2304999" cy="1234044"/>
          </a:xfrm>
          <a:prstGeom prst="rect">
            <a:avLst/>
          </a:prstGeom>
        </p:spPr>
      </p:pic>
      <p:pic>
        <p:nvPicPr>
          <p:cNvPr id="5" name="Picture 5"/>
          <p:cNvPicPr>
            <a:picLocks noChangeAspect="1"/>
          </p:cNvPicPr>
          <p:nvPr/>
        </p:nvPicPr>
        <p:blipFill>
          <a:blip r:embed="rId5"/>
          <a:srcRect/>
          <a:stretch>
            <a:fillRect/>
          </a:stretch>
        </p:blipFill>
        <p:spPr>
          <a:xfrm>
            <a:off x="4882095" y="-744854"/>
            <a:ext cx="2037234" cy="1468147"/>
          </a:xfrm>
          <a:prstGeom prst="rect">
            <a:avLst/>
          </a:prstGeom>
        </p:spPr>
      </p:pic>
      <p:pic>
        <p:nvPicPr>
          <p:cNvPr id="6" name="Picture 6"/>
          <p:cNvPicPr>
            <a:picLocks noChangeAspect="1"/>
          </p:cNvPicPr>
          <p:nvPr/>
        </p:nvPicPr>
        <p:blipFill>
          <a:blip r:embed="rId3"/>
          <a:srcRect/>
          <a:stretch>
            <a:fillRect/>
          </a:stretch>
        </p:blipFill>
        <p:spPr>
          <a:xfrm rot="7925507">
            <a:off x="703713" y="5489833"/>
            <a:ext cx="1525575" cy="1332871"/>
          </a:xfrm>
          <a:prstGeom prst="rect">
            <a:avLst/>
          </a:prstGeom>
        </p:spPr>
      </p:pic>
      <p:pic>
        <p:nvPicPr>
          <p:cNvPr id="7" name="Picture 7"/>
          <p:cNvPicPr>
            <a:picLocks noChangeAspect="1"/>
          </p:cNvPicPr>
          <p:nvPr/>
        </p:nvPicPr>
        <p:blipFill>
          <a:blip r:embed="rId6"/>
          <a:srcRect/>
          <a:stretch>
            <a:fillRect/>
          </a:stretch>
        </p:blipFill>
        <p:spPr>
          <a:xfrm rot="-2846079">
            <a:off x="16243832" y="8175576"/>
            <a:ext cx="930350" cy="882971"/>
          </a:xfrm>
          <a:prstGeom prst="rect">
            <a:avLst/>
          </a:prstGeom>
        </p:spPr>
      </p:pic>
      <p:grpSp>
        <p:nvGrpSpPr>
          <p:cNvPr id="8" name="Group 8"/>
          <p:cNvGrpSpPr/>
          <p:nvPr/>
        </p:nvGrpSpPr>
        <p:grpSpPr>
          <a:xfrm>
            <a:off x="3369968" y="3034280"/>
            <a:ext cx="12518713" cy="4362708"/>
            <a:chOff x="0" y="0"/>
            <a:chExt cx="16691617" cy="5816944"/>
          </a:xfrm>
        </p:grpSpPr>
        <p:sp>
          <p:nvSpPr>
            <p:cNvPr id="9" name="TextBox 9"/>
            <p:cNvSpPr txBox="1"/>
            <p:nvPr/>
          </p:nvSpPr>
          <p:spPr>
            <a:xfrm>
              <a:off x="0" y="76200"/>
              <a:ext cx="16691617" cy="1954685"/>
            </a:xfrm>
            <a:prstGeom prst="rect">
              <a:avLst/>
            </a:prstGeom>
          </p:spPr>
          <p:txBody>
            <a:bodyPr lIns="0" tIns="0" rIns="0" bIns="0" rtlCol="0" anchor="t">
              <a:spAutoFit/>
            </a:bodyPr>
            <a:lstStyle/>
            <a:p>
              <a:pPr marL="0" lvl="0" indent="0" algn="ctr">
                <a:lnSpc>
                  <a:spcPts val="11000"/>
                </a:lnSpc>
                <a:spcBef>
                  <a:spcPct val="0"/>
                </a:spcBef>
              </a:pPr>
              <a:r>
                <a:rPr lang="en-US" sz="10000" u="none">
                  <a:solidFill>
                    <a:srgbClr val="F3F3F3"/>
                  </a:solidFill>
                  <a:latin typeface="Aileron Heavy"/>
                </a:rPr>
                <a:t>Detailed Design</a:t>
              </a:r>
            </a:p>
          </p:txBody>
        </p:sp>
        <p:sp>
          <p:nvSpPr>
            <p:cNvPr id="10" name="TextBox 10"/>
            <p:cNvSpPr txBox="1"/>
            <p:nvPr/>
          </p:nvSpPr>
          <p:spPr>
            <a:xfrm>
              <a:off x="1967307" y="2478024"/>
              <a:ext cx="12757003" cy="3338920"/>
            </a:xfrm>
            <a:prstGeom prst="rect">
              <a:avLst/>
            </a:prstGeom>
          </p:spPr>
          <p:txBody>
            <a:bodyPr lIns="0" tIns="0" rIns="0" bIns="0" rtlCol="0" anchor="t">
              <a:spAutoFit/>
            </a:bodyPr>
            <a:lstStyle/>
            <a:p>
              <a:pPr algn="ctr">
                <a:lnSpc>
                  <a:spcPts val="5039"/>
                </a:lnSpc>
                <a:spcBef>
                  <a:spcPct val="0"/>
                </a:spcBef>
              </a:pPr>
              <a:r>
                <a:rPr lang="en-US" sz="3599">
                  <a:solidFill>
                    <a:srgbClr val="F3F3F3"/>
                  </a:solidFill>
                  <a:latin typeface="Aileron Regular Bold"/>
                </a:rPr>
                <a:t>The development will involve a smart head gear and smart watch that will monitor the health of the worker as well as the working environment.</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p:cNvGrpSpPr/>
        <p:nvPr/>
      </p:nvGrpSpPr>
      <p:grpSpPr>
        <a:xfrm>
          <a:off x="0" y="0"/>
          <a:ext cx="0" cy="0"/>
          <a:chOff x="0" y="0"/>
          <a:chExt cx="0" cy="0"/>
        </a:xfrm>
      </p:grpSpPr>
      <p:grpSp>
        <p:nvGrpSpPr>
          <p:cNvPr id="2" name="Group 2"/>
          <p:cNvGrpSpPr/>
          <p:nvPr/>
        </p:nvGrpSpPr>
        <p:grpSpPr>
          <a:xfrm>
            <a:off x="1170729" y="616921"/>
            <a:ext cx="6251842" cy="5772029"/>
            <a:chOff x="0" y="0"/>
            <a:chExt cx="8335789" cy="7696039"/>
          </a:xfrm>
        </p:grpSpPr>
        <p:sp>
          <p:nvSpPr>
            <p:cNvPr id="3" name="TextBox 3"/>
            <p:cNvSpPr txBox="1"/>
            <p:nvPr/>
          </p:nvSpPr>
          <p:spPr>
            <a:xfrm>
              <a:off x="0" y="-19050"/>
              <a:ext cx="8335789" cy="2648458"/>
            </a:xfrm>
            <a:prstGeom prst="rect">
              <a:avLst/>
            </a:prstGeom>
          </p:spPr>
          <p:txBody>
            <a:bodyPr lIns="0" tIns="0" rIns="0" bIns="0" rtlCol="0" anchor="t">
              <a:spAutoFit/>
            </a:bodyPr>
            <a:lstStyle/>
            <a:p>
              <a:pPr>
                <a:lnSpc>
                  <a:spcPts val="7872"/>
                </a:lnSpc>
                <a:spcBef>
                  <a:spcPct val="0"/>
                </a:spcBef>
              </a:pPr>
              <a:r>
                <a:rPr lang="en-US" sz="6400">
                  <a:solidFill>
                    <a:srgbClr val="F3F3F3"/>
                  </a:solidFill>
                  <a:latin typeface="Aileron Heavy Bold"/>
                </a:rPr>
                <a:t>Features of head gear</a:t>
              </a:r>
            </a:p>
          </p:txBody>
        </p:sp>
        <p:sp>
          <p:nvSpPr>
            <p:cNvPr id="4" name="TextBox 4"/>
            <p:cNvSpPr txBox="1"/>
            <p:nvPr/>
          </p:nvSpPr>
          <p:spPr>
            <a:xfrm>
              <a:off x="0" y="3178464"/>
              <a:ext cx="6921767" cy="4517575"/>
            </a:xfrm>
            <a:prstGeom prst="rect">
              <a:avLst/>
            </a:prstGeom>
          </p:spPr>
          <p:txBody>
            <a:bodyPr lIns="0" tIns="0" rIns="0" bIns="0" rtlCol="0" anchor="t">
              <a:spAutoFit/>
            </a:bodyPr>
            <a:lstStyle/>
            <a:p>
              <a:pPr marL="396240" lvl="1" indent="-198120">
                <a:lnSpc>
                  <a:spcPts val="3360"/>
                </a:lnSpc>
                <a:buFont typeface="Arial"/>
                <a:buChar char="•"/>
              </a:pPr>
              <a:r>
                <a:rPr lang="en-US" sz="2400" u="none" spc="31">
                  <a:solidFill>
                    <a:srgbClr val="F3F3F3"/>
                  </a:solidFill>
                  <a:latin typeface="Aileron Regular"/>
                </a:rPr>
                <a:t>Harmful gas detection with heat sink.</a:t>
              </a:r>
            </a:p>
            <a:p>
              <a:pPr marL="396240" lvl="1" indent="-198120">
                <a:lnSpc>
                  <a:spcPts val="3360"/>
                </a:lnSpc>
                <a:buFont typeface="Arial"/>
                <a:buChar char="•"/>
              </a:pPr>
              <a:r>
                <a:rPr lang="en-US" sz="2400" u="none" spc="31">
                  <a:solidFill>
                    <a:srgbClr val="F3F3F3"/>
                  </a:solidFill>
                  <a:latin typeface="Aileron Regular"/>
                </a:rPr>
                <a:t>Obstacle detection.</a:t>
              </a:r>
            </a:p>
            <a:p>
              <a:pPr marL="396240" lvl="1" indent="-198120">
                <a:lnSpc>
                  <a:spcPts val="3360"/>
                </a:lnSpc>
                <a:buFont typeface="Arial"/>
                <a:buChar char="•"/>
              </a:pPr>
              <a:r>
                <a:rPr lang="en-US" sz="2400" u="none" spc="31">
                  <a:solidFill>
                    <a:srgbClr val="F3F3F3"/>
                  </a:solidFill>
                  <a:latin typeface="Aileron Regular"/>
                </a:rPr>
                <a:t>Alerts when the harmful gas levels goes beyond the threshold level.</a:t>
              </a:r>
            </a:p>
            <a:p>
              <a:pPr marL="396240" lvl="1" indent="-198120">
                <a:lnSpc>
                  <a:spcPts val="3360"/>
                </a:lnSpc>
                <a:buFont typeface="Arial"/>
                <a:buChar char="•"/>
              </a:pPr>
              <a:r>
                <a:rPr lang="en-US" sz="2400" u="none" spc="31">
                  <a:solidFill>
                    <a:srgbClr val="F3F3F3"/>
                  </a:solidFill>
                  <a:latin typeface="Aileron Regular"/>
                </a:rPr>
                <a:t>Temperature detection.</a:t>
              </a:r>
            </a:p>
            <a:p>
              <a:pPr marL="396240" lvl="1" indent="-198120">
                <a:lnSpc>
                  <a:spcPts val="3360"/>
                </a:lnSpc>
                <a:buFont typeface="Arial"/>
                <a:buChar char="•"/>
              </a:pPr>
              <a:r>
                <a:rPr lang="en-US" sz="2400" u="none" spc="31">
                  <a:solidFill>
                    <a:srgbClr val="F3F3F3"/>
                  </a:solidFill>
                  <a:latin typeface="Aileron Regular"/>
                </a:rPr>
                <a:t>Location of worker using GPS.</a:t>
              </a:r>
            </a:p>
            <a:p>
              <a:pPr>
                <a:lnSpc>
                  <a:spcPts val="3359"/>
                </a:lnSpc>
              </a:pPr>
              <a:endParaRPr lang="en-US" sz="2400" u="none" spc="31">
                <a:solidFill>
                  <a:srgbClr val="F3F3F3"/>
                </a:solidFill>
                <a:latin typeface="Aileron Regular"/>
              </a:endParaRPr>
            </a:p>
          </p:txBody>
        </p:sp>
      </p:grpSp>
      <p:pic>
        <p:nvPicPr>
          <p:cNvPr id="5" name="Picture 5"/>
          <p:cNvPicPr>
            <a:picLocks noChangeAspect="1"/>
          </p:cNvPicPr>
          <p:nvPr/>
        </p:nvPicPr>
        <p:blipFill>
          <a:blip r:embed="rId2"/>
          <a:srcRect/>
          <a:stretch>
            <a:fillRect/>
          </a:stretch>
        </p:blipFill>
        <p:spPr>
          <a:xfrm>
            <a:off x="7422571" y="4339886"/>
            <a:ext cx="2402463" cy="2627083"/>
          </a:xfrm>
          <a:prstGeom prst="rect">
            <a:avLst/>
          </a:prstGeom>
        </p:spPr>
      </p:pic>
      <p:grpSp>
        <p:nvGrpSpPr>
          <p:cNvPr id="6" name="Group 6"/>
          <p:cNvGrpSpPr/>
          <p:nvPr/>
        </p:nvGrpSpPr>
        <p:grpSpPr>
          <a:xfrm>
            <a:off x="11007458" y="4951531"/>
            <a:ext cx="6251842" cy="4918673"/>
            <a:chOff x="0" y="0"/>
            <a:chExt cx="8335789" cy="6558231"/>
          </a:xfrm>
        </p:grpSpPr>
        <p:sp>
          <p:nvSpPr>
            <p:cNvPr id="7" name="TextBox 7"/>
            <p:cNvSpPr txBox="1"/>
            <p:nvPr/>
          </p:nvSpPr>
          <p:spPr>
            <a:xfrm>
              <a:off x="0" y="-19050"/>
              <a:ext cx="8335789" cy="2648458"/>
            </a:xfrm>
            <a:prstGeom prst="rect">
              <a:avLst/>
            </a:prstGeom>
          </p:spPr>
          <p:txBody>
            <a:bodyPr lIns="0" tIns="0" rIns="0" bIns="0" rtlCol="0" anchor="t">
              <a:spAutoFit/>
            </a:bodyPr>
            <a:lstStyle/>
            <a:p>
              <a:pPr>
                <a:lnSpc>
                  <a:spcPts val="7872"/>
                </a:lnSpc>
                <a:spcBef>
                  <a:spcPct val="0"/>
                </a:spcBef>
              </a:pPr>
              <a:r>
                <a:rPr lang="en-US" sz="6400">
                  <a:solidFill>
                    <a:srgbClr val="F3F3F3"/>
                  </a:solidFill>
                  <a:latin typeface="Aileron Heavy Bold"/>
                </a:rPr>
                <a:t>Features of watch</a:t>
              </a:r>
            </a:p>
          </p:txBody>
        </p:sp>
        <p:sp>
          <p:nvSpPr>
            <p:cNvPr id="8" name="TextBox 8"/>
            <p:cNvSpPr txBox="1"/>
            <p:nvPr/>
          </p:nvSpPr>
          <p:spPr>
            <a:xfrm>
              <a:off x="0" y="3178464"/>
              <a:ext cx="6921767" cy="3379768"/>
            </a:xfrm>
            <a:prstGeom prst="rect">
              <a:avLst/>
            </a:prstGeom>
          </p:spPr>
          <p:txBody>
            <a:bodyPr lIns="0" tIns="0" rIns="0" bIns="0" rtlCol="0" anchor="t">
              <a:spAutoFit/>
            </a:bodyPr>
            <a:lstStyle/>
            <a:p>
              <a:pPr marL="396240" lvl="1" indent="-198120">
                <a:lnSpc>
                  <a:spcPts val="3360"/>
                </a:lnSpc>
                <a:buFont typeface="Arial"/>
                <a:buChar char="•"/>
              </a:pPr>
              <a:r>
                <a:rPr lang="en-US" sz="2400" spc="31">
                  <a:solidFill>
                    <a:srgbClr val="F3F3F3"/>
                  </a:solidFill>
                  <a:latin typeface="Aileron Regular"/>
                </a:rPr>
                <a:t>Heart rate sensing</a:t>
              </a:r>
              <a:r>
                <a:rPr lang="en-US" sz="2400" u="none" spc="31">
                  <a:solidFill>
                    <a:srgbClr val="F3F3F3"/>
                  </a:solidFill>
                  <a:latin typeface="Aileron Regular"/>
                </a:rPr>
                <a:t>. </a:t>
              </a:r>
            </a:p>
            <a:p>
              <a:pPr marL="396240" lvl="1" indent="-198120">
                <a:lnSpc>
                  <a:spcPts val="3360"/>
                </a:lnSpc>
                <a:buFont typeface="Arial"/>
                <a:buChar char="•"/>
              </a:pPr>
              <a:r>
                <a:rPr lang="en-US" sz="2400" u="none" spc="31">
                  <a:solidFill>
                    <a:srgbClr val="F3F3F3"/>
                  </a:solidFill>
                  <a:latin typeface="Aileron Regular"/>
                </a:rPr>
                <a:t>Alerts when the pulse of the worker falls below normal BPM.</a:t>
              </a:r>
            </a:p>
            <a:p>
              <a:pPr marL="396240" lvl="1" indent="-198120">
                <a:lnSpc>
                  <a:spcPts val="3360"/>
                </a:lnSpc>
                <a:buFont typeface="Arial"/>
                <a:buChar char="•"/>
              </a:pPr>
              <a:r>
                <a:rPr lang="en-US" sz="2400" u="none" spc="31">
                  <a:solidFill>
                    <a:srgbClr val="F3F3F3"/>
                  </a:solidFill>
                  <a:latin typeface="Aileron Regular"/>
                </a:rPr>
                <a:t>Emergency button in case he gets trapped.</a:t>
              </a:r>
            </a:p>
            <a:p>
              <a:pPr marL="396240" lvl="1" indent="-198120">
                <a:lnSpc>
                  <a:spcPts val="3359"/>
                </a:lnSpc>
                <a:buFont typeface="Arial"/>
                <a:buChar char="•"/>
              </a:pPr>
              <a:r>
                <a:rPr lang="en-US" sz="2400" u="none" spc="31">
                  <a:solidFill>
                    <a:srgbClr val="F3F3F3"/>
                  </a:solidFill>
                  <a:latin typeface="Aileron Regular"/>
                </a:rPr>
                <a:t>Fall detection</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58071" y="525566"/>
            <a:ext cx="4986471" cy="1704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2700" dirty="0"/>
              <a:t>Creation of an </a:t>
            </a:r>
            <a:r>
              <a:rPr lang="en-US" sz="2700" dirty="0" err="1"/>
              <a:t>IoT</a:t>
            </a:r>
            <a:r>
              <a:rPr lang="en-US" sz="2700" dirty="0"/>
              <a:t> based sanitation worker safety system.</a:t>
            </a:r>
            <a:endParaRPr lang="en-IN" sz="2700" dirty="0"/>
          </a:p>
        </p:txBody>
      </p:sp>
      <p:sp>
        <p:nvSpPr>
          <p:cNvPr id="5" name="Rectangle 4"/>
          <p:cNvSpPr/>
          <p:nvPr/>
        </p:nvSpPr>
        <p:spPr>
          <a:xfrm>
            <a:off x="3810357" y="2768837"/>
            <a:ext cx="4242987" cy="152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2700" dirty="0"/>
              <a:t>Head Gear</a:t>
            </a:r>
            <a:endParaRPr lang="en-IN" sz="2700" dirty="0"/>
          </a:p>
        </p:txBody>
      </p:sp>
      <p:sp>
        <p:nvSpPr>
          <p:cNvPr id="6" name="Rectangle 5"/>
          <p:cNvSpPr/>
          <p:nvPr/>
        </p:nvSpPr>
        <p:spPr>
          <a:xfrm>
            <a:off x="10062673" y="2777375"/>
            <a:ext cx="3781514" cy="152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2700" dirty="0"/>
              <a:t>Watch</a:t>
            </a:r>
            <a:endParaRPr lang="en-IN" sz="2700" dirty="0"/>
          </a:p>
        </p:txBody>
      </p:sp>
      <p:sp>
        <p:nvSpPr>
          <p:cNvPr id="7" name="Rectangle 6"/>
          <p:cNvSpPr/>
          <p:nvPr/>
        </p:nvSpPr>
        <p:spPr>
          <a:xfrm>
            <a:off x="5076193" y="4597636"/>
            <a:ext cx="2025353" cy="88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dirty="0"/>
              <a:t>Temperature sensor(DHT22)</a:t>
            </a:r>
            <a:endParaRPr lang="en-IN" dirty="0"/>
          </a:p>
        </p:txBody>
      </p:sp>
      <p:sp>
        <p:nvSpPr>
          <p:cNvPr id="11" name="Rectangle 10"/>
          <p:cNvSpPr/>
          <p:nvPr/>
        </p:nvSpPr>
        <p:spPr>
          <a:xfrm>
            <a:off x="5089021" y="5734219"/>
            <a:ext cx="2025353" cy="88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dirty="0"/>
              <a:t>Gas </a:t>
            </a:r>
            <a:r>
              <a:rPr lang="en-US" dirty="0" smtClean="0"/>
              <a:t>Sensors(Mq2,Mq9</a:t>
            </a:r>
            <a:r>
              <a:rPr lang="en-US" dirty="0"/>
              <a:t>)</a:t>
            </a:r>
            <a:endParaRPr lang="en-IN" dirty="0"/>
          </a:p>
        </p:txBody>
      </p:sp>
      <p:sp>
        <p:nvSpPr>
          <p:cNvPr id="12" name="Rectangle 11"/>
          <p:cNvSpPr/>
          <p:nvPr/>
        </p:nvSpPr>
        <p:spPr>
          <a:xfrm>
            <a:off x="5089019" y="6870802"/>
            <a:ext cx="2025353" cy="88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dirty="0"/>
              <a:t>GPS(Neo 6M)</a:t>
            </a:r>
            <a:endParaRPr lang="en-IN" dirty="0"/>
          </a:p>
        </p:txBody>
      </p:sp>
      <p:sp>
        <p:nvSpPr>
          <p:cNvPr id="13" name="Rectangle 12"/>
          <p:cNvSpPr/>
          <p:nvPr/>
        </p:nvSpPr>
        <p:spPr>
          <a:xfrm>
            <a:off x="5076191" y="8007385"/>
            <a:ext cx="2025353" cy="88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dirty="0"/>
              <a:t>Ultrasonic sensor</a:t>
            </a:r>
            <a:endParaRPr lang="en-IN" dirty="0"/>
          </a:p>
        </p:txBody>
      </p:sp>
      <p:sp>
        <p:nvSpPr>
          <p:cNvPr id="15" name="Rectangle 14"/>
          <p:cNvSpPr/>
          <p:nvPr/>
        </p:nvSpPr>
        <p:spPr>
          <a:xfrm>
            <a:off x="10998439" y="4534060"/>
            <a:ext cx="2025353" cy="88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dirty="0"/>
              <a:t>Pulse </a:t>
            </a:r>
            <a:r>
              <a:rPr lang="en-US" dirty="0" smtClean="0"/>
              <a:t>sensor(</a:t>
            </a:r>
            <a:r>
              <a:rPr lang="en-US" dirty="0" err="1" smtClean="0"/>
              <a:t>Sen</a:t>
            </a:r>
            <a:r>
              <a:rPr lang="en-US" dirty="0" smtClean="0"/>
              <a:t> 11574)</a:t>
            </a:r>
            <a:endParaRPr lang="en-IN" dirty="0"/>
          </a:p>
        </p:txBody>
      </p:sp>
      <p:sp>
        <p:nvSpPr>
          <p:cNvPr id="16" name="Rectangle 15"/>
          <p:cNvSpPr/>
          <p:nvPr/>
        </p:nvSpPr>
        <p:spPr>
          <a:xfrm>
            <a:off x="10998439" y="5738494"/>
            <a:ext cx="2025353" cy="88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dirty="0"/>
              <a:t>Fall sensor(MPU6050)</a:t>
            </a:r>
            <a:endParaRPr lang="en-IN" dirty="0"/>
          </a:p>
        </p:txBody>
      </p:sp>
      <p:sp>
        <p:nvSpPr>
          <p:cNvPr id="17" name="Rectangle 16"/>
          <p:cNvSpPr/>
          <p:nvPr/>
        </p:nvSpPr>
        <p:spPr>
          <a:xfrm>
            <a:off x="10998439" y="6918880"/>
            <a:ext cx="2025353" cy="88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dirty="0"/>
              <a:t>Emergency button</a:t>
            </a:r>
            <a:endParaRPr lang="en-IN" dirty="0"/>
          </a:p>
        </p:txBody>
      </p:sp>
      <p:cxnSp>
        <p:nvCxnSpPr>
          <p:cNvPr id="19" name="Straight Arrow Connector 18"/>
          <p:cNvCxnSpPr/>
          <p:nvPr/>
        </p:nvCxnSpPr>
        <p:spPr>
          <a:xfrm>
            <a:off x="6088869" y="4317765"/>
            <a:ext cx="9" cy="2798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11" idx="0"/>
          </p:cNvCxnSpPr>
          <p:nvPr/>
        </p:nvCxnSpPr>
        <p:spPr>
          <a:xfrm>
            <a:off x="6088869" y="5486399"/>
            <a:ext cx="12828" cy="2478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a:endCxn id="12" idx="0"/>
          </p:cNvCxnSpPr>
          <p:nvPr/>
        </p:nvCxnSpPr>
        <p:spPr>
          <a:xfrm flipH="1">
            <a:off x="6101696" y="6622982"/>
            <a:ext cx="2" cy="2478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3" idx="0"/>
          </p:cNvCxnSpPr>
          <p:nvPr/>
        </p:nvCxnSpPr>
        <p:spPr>
          <a:xfrm flipH="1">
            <a:off x="6088868" y="7759565"/>
            <a:ext cx="12828" cy="2478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2011114" y="4254189"/>
            <a:ext cx="38457" cy="2798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2"/>
            <a:endCxn id="16" idx="0"/>
          </p:cNvCxnSpPr>
          <p:nvPr/>
        </p:nvCxnSpPr>
        <p:spPr>
          <a:xfrm>
            <a:off x="12011115" y="5422823"/>
            <a:ext cx="0" cy="3156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2"/>
            <a:endCxn id="17" idx="0"/>
          </p:cNvCxnSpPr>
          <p:nvPr/>
        </p:nvCxnSpPr>
        <p:spPr>
          <a:xfrm>
            <a:off x="12011115" y="6627257"/>
            <a:ext cx="0" cy="2916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2"/>
          </p:cNvCxnSpPr>
          <p:nvPr/>
        </p:nvCxnSpPr>
        <p:spPr>
          <a:xfrm flipH="1">
            <a:off x="8844898" y="2230453"/>
            <a:ext cx="6410" cy="2948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88878" y="2525282"/>
            <a:ext cx="54094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6088878" y="2525282"/>
            <a:ext cx="12819" cy="2670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1498367" y="2525282"/>
            <a:ext cx="0" cy="2670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3348884" y="5097561"/>
            <a:ext cx="92294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348884" y="6326019"/>
            <a:ext cx="92294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348884" y="7315182"/>
            <a:ext cx="92294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348884" y="8445351"/>
            <a:ext cx="92294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13511969" y="5042016"/>
            <a:ext cx="92294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13511969" y="6197822"/>
            <a:ext cx="92294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3511969" y="7308768"/>
            <a:ext cx="92294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922937" y="4759994"/>
            <a:ext cx="2217635" cy="3973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2700" dirty="0"/>
              <a:t>Real time data and alerts if needed managed by </a:t>
            </a:r>
            <a:r>
              <a:rPr lang="en-US" sz="2700" dirty="0" err="1"/>
              <a:t>ubidots</a:t>
            </a:r>
            <a:r>
              <a:rPr lang="en-US" sz="2700" dirty="0"/>
              <a:t> </a:t>
            </a:r>
            <a:endParaRPr lang="en-IN" sz="2700" dirty="0"/>
          </a:p>
        </p:txBody>
      </p:sp>
      <p:sp>
        <p:nvSpPr>
          <p:cNvPr id="68" name="Rectangle 67"/>
          <p:cNvSpPr/>
          <p:nvPr/>
        </p:nvSpPr>
        <p:spPr>
          <a:xfrm>
            <a:off x="14735623" y="4636607"/>
            <a:ext cx="2217635" cy="3973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2700" dirty="0"/>
              <a:t>Real time data and alerts if needed managed by </a:t>
            </a:r>
            <a:r>
              <a:rPr lang="en-US" sz="2700" dirty="0" err="1"/>
              <a:t>ubidots</a:t>
            </a:r>
            <a:r>
              <a:rPr lang="en-US" sz="2700" dirty="0"/>
              <a:t> </a:t>
            </a:r>
            <a:endParaRPr lang="en-IN" sz="2700" dirty="0"/>
          </a:p>
        </p:txBody>
      </p:sp>
      <p:sp>
        <p:nvSpPr>
          <p:cNvPr id="2" name="Rectangle 1"/>
          <p:cNvSpPr/>
          <p:nvPr/>
        </p:nvSpPr>
        <p:spPr>
          <a:xfrm>
            <a:off x="500565" y="272578"/>
            <a:ext cx="3309791" cy="1105431"/>
          </a:xfrm>
          <a:prstGeom prst="rect">
            <a:avLst/>
          </a:prstGeom>
        </p:spPr>
        <p:txBody>
          <a:bodyPr wrap="square">
            <a:spAutoFit/>
          </a:bodyPr>
          <a:lstStyle/>
          <a:p>
            <a:pPr>
              <a:lnSpc>
                <a:spcPts val="7872"/>
              </a:lnSpc>
              <a:spcBef>
                <a:spcPct val="0"/>
              </a:spcBef>
            </a:pPr>
            <a:r>
              <a:rPr lang="en-US" sz="3600" dirty="0">
                <a:solidFill>
                  <a:srgbClr val="000000"/>
                </a:solidFill>
                <a:latin typeface="Aileron Heavy Bold"/>
              </a:rPr>
              <a:t>Design Map</a:t>
            </a:r>
          </a:p>
        </p:txBody>
      </p:sp>
    </p:spTree>
    <p:extLst>
      <p:ext uri="{BB962C8B-B14F-4D97-AF65-F5344CB8AC3E}">
        <p14:creationId xmlns:p14="http://schemas.microsoft.com/office/powerpoint/2010/main" val="2040803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447800" y="190500"/>
            <a:ext cx="6251842" cy="9981902"/>
            <a:chOff x="-533400" y="-3776106"/>
            <a:chExt cx="8335789" cy="13309198"/>
          </a:xfrm>
        </p:grpSpPr>
        <p:sp>
          <p:nvSpPr>
            <p:cNvPr id="3" name="TextBox 3"/>
            <p:cNvSpPr txBox="1"/>
            <p:nvPr/>
          </p:nvSpPr>
          <p:spPr>
            <a:xfrm>
              <a:off x="0" y="-3776106"/>
              <a:ext cx="7802389" cy="2615588"/>
            </a:xfrm>
            <a:prstGeom prst="rect">
              <a:avLst/>
            </a:prstGeom>
          </p:spPr>
          <p:txBody>
            <a:bodyPr lIns="0" tIns="0" rIns="0" bIns="0" rtlCol="0" anchor="t">
              <a:spAutoFit/>
            </a:bodyPr>
            <a:lstStyle/>
            <a:p>
              <a:pPr>
                <a:lnSpc>
                  <a:spcPts val="7872"/>
                </a:lnSpc>
                <a:spcBef>
                  <a:spcPct val="0"/>
                </a:spcBef>
              </a:pPr>
              <a:r>
                <a:rPr lang="en-US" sz="6400" dirty="0" smtClean="0">
                  <a:solidFill>
                    <a:srgbClr val="F3F3F3"/>
                  </a:solidFill>
                  <a:latin typeface="Aileron Heavy Bold"/>
                </a:rPr>
                <a:t>Design Description</a:t>
              </a:r>
              <a:endParaRPr lang="en-US" sz="6400" dirty="0">
                <a:solidFill>
                  <a:srgbClr val="F3F3F3"/>
                </a:solidFill>
                <a:latin typeface="Aileron Heavy Bold"/>
              </a:endParaRPr>
            </a:p>
          </p:txBody>
        </p:sp>
        <p:sp>
          <p:nvSpPr>
            <p:cNvPr id="4" name="TextBox 4"/>
            <p:cNvSpPr txBox="1"/>
            <p:nvPr/>
          </p:nvSpPr>
          <p:spPr>
            <a:xfrm>
              <a:off x="-533400" y="-931307"/>
              <a:ext cx="7802389" cy="10464399"/>
            </a:xfrm>
            <a:prstGeom prst="rect">
              <a:avLst/>
            </a:prstGeom>
          </p:spPr>
          <p:txBody>
            <a:bodyPr lIns="0" tIns="0" rIns="0" bIns="0" rtlCol="0" anchor="t">
              <a:spAutoFit/>
            </a:bodyPr>
            <a:lstStyle/>
            <a:p>
              <a:pPr marL="342900" lvl="0" indent="-342900">
                <a:lnSpc>
                  <a:spcPts val="3359"/>
                </a:lnSpc>
                <a:buFont typeface="Arial" panose="020B0604020202020204" pitchFamily="34" charset="0"/>
                <a:buChar char="•"/>
              </a:pPr>
              <a:r>
                <a:rPr lang="en-US" sz="2400" u="none" spc="31" dirty="0" smtClean="0">
                  <a:solidFill>
                    <a:srgbClr val="F3F3F3"/>
                  </a:solidFill>
                  <a:latin typeface="Aileron Regular"/>
                </a:rPr>
                <a:t>Our products that include a head gear and watch monitor a variety of parameters that include temperature of the surroundings, obstacles, location, level of harmful gases(CH4 and CO) and pulse of the person using various sensors. In addition, it also has a fall detection sensor and an emergency button.</a:t>
              </a:r>
            </a:p>
            <a:p>
              <a:pPr marL="342900" lvl="0" indent="-342900">
                <a:lnSpc>
                  <a:spcPts val="3359"/>
                </a:lnSpc>
                <a:buFont typeface="Arial" panose="020B0604020202020204" pitchFamily="34" charset="0"/>
                <a:buChar char="•"/>
              </a:pPr>
              <a:r>
                <a:rPr lang="en-US" sz="2400" spc="31" dirty="0" smtClean="0">
                  <a:solidFill>
                    <a:srgbClr val="F3F3F3"/>
                  </a:solidFill>
                  <a:latin typeface="Aileron Regular"/>
                </a:rPr>
                <a:t>These parameters are monitored real time. </a:t>
              </a:r>
              <a:r>
                <a:rPr lang="en-US" sz="2400" spc="31" dirty="0" err="1" smtClean="0">
                  <a:solidFill>
                    <a:srgbClr val="F3F3F3"/>
                  </a:solidFill>
                  <a:latin typeface="Aileron Regular"/>
                </a:rPr>
                <a:t>Ubidots</a:t>
              </a:r>
              <a:r>
                <a:rPr lang="en-US" sz="2400" spc="31" dirty="0" smtClean="0">
                  <a:solidFill>
                    <a:srgbClr val="F3F3F3"/>
                  </a:solidFill>
                  <a:latin typeface="Aileron Regular"/>
                </a:rPr>
                <a:t> is used for the analysis of real time data . It also creates alerts if the level of harmful gases cross a threshold value or if the pulse of the worker falls below normal BPM.</a:t>
              </a:r>
            </a:p>
            <a:p>
              <a:pPr marL="342900" lvl="0" indent="-342900">
                <a:lnSpc>
                  <a:spcPts val="3359"/>
                </a:lnSpc>
                <a:buFont typeface="Arial" panose="020B0604020202020204" pitchFamily="34" charset="0"/>
                <a:buChar char="•"/>
              </a:pPr>
              <a:r>
                <a:rPr lang="en-US" sz="2400" u="none" spc="31" dirty="0" smtClean="0">
                  <a:solidFill>
                    <a:srgbClr val="F3F3F3"/>
                  </a:solidFill>
                  <a:latin typeface="Aileron Regular"/>
                </a:rPr>
                <a:t>An emergency button that can be used by the workers to alert others in case he gets trapped.</a:t>
              </a:r>
              <a:endParaRPr lang="en-US" sz="2400" u="none" spc="31" dirty="0">
                <a:solidFill>
                  <a:srgbClr val="F3F3F3"/>
                </a:solidFill>
                <a:latin typeface="Aileron Regular"/>
              </a:endParaRPr>
            </a:p>
          </p:txBody>
        </p:sp>
      </p:grpSp>
      <p:pic>
        <p:nvPicPr>
          <p:cNvPr id="5" name="Picture 5"/>
          <p:cNvPicPr>
            <a:picLocks noChangeAspect="1"/>
          </p:cNvPicPr>
          <p:nvPr/>
        </p:nvPicPr>
        <p:blipFill>
          <a:blip r:embed="rId2"/>
          <a:srcRect/>
          <a:stretch>
            <a:fillRect/>
          </a:stretch>
        </p:blipFill>
        <p:spPr>
          <a:xfrm>
            <a:off x="9144000" y="2488784"/>
            <a:ext cx="7748130" cy="6060058"/>
          </a:xfrm>
          <a:prstGeom prst="rect">
            <a:avLst/>
          </a:prstGeom>
        </p:spPr>
      </p:pic>
      <p:pic>
        <p:nvPicPr>
          <p:cNvPr id="6" name="Picture 6"/>
          <p:cNvPicPr>
            <a:picLocks noChangeAspect="1"/>
          </p:cNvPicPr>
          <p:nvPr/>
        </p:nvPicPr>
        <p:blipFill>
          <a:blip r:embed="rId3"/>
          <a:srcRect/>
          <a:stretch>
            <a:fillRect/>
          </a:stretch>
        </p:blipFill>
        <p:spPr>
          <a:xfrm>
            <a:off x="9502254" y="2069342"/>
            <a:ext cx="2037234" cy="146814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p:cNvGrpSpPr/>
        <p:nvPr/>
      </p:nvGrpSpPr>
      <p:grpSpPr>
        <a:xfrm>
          <a:off x="0" y="0"/>
          <a:ext cx="0" cy="0"/>
          <a:chOff x="0" y="0"/>
          <a:chExt cx="0" cy="0"/>
        </a:xfrm>
      </p:grpSpPr>
      <p:sp>
        <p:nvSpPr>
          <p:cNvPr id="7" name="TextBox 7"/>
          <p:cNvSpPr txBox="1"/>
          <p:nvPr/>
        </p:nvSpPr>
        <p:spPr>
          <a:xfrm>
            <a:off x="501314" y="231455"/>
            <a:ext cx="14967285" cy="948593"/>
          </a:xfrm>
          <a:prstGeom prst="rect">
            <a:avLst/>
          </a:prstGeom>
        </p:spPr>
        <p:txBody>
          <a:bodyPr wrap="square" lIns="0" tIns="0" rIns="0" bIns="0" rtlCol="0" anchor="t">
            <a:spAutoFit/>
          </a:bodyPr>
          <a:lstStyle/>
          <a:p>
            <a:pPr>
              <a:lnSpc>
                <a:spcPts val="7872"/>
              </a:lnSpc>
              <a:spcBef>
                <a:spcPct val="0"/>
              </a:spcBef>
            </a:pPr>
            <a:r>
              <a:rPr lang="en-US" sz="6400" dirty="0" smtClean="0">
                <a:solidFill>
                  <a:srgbClr val="F3F3F3"/>
                </a:solidFill>
                <a:latin typeface="Aileron Heavy Bold"/>
              </a:rPr>
              <a:t>Circuit Diagram-Head Gear </a:t>
            </a:r>
            <a:endParaRPr lang="en-US" sz="6400" dirty="0">
              <a:solidFill>
                <a:srgbClr val="F3F3F3"/>
              </a:solidFill>
              <a:latin typeface="Aileron Heavy Bold"/>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714500"/>
            <a:ext cx="14859000" cy="78486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481</Words>
  <Application>Microsoft Office PowerPoint</Application>
  <PresentationFormat>Custom</PresentationFormat>
  <Paragraphs>63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Aileron Heavy Bold</vt:lpstr>
      <vt:lpstr>Calibri</vt:lpstr>
      <vt:lpstr>Aileron Heavy</vt:lpstr>
      <vt:lpstr>Arial</vt:lpstr>
      <vt:lpstr>Aileron Regular Bold</vt:lpstr>
      <vt:lpstr>Aileron Regular</vt:lpstr>
      <vt:lpstr>Open Sans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Sevak</dc:title>
  <cp:lastModifiedBy>User</cp:lastModifiedBy>
  <cp:revision>14</cp:revision>
  <dcterms:created xsi:type="dcterms:W3CDTF">2006-08-16T00:00:00Z</dcterms:created>
  <dcterms:modified xsi:type="dcterms:W3CDTF">2020-03-27T14:29:20Z</dcterms:modified>
  <dc:identifier>DAD2l5BcHEk</dc:identifier>
</cp:coreProperties>
</file>