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506" r:id="rId2"/>
    <p:sldId id="516" r:id="rId3"/>
    <p:sldId id="471" r:id="rId4"/>
    <p:sldId id="473" r:id="rId5"/>
    <p:sldId id="478" r:id="rId6"/>
    <p:sldId id="479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 Lock Morgan" initials="k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42" autoAdjust="0"/>
  </p:normalViewPr>
  <p:slideViewPr>
    <p:cSldViewPr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8E17A-4EC1-45CF-A77D-9CE3FA83CB36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9530-7583-4E9B-B61F-38D061D2B9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9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7D7C-6E98-443D-9186-B6C061ABD91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81A71-1E8A-43E8-B5C2-524F1D0E2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7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rgbClr val="DC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Section xx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Section Title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>
                <a:solidFill>
                  <a:schemeClr val="bg1"/>
                </a:solidFill>
              </a:rPr>
              <a:t>               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>
                <a:solidFill>
                  <a:schemeClr val="bg1"/>
                </a:solidFill>
              </a:rPr>
              <a:t>               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>
                <a:solidFill>
                  <a:schemeClr val="bg1"/>
                </a:solidFill>
              </a:rPr>
              <a:t>               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>
                <a:solidFill>
                  <a:schemeClr val="bg1"/>
                </a:solidFill>
              </a:rPr>
              <a:t>               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>
                <a:solidFill>
                  <a:schemeClr val="bg1"/>
                </a:solidFill>
              </a:rPr>
              <a:t>               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14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DC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>
                <a:solidFill>
                  <a:schemeClr val="bg1"/>
                </a:solidFill>
              </a:rPr>
              <a:t>               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r>
              <a:rPr lang="en-US" baseline="300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3" r:id="rId6"/>
    <p:sldLayoutId id="2147483684" r:id="rId7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0"/>
        </a:spcBef>
        <a:spcAft>
          <a:spcPts val="1800"/>
        </a:spcAft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0"/>
        </a:spcBef>
        <a:spcAft>
          <a:spcPts val="0"/>
        </a:spcAft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0"/>
        </a:spcBef>
        <a:spcAft>
          <a:spcPts val="0"/>
        </a:spcAft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0"/>
        </a:spcBef>
        <a:spcAft>
          <a:spcPts val="2400"/>
        </a:spcAft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105024"/>
            <a:ext cx="7391400" cy="2695575"/>
          </a:xfrm>
        </p:spPr>
        <p:txBody>
          <a:bodyPr/>
          <a:lstStyle/>
          <a:p>
            <a:r>
              <a:rPr lang="en-US" dirty="0"/>
              <a:t>One Quantitative Variable: </a:t>
            </a:r>
            <a:br>
              <a:rPr lang="en-US" dirty="0"/>
            </a:br>
            <a:r>
              <a:rPr lang="en-US" dirty="0"/>
              <a:t>Measures of Spread</a:t>
            </a:r>
          </a:p>
        </p:txBody>
      </p:sp>
    </p:spTree>
    <p:extLst>
      <p:ext uri="{BB962C8B-B14F-4D97-AF65-F5344CB8AC3E}">
        <p14:creationId xmlns:p14="http://schemas.microsoft.com/office/powerpoint/2010/main" val="40817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 scores shown in the histogram are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381000" y="2209800"/>
            <a:ext cx="7568680" cy="2161032"/>
          </a:xfrm>
        </p:spPr>
        <p:txBody>
          <a:bodyPr/>
          <a:lstStyle/>
          <a:p>
            <a:r>
              <a:rPr lang="en-US" dirty="0"/>
              <a:t> Symmetric</a:t>
            </a:r>
          </a:p>
          <a:p>
            <a:r>
              <a:rPr lang="en-US" dirty="0"/>
              <a:t> Left-skewed</a:t>
            </a:r>
          </a:p>
          <a:p>
            <a:r>
              <a:rPr lang="en-US" dirty="0"/>
              <a:t> Right-skewed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362200"/>
            <a:ext cx="3981450" cy="34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04800" y="2667000"/>
            <a:ext cx="28956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The 95% Rule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0" y="1219200"/>
            <a:ext cx="4038600" cy="56388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dirty="0"/>
              <a:t>The standard deviation for hours of sleep per night is closest to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½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I have no idea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-514350">
              <a:spcBef>
                <a:spcPts val="0"/>
              </a:spcBef>
            </a:pPr>
            <a:endParaRPr lang="en-US" i="1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r="66701"/>
          <a:stretch>
            <a:fillRect/>
          </a:stretch>
        </p:blipFill>
        <p:spPr bwMode="auto">
          <a:xfrm>
            <a:off x="304800" y="1096108"/>
            <a:ext cx="4267200" cy="492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95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47824"/>
              </p:ext>
            </p:extLst>
          </p:nvPr>
        </p:nvGraphicFramePr>
        <p:xfrm>
          <a:off x="304800" y="5943600"/>
          <a:ext cx="12477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532937" imgH="177646" progId="">
                  <p:embed/>
                </p:oleObj>
              </mc:Choice>
              <mc:Fallback>
                <p:oleObj name="Equation" r:id="rId5" imgW="532937" imgH="177646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43600"/>
                        <a:ext cx="12477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7" cstate="print"/>
          <a:srcRect t="17160" b="8480"/>
          <a:stretch>
            <a:fillRect/>
          </a:stretch>
        </p:blipFill>
        <p:spPr bwMode="auto">
          <a:xfrm>
            <a:off x="228600" y="228600"/>
            <a:ext cx="1066800" cy="9906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5410200" y="4343400"/>
            <a:ext cx="10668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z-score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 lnSpcReduction="10000"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sz="3600" dirty="0"/>
              <a:t>Which is better, an ACT score of 28 or a combined SAT score of 2100?</a:t>
            </a:r>
          </a:p>
          <a:p>
            <a:pPr marL="0" indent="-514350"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ACT: </a:t>
            </a:r>
            <a:r>
              <a:rPr lang="en-US" sz="3500" dirty="0">
                <a:sym typeface="Symbol"/>
              </a:rPr>
              <a:t></a:t>
            </a:r>
            <a:r>
              <a:rPr lang="en-US" sz="3500" dirty="0"/>
              <a:t> = 21, </a:t>
            </a:r>
            <a:r>
              <a:rPr lang="en-US" sz="3500" dirty="0">
                <a:sym typeface="Symbol"/>
              </a:rPr>
              <a:t></a:t>
            </a:r>
            <a:r>
              <a:rPr lang="en-US" sz="3500" dirty="0"/>
              <a:t> = 5</a:t>
            </a:r>
          </a:p>
          <a:p>
            <a:pPr marL="0" indent="-514350"/>
            <a:r>
              <a:rPr lang="en-US" sz="3500" dirty="0"/>
              <a:t>SAT: </a:t>
            </a:r>
            <a:r>
              <a:rPr lang="en-US" sz="3500" dirty="0">
                <a:sym typeface="Symbol"/>
              </a:rPr>
              <a:t></a:t>
            </a:r>
            <a:r>
              <a:rPr lang="en-US" sz="3500" dirty="0"/>
              <a:t> = 1500, </a:t>
            </a:r>
            <a:r>
              <a:rPr lang="en-US" sz="3500" dirty="0">
                <a:sym typeface="Symbol"/>
              </a:rPr>
              <a:t></a:t>
            </a:r>
            <a:r>
              <a:rPr lang="en-US" sz="3500" dirty="0"/>
              <a:t> = 325</a:t>
            </a:r>
          </a:p>
          <a:p>
            <a:pPr marL="0" indent="-514350">
              <a:spcBef>
                <a:spcPts val="0"/>
              </a:spcBef>
            </a:pPr>
            <a:r>
              <a:rPr lang="en-US" sz="3500" dirty="0"/>
              <a:t>Assume ACT and SAT scores have approximately bell-shaped distributions</a:t>
            </a:r>
          </a:p>
          <a:p>
            <a:pPr marL="914400" indent="-18288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	</a:t>
            </a:r>
            <a:r>
              <a:rPr lang="en-US" sz="3000" dirty="0"/>
              <a:t>ACT score of 28</a:t>
            </a:r>
          </a:p>
          <a:p>
            <a:pPr marL="914400" indent="-18288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000" dirty="0"/>
              <a:t>	SAT score of 2100</a:t>
            </a:r>
          </a:p>
          <a:p>
            <a:pPr marL="914400" indent="-18288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000" dirty="0"/>
              <a:t>	 I don’t know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4" cstate="print"/>
          <a:srcRect t="17160" b="8480"/>
          <a:stretch>
            <a:fillRect/>
          </a:stretch>
        </p:blipFill>
        <p:spPr bwMode="auto">
          <a:xfrm>
            <a:off x="228600" y="228600"/>
            <a:ext cx="1066800" cy="9906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762000" y="5181600"/>
            <a:ext cx="4495800" cy="5334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34000" y="4725147"/>
          <a:ext cx="1752600" cy="53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5" imgW="1295400" imgH="393700" progId="">
                  <p:embed/>
                </p:oleObj>
              </mc:Choice>
              <mc:Fallback>
                <p:oleObj name="Equation" r:id="rId5" imgW="1295400" imgH="3937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5147"/>
                        <a:ext cx="1752600" cy="532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5297488" y="5334000"/>
          <a:ext cx="2474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7" imgW="1828800" imgH="393700" progId="">
                  <p:embed/>
                </p:oleObj>
              </mc:Choice>
              <mc:Fallback>
                <p:oleObj name="Equation" r:id="rId7" imgW="1828800" imgH="3937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5334000"/>
                        <a:ext cx="24749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381189"/>
            <a:ext cx="3581400" cy="301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819400"/>
            <a:ext cx="7848600" cy="38100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dirty="0"/>
              <a:t>The distribution of number of hours spent studying each week is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Symmetric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Right-skewed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Left-skewed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Impossible to tell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14478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 summary(</a:t>
            </a:r>
            <a:r>
              <a:rPr lang="en-US" sz="24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study_hours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Min. 		1st Qu. 	Median 	3rd Qu. 	Max.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2.00 		10.00 		15.00 		20.00 		69.00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4" cstate="print"/>
          <a:srcRect t="17160" b="8480"/>
          <a:stretch>
            <a:fillRect/>
          </a:stretch>
        </p:blipFill>
        <p:spPr bwMode="auto">
          <a:xfrm>
            <a:off x="228600" y="228600"/>
            <a:ext cx="1066800" cy="9906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09600" y="4495800"/>
            <a:ext cx="34290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Measures of Spread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Range</a:t>
            </a:r>
            <a:r>
              <a:rPr lang="en-US" sz="3600" kern="0" dirty="0"/>
              <a:t> = Max – Min</a:t>
            </a:r>
          </a:p>
          <a:p>
            <a:pPr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Interquartile Range (IQR)</a:t>
            </a:r>
            <a:r>
              <a:rPr lang="en-US" sz="3600" kern="0" dirty="0">
                <a:solidFill>
                  <a:schemeClr val="tx2"/>
                </a:solidFill>
              </a:rPr>
              <a:t> </a:t>
            </a:r>
            <a:r>
              <a:rPr lang="en-US" sz="3600" kern="0" dirty="0"/>
              <a:t>= Q</a:t>
            </a:r>
            <a:r>
              <a:rPr lang="en-US" sz="3600" kern="0" baseline="-25000" dirty="0"/>
              <a:t>3</a:t>
            </a:r>
            <a:r>
              <a:rPr lang="en-US" sz="3600" kern="0" dirty="0"/>
              <a:t> – Q</a:t>
            </a:r>
            <a:r>
              <a:rPr lang="en-US" sz="3600" kern="0" baseline="-25000" dirty="0"/>
              <a:t>1</a:t>
            </a:r>
            <a:endParaRPr lang="en-US" sz="3600" kern="0" dirty="0"/>
          </a:p>
          <a:p>
            <a:pPr marL="0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the range resistant to outliers?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the IQR resistant to outliers?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228600" y="228600"/>
            <a:ext cx="1066800" cy="9906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33400" y="3810000"/>
            <a:ext cx="15240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3505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range depends entirely on the most extreme values.</a:t>
            </a:r>
          </a:p>
        </p:txBody>
      </p:sp>
      <p:sp>
        <p:nvSpPr>
          <p:cNvPr id="9" name="Oval 8"/>
          <p:cNvSpPr/>
          <p:nvPr/>
        </p:nvSpPr>
        <p:spPr>
          <a:xfrm>
            <a:off x="685800" y="5105400"/>
            <a:ext cx="15240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52578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IQR is based off the middle 50% of the data, which will not contain outliers.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/>
      <p:bldP spid="9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6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DC0000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Lock5</Template>
  <TotalTime>3169</TotalTime>
  <Words>184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Segoe Print</vt:lpstr>
      <vt:lpstr>Symbol</vt:lpstr>
      <vt:lpstr>Wingdings</vt:lpstr>
      <vt:lpstr>Wingdings 2</vt:lpstr>
      <vt:lpstr>Lock5</vt:lpstr>
      <vt:lpstr>Equation</vt:lpstr>
      <vt:lpstr>One Quantitative Variable:  Measures of Spread</vt:lpstr>
      <vt:lpstr>Review</vt:lpstr>
      <vt:lpstr>The 95% Rule</vt:lpstr>
      <vt:lpstr>z-score</vt:lpstr>
      <vt:lpstr>Five Number Summary</vt:lpstr>
      <vt:lpstr>Measures of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</dc:creator>
  <cp:lastModifiedBy>ArtYan</cp:lastModifiedBy>
  <cp:revision>165</cp:revision>
  <dcterms:created xsi:type="dcterms:W3CDTF">2012-08-25T17:22:45Z</dcterms:created>
  <dcterms:modified xsi:type="dcterms:W3CDTF">2018-01-20T01:28:09Z</dcterms:modified>
</cp:coreProperties>
</file>