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63" r:id="rId1"/>
  </p:sldMasterIdLst>
  <p:notesMasterIdLst>
    <p:notesMasterId r:id="rId17"/>
  </p:notesMasterIdLst>
  <p:sldIdLst>
    <p:sldId id="388" r:id="rId2"/>
    <p:sldId id="390" r:id="rId3"/>
    <p:sldId id="391" r:id="rId4"/>
    <p:sldId id="393" r:id="rId5"/>
    <p:sldId id="392" r:id="rId6"/>
    <p:sldId id="397" r:id="rId7"/>
    <p:sldId id="396" r:id="rId8"/>
    <p:sldId id="395" r:id="rId9"/>
    <p:sldId id="394" r:id="rId10"/>
    <p:sldId id="401" r:id="rId11"/>
    <p:sldId id="400" r:id="rId12"/>
    <p:sldId id="399" r:id="rId13"/>
    <p:sldId id="398" r:id="rId14"/>
    <p:sldId id="402" r:id="rId15"/>
    <p:sldId id="3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6" roundtripDataSignature="AMtx7mjXHZBTyXMJp8O+QuN5586jXKpq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99C908-EE42-49E1-93AB-4D807C0CCA69}">
  <a:tblStyle styleId="{B899C908-EE42-49E1-93AB-4D807C0CCA6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83" autoAdjust="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138"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13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36"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3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944526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3287218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39096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346453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507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107306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0646944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9476599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858653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441720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9782085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4896891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825819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4266557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5471650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941263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2088496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2" name="TextBox 1">
            <a:extLst>
              <a:ext uri="{FF2B5EF4-FFF2-40B4-BE49-F238E27FC236}">
                <a16:creationId xmlns:a16="http://schemas.microsoft.com/office/drawing/2014/main" id="{A41A4A7F-7FE0-3051-A169-56B4326758A0}"/>
              </a:ext>
            </a:extLst>
          </p:cNvPr>
          <p:cNvSpPr txBox="1"/>
          <p:nvPr/>
        </p:nvSpPr>
        <p:spPr>
          <a:xfrm>
            <a:off x="2123090" y="189186"/>
            <a:ext cx="2990434" cy="461665"/>
          </a:xfrm>
          <a:prstGeom prst="rect">
            <a:avLst/>
          </a:prstGeom>
          <a:noFill/>
        </p:spPr>
        <p:txBody>
          <a:bodyPr wrap="none" rtlCol="0">
            <a:spAutoFit/>
          </a:bodyPr>
          <a:lstStyle/>
          <a:p>
            <a:r>
              <a:rPr lang="es-CO" sz="2400" b="1" dirty="0">
                <a:solidFill>
                  <a:srgbClr val="FF0000"/>
                </a:solidFill>
              </a:rPr>
              <a:t>Transiciones en CSS</a:t>
            </a:r>
          </a:p>
        </p:txBody>
      </p:sp>
      <p:sp>
        <p:nvSpPr>
          <p:cNvPr id="5" name="TextBox 4">
            <a:extLst>
              <a:ext uri="{FF2B5EF4-FFF2-40B4-BE49-F238E27FC236}">
                <a16:creationId xmlns:a16="http://schemas.microsoft.com/office/drawing/2014/main" id="{8C06F74A-DD96-5BB6-71AB-FB4F96D4D60E}"/>
              </a:ext>
            </a:extLst>
          </p:cNvPr>
          <p:cNvSpPr txBox="1"/>
          <p:nvPr/>
        </p:nvSpPr>
        <p:spPr>
          <a:xfrm>
            <a:off x="3281855" y="1674646"/>
            <a:ext cx="6101254" cy="2585323"/>
          </a:xfrm>
          <a:prstGeom prst="rect">
            <a:avLst/>
          </a:prstGeom>
          <a:solidFill>
            <a:schemeClr val="bg2"/>
          </a:solidFill>
        </p:spPr>
        <p:txBody>
          <a:bodyPr wrap="square">
            <a:spAutoFit/>
          </a:bodyPr>
          <a:lstStyle/>
          <a:p>
            <a:pPr algn="ctr"/>
            <a:r>
              <a:rPr lang="es-MX" dirty="0"/>
              <a:t>Las transiciones CSS, proporcionan una forma de animar los cambios de las propiedades CSS, en lugar de que los cambios surtan efecto de manera instantánea. Por ejemplo, si cambias el color de un elemento de blanco a negro, normalmente el cambio es instantáneo. Al habilitar las transiciones CSS, el cambio sucede en un intervalo de tiempo que puedes especificar, siguiendo una curva de aceleración que puedes personalizar.</a:t>
            </a:r>
          </a:p>
          <a:p>
            <a:pPr algn="ctr"/>
            <a:endParaRPr lang="es-MX" dirty="0"/>
          </a:p>
        </p:txBody>
      </p:sp>
      <p:sp>
        <p:nvSpPr>
          <p:cNvPr id="7" name="TextBox 6">
            <a:extLst>
              <a:ext uri="{FF2B5EF4-FFF2-40B4-BE49-F238E27FC236}">
                <a16:creationId xmlns:a16="http://schemas.microsoft.com/office/drawing/2014/main" id="{F9BA5614-9BA5-1503-487E-2BAE33858267}"/>
              </a:ext>
            </a:extLst>
          </p:cNvPr>
          <p:cNvSpPr txBox="1"/>
          <p:nvPr/>
        </p:nvSpPr>
        <p:spPr>
          <a:xfrm>
            <a:off x="3281855" y="4401235"/>
            <a:ext cx="6101254" cy="646331"/>
          </a:xfrm>
          <a:prstGeom prst="rect">
            <a:avLst/>
          </a:prstGeom>
          <a:noFill/>
        </p:spPr>
        <p:txBody>
          <a:bodyPr wrap="square">
            <a:spAutoFit/>
          </a:bodyPr>
          <a:lstStyle/>
          <a:p>
            <a:r>
              <a:rPr lang="es-CO" dirty="0"/>
              <a:t>https://developer.mozilla.org/es/docs/Web/CSS/CSS_transitions/Using_CSS_transitions</a:t>
            </a:r>
          </a:p>
        </p:txBody>
      </p:sp>
    </p:spTree>
    <p:extLst>
      <p:ext uri="{BB962C8B-B14F-4D97-AF65-F5344CB8AC3E}">
        <p14:creationId xmlns:p14="http://schemas.microsoft.com/office/powerpoint/2010/main" val="324241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3" name="TextBox 2">
            <a:extLst>
              <a:ext uri="{FF2B5EF4-FFF2-40B4-BE49-F238E27FC236}">
                <a16:creationId xmlns:a16="http://schemas.microsoft.com/office/drawing/2014/main" id="{0EA7B09D-9232-3123-100B-5EBA9AB7D79D}"/>
              </a:ext>
            </a:extLst>
          </p:cNvPr>
          <p:cNvSpPr txBox="1"/>
          <p:nvPr/>
        </p:nvSpPr>
        <p:spPr>
          <a:xfrm>
            <a:off x="2032001" y="135900"/>
            <a:ext cx="1341820" cy="369332"/>
          </a:xfrm>
          <a:prstGeom prst="rect">
            <a:avLst/>
          </a:prstGeom>
          <a:noFill/>
        </p:spPr>
        <p:txBody>
          <a:bodyPr wrap="square">
            <a:spAutoFit/>
          </a:bodyPr>
          <a:lstStyle/>
          <a:p>
            <a:pPr algn="l"/>
            <a:r>
              <a:rPr lang="es-CO" b="1" i="0" dirty="0" err="1">
                <a:solidFill>
                  <a:srgbClr val="FF0000"/>
                </a:solidFill>
                <a:effectLst/>
                <a:latin typeface="Roboto" panose="02000000000000000000" pitchFamily="2" charset="0"/>
              </a:rPr>
              <a:t>Keyframes</a:t>
            </a:r>
            <a:endParaRPr lang="es-CO" b="1" i="0" dirty="0">
              <a:solidFill>
                <a:srgbClr val="FF0000"/>
              </a:solidFill>
              <a:effectLst/>
              <a:latin typeface="Roboto" panose="02000000000000000000" pitchFamily="2" charset="0"/>
            </a:endParaRPr>
          </a:p>
        </p:txBody>
      </p:sp>
      <p:sp>
        <p:nvSpPr>
          <p:cNvPr id="6" name="TextBox 5">
            <a:extLst>
              <a:ext uri="{FF2B5EF4-FFF2-40B4-BE49-F238E27FC236}">
                <a16:creationId xmlns:a16="http://schemas.microsoft.com/office/drawing/2014/main" id="{C4D0BC6A-847C-A85D-E78B-7AC36C35680B}"/>
              </a:ext>
            </a:extLst>
          </p:cNvPr>
          <p:cNvSpPr txBox="1"/>
          <p:nvPr/>
        </p:nvSpPr>
        <p:spPr>
          <a:xfrm>
            <a:off x="2301766" y="505967"/>
            <a:ext cx="7104994" cy="646331"/>
          </a:xfrm>
          <a:prstGeom prst="rect">
            <a:avLst/>
          </a:prstGeom>
          <a:solidFill>
            <a:schemeClr val="bg2"/>
          </a:solidFill>
        </p:spPr>
        <p:txBody>
          <a:bodyPr wrap="square">
            <a:spAutoFit/>
          </a:bodyPr>
          <a:lstStyle/>
          <a:p>
            <a:pPr algn="just"/>
            <a:r>
              <a:rPr lang="es-MX" b="0" i="0" dirty="0">
                <a:solidFill>
                  <a:srgbClr val="222222"/>
                </a:solidFill>
                <a:effectLst/>
                <a:latin typeface="Roboto Slab" pitchFamily="2" charset="0"/>
              </a:rPr>
              <a:t>los </a:t>
            </a:r>
            <a:r>
              <a:rPr lang="es-MX" b="0" i="0" dirty="0" err="1">
                <a:solidFill>
                  <a:srgbClr val="222222"/>
                </a:solidFill>
                <a:effectLst/>
                <a:latin typeface="Roboto Slab" pitchFamily="2" charset="0"/>
              </a:rPr>
              <a:t>keyframes</a:t>
            </a:r>
            <a:r>
              <a:rPr lang="es-MX" b="0" i="0" dirty="0">
                <a:solidFill>
                  <a:srgbClr val="222222"/>
                </a:solidFill>
                <a:effectLst/>
                <a:latin typeface="Roboto Slab" pitchFamily="2" charset="0"/>
              </a:rPr>
              <a:t> indicarán el comportamiento que tendrá un elemento durante el tiempo que dure la animación.</a:t>
            </a:r>
            <a:endParaRPr lang="es-CO" dirty="0"/>
          </a:p>
        </p:txBody>
      </p:sp>
      <p:sp>
        <p:nvSpPr>
          <p:cNvPr id="8" name="TextBox 7">
            <a:extLst>
              <a:ext uri="{FF2B5EF4-FFF2-40B4-BE49-F238E27FC236}">
                <a16:creationId xmlns:a16="http://schemas.microsoft.com/office/drawing/2014/main" id="{8421B058-F33C-300B-A59F-C67E670E7303}"/>
              </a:ext>
            </a:extLst>
          </p:cNvPr>
          <p:cNvSpPr txBox="1"/>
          <p:nvPr/>
        </p:nvSpPr>
        <p:spPr>
          <a:xfrm>
            <a:off x="2032001" y="1302548"/>
            <a:ext cx="6101254" cy="369332"/>
          </a:xfrm>
          <a:prstGeom prst="rect">
            <a:avLst/>
          </a:prstGeom>
          <a:noFill/>
        </p:spPr>
        <p:txBody>
          <a:bodyPr wrap="square">
            <a:spAutoFit/>
          </a:bodyPr>
          <a:lstStyle/>
          <a:p>
            <a:r>
              <a:rPr lang="es-CO" b="1" dirty="0">
                <a:solidFill>
                  <a:srgbClr val="FF0000"/>
                </a:solidFill>
              </a:rPr>
              <a:t>Propiedades de las animaciones</a:t>
            </a:r>
          </a:p>
        </p:txBody>
      </p:sp>
      <p:sp>
        <p:nvSpPr>
          <p:cNvPr id="10" name="TextBox 9">
            <a:extLst>
              <a:ext uri="{FF2B5EF4-FFF2-40B4-BE49-F238E27FC236}">
                <a16:creationId xmlns:a16="http://schemas.microsoft.com/office/drawing/2014/main" id="{9C2F22CF-1C88-FE47-DC3E-48D8F77D4435}"/>
              </a:ext>
            </a:extLst>
          </p:cNvPr>
          <p:cNvSpPr txBox="1"/>
          <p:nvPr/>
        </p:nvSpPr>
        <p:spPr>
          <a:xfrm>
            <a:off x="2032000" y="1822130"/>
            <a:ext cx="9003861" cy="2862322"/>
          </a:xfrm>
          <a:prstGeom prst="rect">
            <a:avLst/>
          </a:prstGeom>
          <a:noFill/>
        </p:spPr>
        <p:txBody>
          <a:bodyPr wrap="square">
            <a:spAutoFit/>
          </a:bodyPr>
          <a:lstStyle/>
          <a:p>
            <a:r>
              <a:rPr lang="es-MX" dirty="0" err="1">
                <a:solidFill>
                  <a:srgbClr val="FF0000"/>
                </a:solidFill>
              </a:rPr>
              <a:t>animation-name</a:t>
            </a:r>
            <a:r>
              <a:rPr lang="es-MX" dirty="0"/>
              <a:t>: es el nombre de la animación que actuará sobre el elemento. </a:t>
            </a:r>
          </a:p>
          <a:p>
            <a:endParaRPr lang="es-MX" dirty="0"/>
          </a:p>
          <a:p>
            <a:r>
              <a:rPr lang="es-MX" dirty="0" err="1">
                <a:solidFill>
                  <a:srgbClr val="FF0000"/>
                </a:solidFill>
              </a:rPr>
              <a:t>animation-duration</a:t>
            </a:r>
            <a:r>
              <a:rPr lang="es-MX" dirty="0"/>
              <a:t>: el tiempo que tardará la animación desde su inicio hasta su fin.</a:t>
            </a:r>
          </a:p>
          <a:p>
            <a:endParaRPr lang="es-MX" dirty="0"/>
          </a:p>
          <a:p>
            <a:r>
              <a:rPr lang="es-MX" dirty="0" err="1">
                <a:solidFill>
                  <a:srgbClr val="FF0000"/>
                </a:solidFill>
              </a:rPr>
              <a:t>animation</a:t>
            </a:r>
            <a:r>
              <a:rPr lang="es-MX" dirty="0">
                <a:solidFill>
                  <a:srgbClr val="FF0000"/>
                </a:solidFill>
              </a:rPr>
              <a:t>-timing-</a:t>
            </a:r>
            <a:r>
              <a:rPr lang="es-MX" dirty="0" err="1">
                <a:solidFill>
                  <a:srgbClr val="FF0000"/>
                </a:solidFill>
              </a:rPr>
              <a:t>function</a:t>
            </a:r>
            <a:r>
              <a:rPr lang="es-MX" dirty="0"/>
              <a:t>: del mismo modo que en las transiciones, esta propiedad indica cómo progresará la animación. Acepta los mismos valores que la propiedad </a:t>
            </a:r>
            <a:r>
              <a:rPr lang="es-MX" dirty="0" err="1"/>
              <a:t>transition</a:t>
            </a:r>
            <a:r>
              <a:rPr lang="es-MX" dirty="0"/>
              <a:t>-timing-</a:t>
            </a:r>
            <a:r>
              <a:rPr lang="es-MX" dirty="0" err="1"/>
              <a:t>function</a:t>
            </a:r>
            <a:r>
              <a:rPr lang="es-MX" dirty="0"/>
              <a:t>.</a:t>
            </a:r>
          </a:p>
          <a:p>
            <a:endParaRPr lang="es-MX" dirty="0"/>
          </a:p>
          <a:p>
            <a:r>
              <a:rPr lang="es-MX" dirty="0" err="1">
                <a:solidFill>
                  <a:srgbClr val="FF0000"/>
                </a:solidFill>
              </a:rPr>
              <a:t>animation-iteration-count</a:t>
            </a:r>
            <a:r>
              <a:rPr lang="es-MX" dirty="0"/>
              <a:t>: indica el número de veces que se repetirá la animación. Su valor por defecto es 1. El valor «infinite» indica que se repetirá indefinidamente.</a:t>
            </a:r>
            <a:endParaRPr lang="es-CO" dirty="0"/>
          </a:p>
        </p:txBody>
      </p:sp>
      <p:sp>
        <p:nvSpPr>
          <p:cNvPr id="12" name="TextBox 11">
            <a:extLst>
              <a:ext uri="{FF2B5EF4-FFF2-40B4-BE49-F238E27FC236}">
                <a16:creationId xmlns:a16="http://schemas.microsoft.com/office/drawing/2014/main" id="{AA388F07-9CA7-D2F8-888B-191856E10C9A}"/>
              </a:ext>
            </a:extLst>
          </p:cNvPr>
          <p:cNvSpPr txBox="1"/>
          <p:nvPr/>
        </p:nvSpPr>
        <p:spPr>
          <a:xfrm>
            <a:off x="2032001" y="4890901"/>
            <a:ext cx="9003860" cy="1754326"/>
          </a:xfrm>
          <a:prstGeom prst="rect">
            <a:avLst/>
          </a:prstGeom>
          <a:noFill/>
        </p:spPr>
        <p:txBody>
          <a:bodyPr wrap="square">
            <a:spAutoFit/>
          </a:bodyPr>
          <a:lstStyle/>
          <a:p>
            <a:pPr algn="l"/>
            <a:r>
              <a:rPr lang="es-MX" b="0" i="0" dirty="0" err="1">
                <a:solidFill>
                  <a:srgbClr val="FF0000"/>
                </a:solidFill>
                <a:effectLst/>
                <a:latin typeface="Roboto Slab" pitchFamily="2" charset="0"/>
              </a:rPr>
              <a:t>animation-direction</a:t>
            </a:r>
            <a:r>
              <a:rPr lang="es-MX" b="0" i="0" dirty="0">
                <a:solidFill>
                  <a:srgbClr val="222222"/>
                </a:solidFill>
                <a:effectLst/>
                <a:latin typeface="Roboto Slab" pitchFamily="2" charset="0"/>
              </a:rPr>
              <a:t>: indica el orden en el que ejecutará la animación. Acepta los valores «normal» y «</a:t>
            </a:r>
            <a:r>
              <a:rPr lang="es-MX" b="0" i="0" dirty="0" err="1">
                <a:solidFill>
                  <a:srgbClr val="222222"/>
                </a:solidFill>
                <a:effectLst/>
                <a:latin typeface="Roboto Slab" pitchFamily="2" charset="0"/>
              </a:rPr>
              <a:t>alternate</a:t>
            </a:r>
            <a:r>
              <a:rPr lang="es-MX" b="0" i="0" dirty="0">
                <a:solidFill>
                  <a:srgbClr val="222222"/>
                </a:solidFill>
                <a:effectLst/>
                <a:latin typeface="Roboto Slab" pitchFamily="2" charset="0"/>
              </a:rPr>
              <a:t>». Si </a:t>
            </a:r>
            <a:r>
              <a:rPr lang="es-MX" b="0" i="0" dirty="0" err="1">
                <a:solidFill>
                  <a:srgbClr val="222222"/>
                </a:solidFill>
                <a:effectLst/>
                <a:latin typeface="Roboto Slab" pitchFamily="2" charset="0"/>
              </a:rPr>
              <a:t>tuviesemos</a:t>
            </a:r>
            <a:r>
              <a:rPr lang="es-MX" b="0" i="0" dirty="0">
                <a:solidFill>
                  <a:srgbClr val="222222"/>
                </a:solidFill>
                <a:effectLst/>
                <a:latin typeface="Roboto Slab" pitchFamily="2" charset="0"/>
              </a:rPr>
              <a:t> dos repeticiones de la animación (</a:t>
            </a:r>
            <a:r>
              <a:rPr lang="es-MX" b="0" i="0" dirty="0" err="1">
                <a:solidFill>
                  <a:srgbClr val="FF0000"/>
                </a:solidFill>
                <a:effectLst/>
                <a:latin typeface="Roboto Slab" pitchFamily="2" charset="0"/>
              </a:rPr>
              <a:t>animation-iteration-count</a:t>
            </a:r>
            <a:r>
              <a:rPr lang="es-MX" b="0" i="0" dirty="0">
                <a:solidFill>
                  <a:srgbClr val="222222"/>
                </a:solidFill>
                <a:effectLst/>
                <a:latin typeface="Roboto Slab" pitchFamily="2" charset="0"/>
              </a:rPr>
              <a:t>: 2) </a:t>
            </a:r>
            <a:r>
              <a:rPr lang="es-MX" b="0" i="0" dirty="0">
                <a:solidFill>
                  <a:srgbClr val="FF0000"/>
                </a:solidFill>
                <a:effectLst/>
                <a:latin typeface="Roboto Slab" pitchFamily="2" charset="0"/>
              </a:rPr>
              <a:t>y el valor de esta propiedad fuese </a:t>
            </a:r>
            <a:r>
              <a:rPr lang="es-MX" b="0" i="0" dirty="0" err="1">
                <a:solidFill>
                  <a:srgbClr val="FF0000"/>
                </a:solidFill>
                <a:effectLst/>
                <a:latin typeface="Roboto Slab" pitchFamily="2" charset="0"/>
              </a:rPr>
              <a:t>alternate</a:t>
            </a:r>
            <a:r>
              <a:rPr lang="es-MX" b="0" i="0" dirty="0">
                <a:solidFill>
                  <a:srgbClr val="FF0000"/>
                </a:solidFill>
                <a:effectLst/>
                <a:latin typeface="Roboto Slab" pitchFamily="2" charset="0"/>
              </a:rPr>
              <a:t>, primero se ejecutaría la animación en orden normal 0 a 100% y luego al revés 100% a 0. Si fuese normal, las dos veces se ejecutaría de 0 a 100%. El valor por defecto es normal.</a:t>
            </a:r>
          </a:p>
        </p:txBody>
      </p:sp>
    </p:spTree>
    <p:extLst>
      <p:ext uri="{BB962C8B-B14F-4D97-AF65-F5344CB8AC3E}">
        <p14:creationId xmlns:p14="http://schemas.microsoft.com/office/powerpoint/2010/main" val="44358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3" name="TextBox 2">
            <a:extLst>
              <a:ext uri="{FF2B5EF4-FFF2-40B4-BE49-F238E27FC236}">
                <a16:creationId xmlns:a16="http://schemas.microsoft.com/office/drawing/2014/main" id="{078823EB-8B30-F664-8CF4-4D64998304E4}"/>
              </a:ext>
            </a:extLst>
          </p:cNvPr>
          <p:cNvSpPr txBox="1"/>
          <p:nvPr/>
        </p:nvSpPr>
        <p:spPr>
          <a:xfrm>
            <a:off x="2165131" y="196924"/>
            <a:ext cx="8586951" cy="4801314"/>
          </a:xfrm>
          <a:prstGeom prst="rect">
            <a:avLst/>
          </a:prstGeom>
          <a:noFill/>
        </p:spPr>
        <p:txBody>
          <a:bodyPr wrap="square">
            <a:spAutoFit/>
          </a:bodyPr>
          <a:lstStyle/>
          <a:p>
            <a:r>
              <a:rPr lang="es-MX" dirty="0" err="1">
                <a:solidFill>
                  <a:srgbClr val="FF0000"/>
                </a:solidFill>
              </a:rPr>
              <a:t>animation-play-state</a:t>
            </a:r>
            <a:r>
              <a:rPr lang="es-MX" dirty="0"/>
              <a:t>: indica si la animación está corriendo o pausada. Acepta los valores running (valor por defecto) y </a:t>
            </a:r>
            <a:r>
              <a:rPr lang="es-MX" dirty="0" err="1"/>
              <a:t>paused</a:t>
            </a:r>
            <a:r>
              <a:rPr lang="es-MX" dirty="0"/>
              <a:t>.</a:t>
            </a:r>
          </a:p>
          <a:p>
            <a:endParaRPr lang="es-MX" dirty="0"/>
          </a:p>
          <a:p>
            <a:r>
              <a:rPr lang="es-MX" dirty="0" err="1">
                <a:solidFill>
                  <a:srgbClr val="FF0000"/>
                </a:solidFill>
              </a:rPr>
              <a:t>animation-delay</a:t>
            </a:r>
            <a:r>
              <a:rPr lang="es-MX" dirty="0"/>
              <a:t>: igual que en las transiciones, indica el retardo con el que se iniciará la animación. Por defecto 0.</a:t>
            </a:r>
          </a:p>
          <a:p>
            <a:endParaRPr lang="es-MX" dirty="0"/>
          </a:p>
          <a:p>
            <a:r>
              <a:rPr lang="es-MX" dirty="0" err="1">
                <a:solidFill>
                  <a:srgbClr val="FF0000"/>
                </a:solidFill>
              </a:rPr>
              <a:t>animation-fill-mode</a:t>
            </a:r>
            <a:r>
              <a:rPr lang="es-MX" dirty="0"/>
              <a:t>: pues básicamente lo que hace esta propiedad es decidir si los valores de las propiedades que ha modificado la animación vuelven a su estado original (antes de la animación) o no. Realmente vale para ver qué se hace con los valores de las propiedades fuera del periodo de duración de la animación. Acepta los valores: «</a:t>
            </a:r>
            <a:r>
              <a:rPr lang="es-MX" dirty="0" err="1"/>
              <a:t>none</a:t>
            </a:r>
            <a:r>
              <a:rPr lang="es-MX" dirty="0"/>
              <a:t>», «forwards», «</a:t>
            </a:r>
            <a:r>
              <a:rPr lang="es-MX" dirty="0" err="1"/>
              <a:t>backwards</a:t>
            </a:r>
            <a:r>
              <a:rPr lang="es-MX" dirty="0"/>
              <a:t>» y «</a:t>
            </a:r>
            <a:r>
              <a:rPr lang="es-MX" dirty="0" err="1"/>
              <a:t>both</a:t>
            </a:r>
            <a:r>
              <a:rPr lang="es-MX" dirty="0"/>
              <a:t>». El valor por defecto es </a:t>
            </a:r>
            <a:r>
              <a:rPr lang="es-MX" dirty="0" err="1"/>
              <a:t>none</a:t>
            </a:r>
            <a:r>
              <a:rPr lang="es-MX" dirty="0"/>
              <a:t> que indica que cuando acabe la animación el elemento recuperará los valores que tenían de sus propiedades antes de iniciarse la animación.</a:t>
            </a:r>
          </a:p>
          <a:p>
            <a:endParaRPr lang="es-MX" dirty="0"/>
          </a:p>
          <a:p>
            <a:r>
              <a:rPr lang="es-MX" dirty="0" err="1">
                <a:solidFill>
                  <a:srgbClr val="FF0000"/>
                </a:solidFill>
              </a:rPr>
              <a:t>animation</a:t>
            </a:r>
            <a:r>
              <a:rPr lang="es-MX" dirty="0"/>
              <a:t>: permite unificar las propiedades anteriores en una sola. Sería algo así: </a:t>
            </a:r>
            <a:r>
              <a:rPr lang="es-MX" dirty="0" err="1"/>
              <a:t>animation</a:t>
            </a:r>
            <a:r>
              <a:rPr lang="es-MX" dirty="0"/>
              <a:t>: mi-</a:t>
            </a:r>
            <a:r>
              <a:rPr lang="es-MX" dirty="0" err="1"/>
              <a:t>animacion</a:t>
            </a:r>
            <a:r>
              <a:rPr lang="es-MX" dirty="0"/>
              <a:t> 3s </a:t>
            </a:r>
            <a:r>
              <a:rPr lang="es-MX" dirty="0" err="1"/>
              <a:t>ease</a:t>
            </a:r>
            <a:r>
              <a:rPr lang="es-MX" dirty="0"/>
              <a:t> 0.5s 1 normal </a:t>
            </a:r>
            <a:r>
              <a:rPr lang="es-MX" dirty="0" err="1"/>
              <a:t>none</a:t>
            </a:r>
            <a:r>
              <a:rPr lang="es-MX" dirty="0"/>
              <a:t>.</a:t>
            </a:r>
            <a:endParaRPr lang="es-CO" dirty="0"/>
          </a:p>
        </p:txBody>
      </p:sp>
    </p:spTree>
    <p:extLst>
      <p:ext uri="{BB962C8B-B14F-4D97-AF65-F5344CB8AC3E}">
        <p14:creationId xmlns:p14="http://schemas.microsoft.com/office/powerpoint/2010/main" val="395255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pic>
        <p:nvPicPr>
          <p:cNvPr id="3" name="Picture 2">
            <a:extLst>
              <a:ext uri="{FF2B5EF4-FFF2-40B4-BE49-F238E27FC236}">
                <a16:creationId xmlns:a16="http://schemas.microsoft.com/office/drawing/2014/main" id="{311F9433-C15D-3A52-B79F-6AAD46CFA7DD}"/>
              </a:ext>
            </a:extLst>
          </p:cNvPr>
          <p:cNvPicPr>
            <a:picLocks noChangeAspect="1"/>
          </p:cNvPicPr>
          <p:nvPr/>
        </p:nvPicPr>
        <p:blipFill>
          <a:blip r:embed="rId3"/>
          <a:stretch>
            <a:fillRect/>
          </a:stretch>
        </p:blipFill>
        <p:spPr>
          <a:xfrm>
            <a:off x="2076450" y="1094882"/>
            <a:ext cx="8039100" cy="3743325"/>
          </a:xfrm>
          <a:prstGeom prst="rect">
            <a:avLst/>
          </a:prstGeom>
        </p:spPr>
      </p:pic>
    </p:spTree>
    <p:extLst>
      <p:ext uri="{BB962C8B-B14F-4D97-AF65-F5344CB8AC3E}">
        <p14:creationId xmlns:p14="http://schemas.microsoft.com/office/powerpoint/2010/main" val="315890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pic>
        <p:nvPicPr>
          <p:cNvPr id="3" name="Picture 2">
            <a:extLst>
              <a:ext uri="{FF2B5EF4-FFF2-40B4-BE49-F238E27FC236}">
                <a16:creationId xmlns:a16="http://schemas.microsoft.com/office/drawing/2014/main" id="{6C45F703-5BE7-09B0-8884-33E8A4151C8A}"/>
              </a:ext>
            </a:extLst>
          </p:cNvPr>
          <p:cNvPicPr>
            <a:picLocks noChangeAspect="1"/>
          </p:cNvPicPr>
          <p:nvPr/>
        </p:nvPicPr>
        <p:blipFill>
          <a:blip r:embed="rId3"/>
          <a:stretch>
            <a:fillRect/>
          </a:stretch>
        </p:blipFill>
        <p:spPr>
          <a:xfrm>
            <a:off x="2156592" y="1362894"/>
            <a:ext cx="4381500" cy="3838575"/>
          </a:xfrm>
          <a:prstGeom prst="rect">
            <a:avLst/>
          </a:prstGeom>
        </p:spPr>
      </p:pic>
      <p:pic>
        <p:nvPicPr>
          <p:cNvPr id="6" name="Picture 5">
            <a:extLst>
              <a:ext uri="{FF2B5EF4-FFF2-40B4-BE49-F238E27FC236}">
                <a16:creationId xmlns:a16="http://schemas.microsoft.com/office/drawing/2014/main" id="{C3B53EF2-4A1A-2F27-0FDC-B53197CADE9C}"/>
              </a:ext>
            </a:extLst>
          </p:cNvPr>
          <p:cNvPicPr>
            <a:picLocks noChangeAspect="1"/>
          </p:cNvPicPr>
          <p:nvPr/>
        </p:nvPicPr>
        <p:blipFill>
          <a:blip r:embed="rId4"/>
          <a:stretch>
            <a:fillRect/>
          </a:stretch>
        </p:blipFill>
        <p:spPr>
          <a:xfrm>
            <a:off x="7844659" y="110357"/>
            <a:ext cx="3733800" cy="3171825"/>
          </a:xfrm>
          <a:prstGeom prst="rect">
            <a:avLst/>
          </a:prstGeom>
        </p:spPr>
      </p:pic>
      <p:pic>
        <p:nvPicPr>
          <p:cNvPr id="8" name="Picture 7">
            <a:extLst>
              <a:ext uri="{FF2B5EF4-FFF2-40B4-BE49-F238E27FC236}">
                <a16:creationId xmlns:a16="http://schemas.microsoft.com/office/drawing/2014/main" id="{112E3231-56D2-97D9-97B6-379AE95B6BE6}"/>
              </a:ext>
            </a:extLst>
          </p:cNvPr>
          <p:cNvPicPr>
            <a:picLocks noChangeAspect="1"/>
          </p:cNvPicPr>
          <p:nvPr/>
        </p:nvPicPr>
        <p:blipFill>
          <a:blip r:embed="rId5"/>
          <a:stretch>
            <a:fillRect/>
          </a:stretch>
        </p:blipFill>
        <p:spPr>
          <a:xfrm>
            <a:off x="7844659" y="3575819"/>
            <a:ext cx="3733800" cy="2921353"/>
          </a:xfrm>
          <a:prstGeom prst="rect">
            <a:avLst/>
          </a:prstGeom>
        </p:spPr>
      </p:pic>
    </p:spTree>
    <p:extLst>
      <p:ext uri="{BB962C8B-B14F-4D97-AF65-F5344CB8AC3E}">
        <p14:creationId xmlns:p14="http://schemas.microsoft.com/office/powerpoint/2010/main" val="66242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5" name="TextBox 4">
            <a:extLst>
              <a:ext uri="{FF2B5EF4-FFF2-40B4-BE49-F238E27FC236}">
                <a16:creationId xmlns:a16="http://schemas.microsoft.com/office/drawing/2014/main" id="{A8FD735B-A57E-4D60-7A50-42AB2C26EF42}"/>
              </a:ext>
            </a:extLst>
          </p:cNvPr>
          <p:cNvSpPr txBox="1"/>
          <p:nvPr/>
        </p:nvSpPr>
        <p:spPr>
          <a:xfrm>
            <a:off x="2154621" y="189187"/>
            <a:ext cx="2310376" cy="369332"/>
          </a:xfrm>
          <a:prstGeom prst="rect">
            <a:avLst/>
          </a:prstGeom>
          <a:noFill/>
        </p:spPr>
        <p:txBody>
          <a:bodyPr wrap="none" rtlCol="0">
            <a:spAutoFit/>
          </a:bodyPr>
          <a:lstStyle/>
          <a:p>
            <a:r>
              <a:rPr lang="es-CO" b="1" dirty="0">
                <a:solidFill>
                  <a:srgbClr val="FF0000"/>
                </a:solidFill>
              </a:rPr>
              <a:t>Taller de Animación</a:t>
            </a:r>
          </a:p>
        </p:txBody>
      </p:sp>
      <p:sp>
        <p:nvSpPr>
          <p:cNvPr id="6" name="TextBox 5">
            <a:extLst>
              <a:ext uri="{FF2B5EF4-FFF2-40B4-BE49-F238E27FC236}">
                <a16:creationId xmlns:a16="http://schemas.microsoft.com/office/drawing/2014/main" id="{8771A1F6-EEE4-2468-79F3-D670ADD4FE98}"/>
              </a:ext>
            </a:extLst>
          </p:cNvPr>
          <p:cNvSpPr txBox="1"/>
          <p:nvPr/>
        </p:nvSpPr>
        <p:spPr>
          <a:xfrm>
            <a:off x="2280745" y="893379"/>
            <a:ext cx="9806152" cy="5355312"/>
          </a:xfrm>
          <a:prstGeom prst="rect">
            <a:avLst/>
          </a:prstGeom>
          <a:noFill/>
        </p:spPr>
        <p:txBody>
          <a:bodyPr wrap="square" rtlCol="0">
            <a:spAutoFit/>
          </a:bodyPr>
          <a:lstStyle/>
          <a:p>
            <a:r>
              <a:rPr lang="es-CO" dirty="0"/>
              <a:t>Se requiere crear una escena en la cual se contemplen los siguientes actores</a:t>
            </a:r>
          </a:p>
          <a:p>
            <a:endParaRPr lang="es-CO" dirty="0"/>
          </a:p>
          <a:p>
            <a:r>
              <a:rPr lang="es-CO" dirty="0"/>
              <a:t>	1. Una Nube</a:t>
            </a:r>
          </a:p>
          <a:p>
            <a:r>
              <a:rPr lang="es-CO" dirty="0"/>
              <a:t>	2. El Sol</a:t>
            </a:r>
          </a:p>
          <a:p>
            <a:r>
              <a:rPr lang="es-CO" dirty="0"/>
              <a:t>	3. Lluvia</a:t>
            </a:r>
          </a:p>
          <a:p>
            <a:r>
              <a:rPr lang="es-CO" dirty="0"/>
              <a:t>	4. Una flor</a:t>
            </a:r>
          </a:p>
          <a:p>
            <a:endParaRPr lang="es-CO" dirty="0"/>
          </a:p>
          <a:p>
            <a:r>
              <a:rPr lang="es-CO" dirty="0"/>
              <a:t>El escenario esta compuesto por un fondo de una casa y un árbol.</a:t>
            </a:r>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r>
              <a:rPr lang="es-CO" dirty="0"/>
              <a:t>La nube debe aparecer de derecha a izquierda en la pantalla y cuando se encuentre en</a:t>
            </a:r>
          </a:p>
          <a:p>
            <a:r>
              <a:rPr lang="es-CO" dirty="0"/>
              <a:t>El centro del escenario debe generar gotas de lluvia las cuales generaran una flor y </a:t>
            </a:r>
          </a:p>
          <a:p>
            <a:r>
              <a:rPr lang="es-CO" dirty="0" err="1"/>
              <a:t>Aparecera</a:t>
            </a:r>
            <a:r>
              <a:rPr lang="es-CO" dirty="0"/>
              <a:t> un mensaje en el centro del fondo diciendo (“</a:t>
            </a:r>
            <a:r>
              <a:rPr lang="es-CO" b="0" dirty="0">
                <a:solidFill>
                  <a:srgbClr val="FF0000"/>
                </a:solidFill>
                <a:effectLst/>
                <a:latin typeface="Consolas" panose="020B0609020204030204" pitchFamily="49" charset="0"/>
              </a:rPr>
              <a:t>Que hermoso y caluroso </a:t>
            </a:r>
            <a:r>
              <a:rPr lang="es-CO" b="0" dirty="0" err="1">
                <a:solidFill>
                  <a:srgbClr val="FF0000"/>
                </a:solidFill>
                <a:effectLst/>
                <a:latin typeface="Consolas" panose="020B0609020204030204" pitchFamily="49" charset="0"/>
              </a:rPr>
              <a:t>dia</a:t>
            </a:r>
            <a:r>
              <a:rPr lang="es-CO" dirty="0"/>
              <a:t>”)</a:t>
            </a:r>
          </a:p>
        </p:txBody>
      </p:sp>
      <p:pic>
        <p:nvPicPr>
          <p:cNvPr id="8" name="Picture 7">
            <a:extLst>
              <a:ext uri="{FF2B5EF4-FFF2-40B4-BE49-F238E27FC236}">
                <a16:creationId xmlns:a16="http://schemas.microsoft.com/office/drawing/2014/main" id="{6391101C-7E9F-CDD1-43BB-8BC9DD0F661D}"/>
              </a:ext>
            </a:extLst>
          </p:cNvPr>
          <p:cNvPicPr>
            <a:picLocks noChangeAspect="1"/>
          </p:cNvPicPr>
          <p:nvPr/>
        </p:nvPicPr>
        <p:blipFill>
          <a:blip r:embed="rId3"/>
          <a:stretch>
            <a:fillRect/>
          </a:stretch>
        </p:blipFill>
        <p:spPr>
          <a:xfrm>
            <a:off x="4548528" y="3279227"/>
            <a:ext cx="3608009" cy="1779479"/>
          </a:xfrm>
          <a:prstGeom prst="rect">
            <a:avLst/>
          </a:prstGeom>
        </p:spPr>
      </p:pic>
    </p:spTree>
    <p:extLst>
      <p:ext uri="{BB962C8B-B14F-4D97-AF65-F5344CB8AC3E}">
        <p14:creationId xmlns:p14="http://schemas.microsoft.com/office/powerpoint/2010/main" val="353638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pic>
        <p:nvPicPr>
          <p:cNvPr id="3" name="Picture 2">
            <a:extLst>
              <a:ext uri="{FF2B5EF4-FFF2-40B4-BE49-F238E27FC236}">
                <a16:creationId xmlns:a16="http://schemas.microsoft.com/office/drawing/2014/main" id="{F01235D3-0F33-D521-24A8-127ACE33552A}"/>
              </a:ext>
            </a:extLst>
          </p:cNvPr>
          <p:cNvPicPr>
            <a:picLocks noChangeAspect="1"/>
          </p:cNvPicPr>
          <p:nvPr/>
        </p:nvPicPr>
        <p:blipFill>
          <a:blip r:embed="rId3"/>
          <a:stretch>
            <a:fillRect/>
          </a:stretch>
        </p:blipFill>
        <p:spPr>
          <a:xfrm>
            <a:off x="2187629" y="856428"/>
            <a:ext cx="9615487" cy="5085524"/>
          </a:xfrm>
          <a:prstGeom prst="rect">
            <a:avLst/>
          </a:prstGeom>
        </p:spPr>
      </p:pic>
    </p:spTree>
    <p:extLst>
      <p:ext uri="{BB962C8B-B14F-4D97-AF65-F5344CB8AC3E}">
        <p14:creationId xmlns:p14="http://schemas.microsoft.com/office/powerpoint/2010/main" val="335058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3" name="TextBox 2">
            <a:extLst>
              <a:ext uri="{FF2B5EF4-FFF2-40B4-BE49-F238E27FC236}">
                <a16:creationId xmlns:a16="http://schemas.microsoft.com/office/drawing/2014/main" id="{ABE42652-A7B5-B26C-DDD4-644776257527}"/>
              </a:ext>
            </a:extLst>
          </p:cNvPr>
          <p:cNvSpPr txBox="1"/>
          <p:nvPr/>
        </p:nvSpPr>
        <p:spPr>
          <a:xfrm>
            <a:off x="2199290" y="177942"/>
            <a:ext cx="3896710" cy="369332"/>
          </a:xfrm>
          <a:prstGeom prst="rect">
            <a:avLst/>
          </a:prstGeom>
          <a:noFill/>
        </p:spPr>
        <p:txBody>
          <a:bodyPr wrap="square">
            <a:spAutoFit/>
          </a:bodyPr>
          <a:lstStyle/>
          <a:p>
            <a:r>
              <a:rPr lang="es-MX" b="1" dirty="0">
                <a:solidFill>
                  <a:srgbClr val="FF0000"/>
                </a:solidFill>
              </a:rPr>
              <a:t>Las propiedades de transición CSS</a:t>
            </a:r>
            <a:endParaRPr lang="es-CO" b="1" dirty="0">
              <a:solidFill>
                <a:srgbClr val="FF0000"/>
              </a:solidFill>
            </a:endParaRPr>
          </a:p>
        </p:txBody>
      </p:sp>
      <p:sp>
        <p:nvSpPr>
          <p:cNvPr id="6" name="TextBox 5">
            <a:extLst>
              <a:ext uri="{FF2B5EF4-FFF2-40B4-BE49-F238E27FC236}">
                <a16:creationId xmlns:a16="http://schemas.microsoft.com/office/drawing/2014/main" id="{03537CD1-9111-2AF8-8C73-31AAE519D84D}"/>
              </a:ext>
            </a:extLst>
          </p:cNvPr>
          <p:cNvSpPr txBox="1"/>
          <p:nvPr/>
        </p:nvSpPr>
        <p:spPr>
          <a:xfrm>
            <a:off x="2199289" y="547274"/>
            <a:ext cx="7281041" cy="646331"/>
          </a:xfrm>
          <a:prstGeom prst="rect">
            <a:avLst/>
          </a:prstGeom>
          <a:noFill/>
        </p:spPr>
        <p:txBody>
          <a:bodyPr wrap="square">
            <a:spAutoFit/>
          </a:bodyPr>
          <a:lstStyle/>
          <a:p>
            <a:r>
              <a:rPr lang="es-MX" dirty="0"/>
              <a:t>Las transiciones CSS se controlan mediante la propiedad abreviada </a:t>
            </a:r>
            <a:r>
              <a:rPr lang="es-MX" dirty="0" err="1">
                <a:solidFill>
                  <a:srgbClr val="FF0000"/>
                </a:solidFill>
              </a:rPr>
              <a:t>transition</a:t>
            </a:r>
            <a:r>
              <a:rPr lang="es-MX" dirty="0"/>
              <a:t>. </a:t>
            </a:r>
            <a:endParaRPr lang="es-CO" dirty="0"/>
          </a:p>
        </p:txBody>
      </p:sp>
      <p:pic>
        <p:nvPicPr>
          <p:cNvPr id="8" name="Picture 7">
            <a:extLst>
              <a:ext uri="{FF2B5EF4-FFF2-40B4-BE49-F238E27FC236}">
                <a16:creationId xmlns:a16="http://schemas.microsoft.com/office/drawing/2014/main" id="{8613B0C5-7B1E-DE26-341A-AB7DF5F20D38}"/>
              </a:ext>
            </a:extLst>
          </p:cNvPr>
          <p:cNvPicPr>
            <a:picLocks noChangeAspect="1"/>
          </p:cNvPicPr>
          <p:nvPr/>
        </p:nvPicPr>
        <p:blipFill>
          <a:blip r:embed="rId3"/>
          <a:stretch>
            <a:fillRect/>
          </a:stretch>
        </p:blipFill>
        <p:spPr>
          <a:xfrm>
            <a:off x="2199289" y="1321675"/>
            <a:ext cx="6934201" cy="2289387"/>
          </a:xfrm>
          <a:prstGeom prst="rect">
            <a:avLst/>
          </a:prstGeom>
        </p:spPr>
      </p:pic>
      <p:sp>
        <p:nvSpPr>
          <p:cNvPr id="10" name="TextBox 9">
            <a:extLst>
              <a:ext uri="{FF2B5EF4-FFF2-40B4-BE49-F238E27FC236}">
                <a16:creationId xmlns:a16="http://schemas.microsoft.com/office/drawing/2014/main" id="{EB2C8BA8-90EF-09C4-E14F-F3D9889E7208}"/>
              </a:ext>
            </a:extLst>
          </p:cNvPr>
          <p:cNvSpPr txBox="1"/>
          <p:nvPr/>
        </p:nvSpPr>
        <p:spPr>
          <a:xfrm>
            <a:off x="2199289" y="3611062"/>
            <a:ext cx="7793422" cy="954107"/>
          </a:xfrm>
          <a:prstGeom prst="rect">
            <a:avLst/>
          </a:prstGeom>
          <a:noFill/>
        </p:spPr>
        <p:txBody>
          <a:bodyPr wrap="square">
            <a:spAutoFit/>
          </a:bodyPr>
          <a:lstStyle/>
          <a:p>
            <a:r>
              <a:rPr lang="es-MX" sz="1400" dirty="0"/>
              <a:t>la propiedad </a:t>
            </a:r>
            <a:r>
              <a:rPr lang="es-MX" sz="1400" dirty="0" err="1">
                <a:solidFill>
                  <a:srgbClr val="FF0000"/>
                </a:solidFill>
              </a:rPr>
              <a:t>transition-property</a:t>
            </a:r>
            <a:r>
              <a:rPr lang="es-MX" sz="1400" dirty="0"/>
              <a:t> se emplea para indicar a qué propiedad se aplicará la transición. Es posible especificar una propiedad específica, como </a:t>
            </a:r>
            <a:r>
              <a:rPr lang="es-MX" sz="1400" dirty="0" err="1"/>
              <a:t>width</a:t>
            </a:r>
            <a:r>
              <a:rPr lang="es-MX" sz="1400" dirty="0"/>
              <a:t> o color, por ejemplo, o simplemente usar </a:t>
            </a:r>
            <a:r>
              <a:rPr lang="es-MX" sz="1400" dirty="0" err="1"/>
              <a:t>all</a:t>
            </a:r>
            <a:r>
              <a:rPr lang="es-MX" sz="1400" dirty="0"/>
              <a:t> para que afecte a todas las propiedades disponibles. Alternativamente, </a:t>
            </a:r>
            <a:r>
              <a:rPr lang="es-MX" sz="1400" dirty="0" err="1"/>
              <a:t>none</a:t>
            </a:r>
            <a:r>
              <a:rPr lang="es-MX" sz="1400" dirty="0"/>
              <a:t> hace que no se aplique ninguna transición.</a:t>
            </a:r>
            <a:endParaRPr lang="es-CO" sz="1400" dirty="0"/>
          </a:p>
        </p:txBody>
      </p:sp>
      <p:pic>
        <p:nvPicPr>
          <p:cNvPr id="12" name="Picture 11">
            <a:extLst>
              <a:ext uri="{FF2B5EF4-FFF2-40B4-BE49-F238E27FC236}">
                <a16:creationId xmlns:a16="http://schemas.microsoft.com/office/drawing/2014/main" id="{FFD22D83-DC9C-B4E0-8A3F-F10A6C101121}"/>
              </a:ext>
            </a:extLst>
          </p:cNvPr>
          <p:cNvPicPr>
            <a:picLocks noChangeAspect="1"/>
          </p:cNvPicPr>
          <p:nvPr/>
        </p:nvPicPr>
        <p:blipFill>
          <a:blip r:embed="rId4"/>
          <a:stretch>
            <a:fillRect/>
          </a:stretch>
        </p:blipFill>
        <p:spPr>
          <a:xfrm>
            <a:off x="6279710" y="4397232"/>
            <a:ext cx="4229099" cy="2373244"/>
          </a:xfrm>
          <a:prstGeom prst="rect">
            <a:avLst/>
          </a:prstGeom>
        </p:spPr>
      </p:pic>
    </p:spTree>
    <p:extLst>
      <p:ext uri="{BB962C8B-B14F-4D97-AF65-F5344CB8AC3E}">
        <p14:creationId xmlns:p14="http://schemas.microsoft.com/office/powerpoint/2010/main" val="177981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3" name="TextBox 2">
            <a:extLst>
              <a:ext uri="{FF2B5EF4-FFF2-40B4-BE49-F238E27FC236}">
                <a16:creationId xmlns:a16="http://schemas.microsoft.com/office/drawing/2014/main" id="{2F413770-101A-5470-D2F9-767216EADFE7}"/>
              </a:ext>
            </a:extLst>
          </p:cNvPr>
          <p:cNvSpPr txBox="1"/>
          <p:nvPr/>
        </p:nvSpPr>
        <p:spPr>
          <a:xfrm>
            <a:off x="2032001" y="0"/>
            <a:ext cx="6101254" cy="369332"/>
          </a:xfrm>
          <a:prstGeom prst="rect">
            <a:avLst/>
          </a:prstGeom>
          <a:noFill/>
        </p:spPr>
        <p:txBody>
          <a:bodyPr wrap="square">
            <a:spAutoFit/>
          </a:bodyPr>
          <a:lstStyle/>
          <a:p>
            <a:r>
              <a:rPr lang="es-CO" b="1" dirty="0" err="1">
                <a:solidFill>
                  <a:srgbClr val="FF0000"/>
                </a:solidFill>
              </a:rPr>
              <a:t>transition</a:t>
            </a:r>
            <a:r>
              <a:rPr lang="es-CO" b="1" dirty="0">
                <a:solidFill>
                  <a:srgbClr val="FF0000"/>
                </a:solidFill>
              </a:rPr>
              <a:t>-timing-</a:t>
            </a:r>
            <a:r>
              <a:rPr lang="es-CO" b="1" dirty="0" err="1">
                <a:solidFill>
                  <a:srgbClr val="FF0000"/>
                </a:solidFill>
              </a:rPr>
              <a:t>function</a:t>
            </a:r>
            <a:endParaRPr lang="es-CO" b="1" dirty="0">
              <a:solidFill>
                <a:srgbClr val="FF0000"/>
              </a:solidFill>
            </a:endParaRPr>
          </a:p>
        </p:txBody>
      </p:sp>
      <p:sp>
        <p:nvSpPr>
          <p:cNvPr id="6" name="TextBox 5">
            <a:extLst>
              <a:ext uri="{FF2B5EF4-FFF2-40B4-BE49-F238E27FC236}">
                <a16:creationId xmlns:a16="http://schemas.microsoft.com/office/drawing/2014/main" id="{22ABFBFA-FC4F-61FC-B3BE-70501C0CDE75}"/>
              </a:ext>
            </a:extLst>
          </p:cNvPr>
          <p:cNvSpPr txBox="1"/>
          <p:nvPr/>
        </p:nvSpPr>
        <p:spPr>
          <a:xfrm>
            <a:off x="2032000" y="369332"/>
            <a:ext cx="7427309" cy="646331"/>
          </a:xfrm>
          <a:prstGeom prst="rect">
            <a:avLst/>
          </a:prstGeom>
          <a:noFill/>
        </p:spPr>
        <p:txBody>
          <a:bodyPr wrap="square">
            <a:spAutoFit/>
          </a:bodyPr>
          <a:lstStyle/>
          <a:p>
            <a:r>
              <a:rPr lang="es-MX" b="0" i="0" dirty="0">
                <a:solidFill>
                  <a:srgbClr val="222222"/>
                </a:solidFill>
                <a:effectLst/>
                <a:latin typeface="Roboto Slab" pitchFamily="2" charset="0"/>
              </a:rPr>
              <a:t>indica cómo será la progresión de la transición. El valor por defecto es ‘</a:t>
            </a:r>
            <a:r>
              <a:rPr lang="es-MX" b="0" i="0" dirty="0" err="1">
                <a:solidFill>
                  <a:srgbClr val="222222"/>
                </a:solidFill>
                <a:effectLst/>
                <a:latin typeface="Roboto Slab" pitchFamily="2" charset="0"/>
              </a:rPr>
              <a:t>ease</a:t>
            </a:r>
            <a:r>
              <a:rPr lang="es-MX" b="0" i="0" dirty="0">
                <a:solidFill>
                  <a:srgbClr val="222222"/>
                </a:solidFill>
                <a:effectLst/>
                <a:latin typeface="Roboto Slab" pitchFamily="2" charset="0"/>
              </a:rPr>
              <a:t>’. Los valores que acepta esta propiedad son los siguientes:</a:t>
            </a:r>
            <a:endParaRPr lang="es-CO" dirty="0"/>
          </a:p>
        </p:txBody>
      </p:sp>
      <p:pic>
        <p:nvPicPr>
          <p:cNvPr id="8" name="Picture 7">
            <a:extLst>
              <a:ext uri="{FF2B5EF4-FFF2-40B4-BE49-F238E27FC236}">
                <a16:creationId xmlns:a16="http://schemas.microsoft.com/office/drawing/2014/main" id="{8FFD9AB2-C594-8D2C-BFDC-3016C33FC485}"/>
              </a:ext>
            </a:extLst>
          </p:cNvPr>
          <p:cNvPicPr>
            <a:picLocks noChangeAspect="1"/>
          </p:cNvPicPr>
          <p:nvPr/>
        </p:nvPicPr>
        <p:blipFill>
          <a:blip r:embed="rId3"/>
          <a:stretch>
            <a:fillRect/>
          </a:stretch>
        </p:blipFill>
        <p:spPr>
          <a:xfrm>
            <a:off x="2343314" y="1285327"/>
            <a:ext cx="8652964" cy="3084458"/>
          </a:xfrm>
          <a:prstGeom prst="rect">
            <a:avLst/>
          </a:prstGeom>
        </p:spPr>
      </p:pic>
      <p:sp>
        <p:nvSpPr>
          <p:cNvPr id="10" name="TextBox 9">
            <a:extLst>
              <a:ext uri="{FF2B5EF4-FFF2-40B4-BE49-F238E27FC236}">
                <a16:creationId xmlns:a16="http://schemas.microsoft.com/office/drawing/2014/main" id="{E4BE21EA-0DA4-F646-1E9D-01B474E35800}"/>
              </a:ext>
            </a:extLst>
          </p:cNvPr>
          <p:cNvSpPr txBox="1"/>
          <p:nvPr/>
        </p:nvSpPr>
        <p:spPr>
          <a:xfrm>
            <a:off x="2199290" y="4474888"/>
            <a:ext cx="8796988" cy="1477328"/>
          </a:xfrm>
          <a:prstGeom prst="rect">
            <a:avLst/>
          </a:prstGeom>
          <a:noFill/>
        </p:spPr>
        <p:txBody>
          <a:bodyPr wrap="square">
            <a:spAutoFit/>
          </a:bodyPr>
          <a:lstStyle/>
          <a:p>
            <a:pPr algn="l"/>
            <a:r>
              <a:rPr lang="es-MX" b="1" i="0" dirty="0" err="1">
                <a:solidFill>
                  <a:srgbClr val="FF0000"/>
                </a:solidFill>
                <a:effectLst/>
                <a:latin typeface="Roboto Slab" pitchFamily="2" charset="0"/>
              </a:rPr>
              <a:t>transition-delay</a:t>
            </a:r>
            <a:r>
              <a:rPr lang="es-MX" b="0" i="0" dirty="0">
                <a:solidFill>
                  <a:srgbClr val="222222"/>
                </a:solidFill>
                <a:effectLst/>
                <a:latin typeface="Roboto Slab" pitchFamily="2" charset="0"/>
              </a:rPr>
              <a:t>: es el tiempo que tardará la transición en comenzar. Por defecto es 0.</a:t>
            </a:r>
          </a:p>
          <a:p>
            <a:pPr algn="l"/>
            <a:endParaRPr lang="es-MX" b="0" i="0" dirty="0">
              <a:solidFill>
                <a:srgbClr val="222222"/>
              </a:solidFill>
              <a:effectLst/>
              <a:latin typeface="Roboto Slab" pitchFamily="2" charset="0"/>
            </a:endParaRPr>
          </a:p>
          <a:p>
            <a:pPr algn="l"/>
            <a:r>
              <a:rPr lang="es-MX" b="1" i="0" dirty="0" err="1">
                <a:solidFill>
                  <a:srgbClr val="FF0000"/>
                </a:solidFill>
                <a:effectLst/>
                <a:latin typeface="Roboto Slab" pitchFamily="2" charset="0"/>
              </a:rPr>
              <a:t>transition</a:t>
            </a:r>
            <a:r>
              <a:rPr lang="es-MX" b="0" i="0" dirty="0">
                <a:solidFill>
                  <a:srgbClr val="222222"/>
                </a:solidFill>
                <a:effectLst/>
                <a:latin typeface="Roboto Slab" pitchFamily="2" charset="0"/>
              </a:rPr>
              <a:t>: permite unificar todas las propiedades anteriores en una sola. Un ejemplo sería </a:t>
            </a:r>
            <a:r>
              <a:rPr lang="es-MX" b="0" i="0" dirty="0" err="1">
                <a:solidFill>
                  <a:srgbClr val="222222"/>
                </a:solidFill>
                <a:effectLst/>
                <a:latin typeface="Roboto Slab" pitchFamily="2" charset="0"/>
              </a:rPr>
              <a:t>transition</a:t>
            </a:r>
            <a:r>
              <a:rPr lang="es-MX" b="0" i="0" dirty="0">
                <a:solidFill>
                  <a:srgbClr val="222222"/>
                </a:solidFill>
                <a:effectLst/>
                <a:latin typeface="Roboto Slab" pitchFamily="2" charset="0"/>
              </a:rPr>
              <a:t>: </a:t>
            </a:r>
            <a:r>
              <a:rPr lang="es-MX" b="0" i="0" dirty="0" err="1">
                <a:solidFill>
                  <a:srgbClr val="222222"/>
                </a:solidFill>
                <a:effectLst/>
                <a:latin typeface="Roboto Slab" pitchFamily="2" charset="0"/>
              </a:rPr>
              <a:t>width</a:t>
            </a:r>
            <a:r>
              <a:rPr lang="es-MX" b="0" i="0" dirty="0">
                <a:solidFill>
                  <a:srgbClr val="222222"/>
                </a:solidFill>
                <a:effectLst/>
                <a:latin typeface="Roboto Slab" pitchFamily="2" charset="0"/>
              </a:rPr>
              <a:t> 3s </a:t>
            </a:r>
            <a:r>
              <a:rPr lang="es-MX" b="0" i="0" dirty="0" err="1">
                <a:solidFill>
                  <a:srgbClr val="222222"/>
                </a:solidFill>
                <a:effectLst/>
                <a:latin typeface="Roboto Slab" pitchFamily="2" charset="0"/>
              </a:rPr>
              <a:t>ease</a:t>
            </a:r>
            <a:r>
              <a:rPr lang="es-MX" b="0" i="0" dirty="0">
                <a:solidFill>
                  <a:srgbClr val="222222"/>
                </a:solidFill>
                <a:effectLst/>
                <a:latin typeface="Roboto Slab" pitchFamily="2" charset="0"/>
              </a:rPr>
              <a:t>-in 200ms</a:t>
            </a:r>
          </a:p>
        </p:txBody>
      </p:sp>
    </p:spTree>
    <p:extLst>
      <p:ext uri="{BB962C8B-B14F-4D97-AF65-F5344CB8AC3E}">
        <p14:creationId xmlns:p14="http://schemas.microsoft.com/office/powerpoint/2010/main" val="354148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2" name="TextBox 1">
            <a:extLst>
              <a:ext uri="{FF2B5EF4-FFF2-40B4-BE49-F238E27FC236}">
                <a16:creationId xmlns:a16="http://schemas.microsoft.com/office/drawing/2014/main" id="{EAD29919-AC76-2A36-E5D3-DE8704C5B975}"/>
              </a:ext>
            </a:extLst>
          </p:cNvPr>
          <p:cNvSpPr txBox="1"/>
          <p:nvPr/>
        </p:nvSpPr>
        <p:spPr>
          <a:xfrm>
            <a:off x="2133600" y="178676"/>
            <a:ext cx="1912703" cy="369332"/>
          </a:xfrm>
          <a:prstGeom prst="rect">
            <a:avLst/>
          </a:prstGeom>
          <a:noFill/>
        </p:spPr>
        <p:txBody>
          <a:bodyPr wrap="none" rtlCol="0">
            <a:spAutoFit/>
          </a:bodyPr>
          <a:lstStyle/>
          <a:p>
            <a:r>
              <a:rPr lang="es-CO" dirty="0"/>
              <a:t>Ejemplo botones</a:t>
            </a:r>
          </a:p>
        </p:txBody>
      </p:sp>
      <p:pic>
        <p:nvPicPr>
          <p:cNvPr id="5" name="Picture 4">
            <a:extLst>
              <a:ext uri="{FF2B5EF4-FFF2-40B4-BE49-F238E27FC236}">
                <a16:creationId xmlns:a16="http://schemas.microsoft.com/office/drawing/2014/main" id="{96161718-F2A4-9EDE-008C-8C2F16F7D8F2}"/>
              </a:ext>
            </a:extLst>
          </p:cNvPr>
          <p:cNvPicPr>
            <a:picLocks noChangeAspect="1"/>
          </p:cNvPicPr>
          <p:nvPr/>
        </p:nvPicPr>
        <p:blipFill>
          <a:blip r:embed="rId3"/>
          <a:stretch>
            <a:fillRect/>
          </a:stretch>
        </p:blipFill>
        <p:spPr>
          <a:xfrm>
            <a:off x="2361214" y="843783"/>
            <a:ext cx="8667750" cy="4476750"/>
          </a:xfrm>
          <a:prstGeom prst="rect">
            <a:avLst/>
          </a:prstGeom>
        </p:spPr>
      </p:pic>
    </p:spTree>
    <p:extLst>
      <p:ext uri="{BB962C8B-B14F-4D97-AF65-F5344CB8AC3E}">
        <p14:creationId xmlns:p14="http://schemas.microsoft.com/office/powerpoint/2010/main" val="417503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pic>
        <p:nvPicPr>
          <p:cNvPr id="3" name="Picture 2">
            <a:extLst>
              <a:ext uri="{FF2B5EF4-FFF2-40B4-BE49-F238E27FC236}">
                <a16:creationId xmlns:a16="http://schemas.microsoft.com/office/drawing/2014/main" id="{B17F7FFD-5CCB-3C72-E020-14D3981DB378}"/>
              </a:ext>
            </a:extLst>
          </p:cNvPr>
          <p:cNvPicPr>
            <a:picLocks noChangeAspect="1"/>
          </p:cNvPicPr>
          <p:nvPr/>
        </p:nvPicPr>
        <p:blipFill>
          <a:blip r:embed="rId3"/>
          <a:stretch>
            <a:fillRect/>
          </a:stretch>
        </p:blipFill>
        <p:spPr>
          <a:xfrm>
            <a:off x="2321448" y="157656"/>
            <a:ext cx="4050937" cy="6274676"/>
          </a:xfrm>
          <a:prstGeom prst="rect">
            <a:avLst/>
          </a:prstGeom>
        </p:spPr>
      </p:pic>
      <p:pic>
        <p:nvPicPr>
          <p:cNvPr id="6" name="Picture 5">
            <a:extLst>
              <a:ext uri="{FF2B5EF4-FFF2-40B4-BE49-F238E27FC236}">
                <a16:creationId xmlns:a16="http://schemas.microsoft.com/office/drawing/2014/main" id="{25E8B674-9205-EAB0-527E-196DAF99BD29}"/>
              </a:ext>
            </a:extLst>
          </p:cNvPr>
          <p:cNvPicPr>
            <a:picLocks noChangeAspect="1"/>
          </p:cNvPicPr>
          <p:nvPr/>
        </p:nvPicPr>
        <p:blipFill>
          <a:blip r:embed="rId4"/>
          <a:stretch>
            <a:fillRect/>
          </a:stretch>
        </p:blipFill>
        <p:spPr>
          <a:xfrm>
            <a:off x="6661832" y="157656"/>
            <a:ext cx="4123580" cy="6274676"/>
          </a:xfrm>
          <a:prstGeom prst="rect">
            <a:avLst/>
          </a:prstGeom>
        </p:spPr>
      </p:pic>
    </p:spTree>
    <p:extLst>
      <p:ext uri="{BB962C8B-B14F-4D97-AF65-F5344CB8AC3E}">
        <p14:creationId xmlns:p14="http://schemas.microsoft.com/office/powerpoint/2010/main" val="290903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pic>
        <p:nvPicPr>
          <p:cNvPr id="3" name="Picture 2">
            <a:extLst>
              <a:ext uri="{FF2B5EF4-FFF2-40B4-BE49-F238E27FC236}">
                <a16:creationId xmlns:a16="http://schemas.microsoft.com/office/drawing/2014/main" id="{576367FE-2BE8-A204-7529-8B23D8CDC4B6}"/>
              </a:ext>
            </a:extLst>
          </p:cNvPr>
          <p:cNvPicPr>
            <a:picLocks noChangeAspect="1"/>
          </p:cNvPicPr>
          <p:nvPr/>
        </p:nvPicPr>
        <p:blipFill>
          <a:blip r:embed="rId3"/>
          <a:stretch>
            <a:fillRect/>
          </a:stretch>
        </p:blipFill>
        <p:spPr>
          <a:xfrm>
            <a:off x="2109683" y="228600"/>
            <a:ext cx="4772901" cy="6400800"/>
          </a:xfrm>
          <a:prstGeom prst="rect">
            <a:avLst/>
          </a:prstGeom>
        </p:spPr>
      </p:pic>
    </p:spTree>
    <p:extLst>
      <p:ext uri="{BB962C8B-B14F-4D97-AF65-F5344CB8AC3E}">
        <p14:creationId xmlns:p14="http://schemas.microsoft.com/office/powerpoint/2010/main" val="397705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3" name="TextBox 2">
            <a:extLst>
              <a:ext uri="{FF2B5EF4-FFF2-40B4-BE49-F238E27FC236}">
                <a16:creationId xmlns:a16="http://schemas.microsoft.com/office/drawing/2014/main" id="{BFE2ED44-C40B-045A-FA57-91AB32AD22EF}"/>
              </a:ext>
            </a:extLst>
          </p:cNvPr>
          <p:cNvSpPr txBox="1"/>
          <p:nvPr/>
        </p:nvSpPr>
        <p:spPr>
          <a:xfrm>
            <a:off x="2032001" y="104369"/>
            <a:ext cx="2151116" cy="369332"/>
          </a:xfrm>
          <a:prstGeom prst="rect">
            <a:avLst/>
          </a:prstGeom>
          <a:noFill/>
        </p:spPr>
        <p:txBody>
          <a:bodyPr wrap="square">
            <a:spAutoFit/>
          </a:bodyPr>
          <a:lstStyle/>
          <a:p>
            <a:pPr algn="l"/>
            <a:r>
              <a:rPr lang="es-CO" b="1" i="0" dirty="0">
                <a:solidFill>
                  <a:srgbClr val="FF0000"/>
                </a:solidFill>
                <a:effectLst/>
                <a:latin typeface="Roboto" panose="02000000000000000000" pitchFamily="2" charset="0"/>
              </a:rPr>
              <a:t>Ejemplo 2: zoom.</a:t>
            </a:r>
          </a:p>
        </p:txBody>
      </p:sp>
      <p:pic>
        <p:nvPicPr>
          <p:cNvPr id="6" name="Picture 5">
            <a:extLst>
              <a:ext uri="{FF2B5EF4-FFF2-40B4-BE49-F238E27FC236}">
                <a16:creationId xmlns:a16="http://schemas.microsoft.com/office/drawing/2014/main" id="{902A767D-6B9A-E4B6-CB6A-82C0F5B82661}"/>
              </a:ext>
            </a:extLst>
          </p:cNvPr>
          <p:cNvPicPr>
            <a:picLocks noChangeAspect="1"/>
          </p:cNvPicPr>
          <p:nvPr/>
        </p:nvPicPr>
        <p:blipFill>
          <a:blip r:embed="rId3"/>
          <a:stretch>
            <a:fillRect/>
          </a:stretch>
        </p:blipFill>
        <p:spPr>
          <a:xfrm>
            <a:off x="2249214" y="1018877"/>
            <a:ext cx="9543393" cy="4102171"/>
          </a:xfrm>
          <a:prstGeom prst="rect">
            <a:avLst/>
          </a:prstGeom>
        </p:spPr>
      </p:pic>
    </p:spTree>
    <p:extLst>
      <p:ext uri="{BB962C8B-B14F-4D97-AF65-F5344CB8AC3E}">
        <p14:creationId xmlns:p14="http://schemas.microsoft.com/office/powerpoint/2010/main" val="197636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pic>
        <p:nvPicPr>
          <p:cNvPr id="3" name="Picture 2">
            <a:extLst>
              <a:ext uri="{FF2B5EF4-FFF2-40B4-BE49-F238E27FC236}">
                <a16:creationId xmlns:a16="http://schemas.microsoft.com/office/drawing/2014/main" id="{D2076D57-50CF-DEFD-8E57-5273096F5053}"/>
              </a:ext>
            </a:extLst>
          </p:cNvPr>
          <p:cNvPicPr>
            <a:picLocks noChangeAspect="1"/>
          </p:cNvPicPr>
          <p:nvPr/>
        </p:nvPicPr>
        <p:blipFill>
          <a:blip r:embed="rId3"/>
          <a:stretch>
            <a:fillRect/>
          </a:stretch>
        </p:blipFill>
        <p:spPr>
          <a:xfrm>
            <a:off x="3160329" y="673811"/>
            <a:ext cx="5871341" cy="4795599"/>
          </a:xfrm>
          <a:prstGeom prst="rect">
            <a:avLst/>
          </a:prstGeom>
        </p:spPr>
      </p:pic>
    </p:spTree>
    <p:extLst>
      <p:ext uri="{BB962C8B-B14F-4D97-AF65-F5344CB8AC3E}">
        <p14:creationId xmlns:p14="http://schemas.microsoft.com/office/powerpoint/2010/main" val="94705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517150-DE7D-4389-AC4F-E6DAD3367C77}"/>
              </a:ext>
            </a:extLst>
          </p:cNvPr>
          <p:cNvPicPr>
            <a:picLocks noChangeAspect="1"/>
          </p:cNvPicPr>
          <p:nvPr/>
        </p:nvPicPr>
        <p:blipFill rotWithShape="1">
          <a:blip r:embed="rId2"/>
          <a:srcRect l="27155" t="236" r="46804" b="-236"/>
          <a:stretch/>
        </p:blipFill>
        <p:spPr>
          <a:xfrm>
            <a:off x="0" y="0"/>
            <a:ext cx="2032001" cy="6858000"/>
          </a:xfrm>
          <a:prstGeom prst="rect">
            <a:avLst/>
          </a:prstGeom>
        </p:spPr>
      </p:pic>
      <p:sp>
        <p:nvSpPr>
          <p:cNvPr id="3" name="TextBox 2">
            <a:extLst>
              <a:ext uri="{FF2B5EF4-FFF2-40B4-BE49-F238E27FC236}">
                <a16:creationId xmlns:a16="http://schemas.microsoft.com/office/drawing/2014/main" id="{184E3B87-A364-F2B0-A1A4-FB4315E4E4C3}"/>
              </a:ext>
            </a:extLst>
          </p:cNvPr>
          <p:cNvSpPr txBox="1"/>
          <p:nvPr/>
        </p:nvSpPr>
        <p:spPr>
          <a:xfrm>
            <a:off x="2167759" y="125390"/>
            <a:ext cx="3192517" cy="400110"/>
          </a:xfrm>
          <a:prstGeom prst="rect">
            <a:avLst/>
          </a:prstGeom>
          <a:noFill/>
        </p:spPr>
        <p:txBody>
          <a:bodyPr wrap="square">
            <a:spAutoFit/>
          </a:bodyPr>
          <a:lstStyle/>
          <a:p>
            <a:r>
              <a:rPr lang="es-CO" sz="2000" b="1" dirty="0">
                <a:solidFill>
                  <a:srgbClr val="FF0000"/>
                </a:solidFill>
              </a:rPr>
              <a:t>Las animaciones.</a:t>
            </a:r>
          </a:p>
        </p:txBody>
      </p:sp>
      <p:sp>
        <p:nvSpPr>
          <p:cNvPr id="6" name="TextBox 5">
            <a:extLst>
              <a:ext uri="{FF2B5EF4-FFF2-40B4-BE49-F238E27FC236}">
                <a16:creationId xmlns:a16="http://schemas.microsoft.com/office/drawing/2014/main" id="{E7B1E7AF-E314-62A6-4389-13626F344E90}"/>
              </a:ext>
            </a:extLst>
          </p:cNvPr>
          <p:cNvSpPr txBox="1"/>
          <p:nvPr/>
        </p:nvSpPr>
        <p:spPr>
          <a:xfrm>
            <a:off x="2346435" y="1028343"/>
            <a:ext cx="8037786" cy="4524315"/>
          </a:xfrm>
          <a:prstGeom prst="rect">
            <a:avLst/>
          </a:prstGeom>
          <a:solidFill>
            <a:schemeClr val="bg2"/>
          </a:solidFill>
        </p:spPr>
        <p:txBody>
          <a:bodyPr wrap="square">
            <a:spAutoFit/>
          </a:bodyPr>
          <a:lstStyle/>
          <a:p>
            <a:pPr algn="just"/>
            <a:r>
              <a:rPr lang="es-MX" dirty="0"/>
              <a:t>Las animaciones son bastante parecidas a las transiciones. Ambas tienen en común que </a:t>
            </a:r>
            <a:r>
              <a:rPr lang="es-MX" dirty="0">
                <a:solidFill>
                  <a:srgbClr val="FF0000"/>
                </a:solidFill>
              </a:rPr>
              <a:t>actúan sobre los valores de las propiedades de un elemento transformándolos gradualmente en otros valores</a:t>
            </a:r>
            <a:r>
              <a:rPr lang="es-MX" dirty="0"/>
              <a:t>. Sin embargo, las animaciones ofrecen bastante más control que las transiciones en el proceso de transformación del elemento.</a:t>
            </a:r>
          </a:p>
          <a:p>
            <a:pPr algn="just"/>
            <a:endParaRPr lang="es-MX" dirty="0"/>
          </a:p>
          <a:p>
            <a:pPr algn="just"/>
            <a:r>
              <a:rPr lang="es-MX" dirty="0"/>
              <a:t>Las transiciones </a:t>
            </a:r>
            <a:r>
              <a:rPr lang="es-MX" dirty="0">
                <a:solidFill>
                  <a:srgbClr val="FF0000"/>
                </a:solidFill>
              </a:rPr>
              <a:t>se ejecutan cuando se produce un cambio en las propiedades de un elemento</a:t>
            </a:r>
            <a:r>
              <a:rPr lang="es-MX" dirty="0"/>
              <a:t>. Como lo vimos en el punto anterior, cuando el usuario pasa el ratón por encima de un elemento y la </a:t>
            </a:r>
            <a:r>
              <a:rPr lang="es-MX" dirty="0" err="1"/>
              <a:t>css</a:t>
            </a:r>
            <a:r>
              <a:rPr lang="es-MX" dirty="0"/>
              <a:t> indica que el valor de determinadas propiedades cambia (:</a:t>
            </a:r>
            <a:r>
              <a:rPr lang="es-MX" dirty="0" err="1"/>
              <a:t>hover</a:t>
            </a:r>
            <a:r>
              <a:rPr lang="es-MX" dirty="0"/>
              <a:t>), entonces se lanza la transición.</a:t>
            </a:r>
          </a:p>
          <a:p>
            <a:pPr algn="just"/>
            <a:endParaRPr lang="es-MX" dirty="0"/>
          </a:p>
          <a:p>
            <a:pPr algn="just"/>
            <a:r>
              <a:rPr lang="es-MX" dirty="0"/>
              <a:t>Las animaciones son algo distintas ya que se lanzan explícitamente. No se espera a que suceda un cambio en el estado del elemento como pasaba con las transiciones. Es por ello que para usar animaciones necesitamos «</a:t>
            </a:r>
            <a:r>
              <a:rPr lang="es-MX" dirty="0" err="1"/>
              <a:t>keyframes</a:t>
            </a:r>
            <a:r>
              <a:rPr lang="es-MX" dirty="0"/>
              <a:t>».</a:t>
            </a:r>
            <a:endParaRPr lang="es-CO" dirty="0"/>
          </a:p>
        </p:txBody>
      </p:sp>
    </p:spTree>
    <p:extLst>
      <p:ext uri="{BB962C8B-B14F-4D97-AF65-F5344CB8AC3E}">
        <p14:creationId xmlns:p14="http://schemas.microsoft.com/office/powerpoint/2010/main" val="42737808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2929</TotalTime>
  <Words>861</Words>
  <Application>Microsoft Office PowerPoint</Application>
  <PresentationFormat>Panorámica</PresentationFormat>
  <Paragraphs>57</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Consolas</vt:lpstr>
      <vt:lpstr>Roboto</vt:lpstr>
      <vt:lpstr>Roboto Slab</vt:lpstr>
      <vt:lpstr>Trebuchet MS</vt:lpstr>
      <vt:lpstr>Wingdings 3</vt: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Sebastian Cardenas Arenas</dc:creator>
  <cp:lastModifiedBy>Miguel Angel Castro Escamilla</cp:lastModifiedBy>
  <cp:revision>87</cp:revision>
  <dcterms:created xsi:type="dcterms:W3CDTF">2020-08-04T01:29:04Z</dcterms:created>
  <dcterms:modified xsi:type="dcterms:W3CDTF">2024-04-23T13:58:56Z</dcterms:modified>
</cp:coreProperties>
</file>