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0" r:id="rId1"/>
    <p:sldMasterId id="21474838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4" r:id="rId12"/>
    <p:sldId id="267" r:id="rId13"/>
    <p:sldId id="28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9" r:id="rId22"/>
    <p:sldId id="275" r:id="rId23"/>
    <p:sldId id="276" r:id="rId24"/>
    <p:sldId id="277" r:id="rId25"/>
    <p:sldId id="278" r:id="rId26"/>
    <p:sldId id="279" r:id="rId27"/>
    <p:sldId id="283" r:id="rId28"/>
    <p:sldId id="280" r:id="rId29"/>
    <p:sldId id="281" r:id="rId30"/>
    <p:sldId id="282" r:id="rId31"/>
    <p:sldId id="284" r:id="rId32"/>
    <p:sldId id="285" r:id="rId33"/>
    <p:sldId id="286" r:id="rId34"/>
    <p:sldId id="287" r:id="rId35"/>
    <p:sldId id="26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F49772-0B93-4267-ABAB-487E1B65DD6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6"/>
            <p14:sldId id="264"/>
            <p14:sldId id="267"/>
            <p14:sldId id="288"/>
            <p14:sldId id="268"/>
            <p14:sldId id="269"/>
            <p14:sldId id="270"/>
            <p14:sldId id="271"/>
            <p14:sldId id="272"/>
            <p14:sldId id="273"/>
            <p14:sldId id="274"/>
            <p14:sldId id="289"/>
            <p14:sldId id="275"/>
            <p14:sldId id="276"/>
            <p14:sldId id="277"/>
            <p14:sldId id="278"/>
            <p14:sldId id="279"/>
            <p14:sldId id="283"/>
            <p14:sldId id="280"/>
            <p14:sldId id="281"/>
            <p14:sldId id="282"/>
            <p14:sldId id="284"/>
            <p14:sldId id="285"/>
            <p14:sldId id="286"/>
            <p14:sldId id="28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26" autoAdjust="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0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0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4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19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52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89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3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2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18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12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28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34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566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673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8383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668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325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9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3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0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7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9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8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7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7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Жаба </a:t>
            </a:r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Сделал Сева (я)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86581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Lock </a:t>
            </a:r>
            <a:r>
              <a:rPr lang="ru-RU" dirty="0" smtClean="0"/>
              <a:t>и его реализации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25719"/>
            <a:ext cx="8596668" cy="545061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	Lock </a:t>
            </a:r>
            <a:r>
              <a:rPr lang="en-US" dirty="0" err="1" smtClean="0"/>
              <a:t>lock</a:t>
            </a:r>
            <a:r>
              <a:rPr lang="en-US" dirty="0" smtClean="0"/>
              <a:t> = new </a:t>
            </a:r>
            <a:r>
              <a:rPr lang="en-US" dirty="0" err="1" smtClean="0"/>
              <a:t>ReentrantLock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lock.lock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try {</a:t>
            </a:r>
          </a:p>
          <a:p>
            <a:r>
              <a:rPr lang="en-US" dirty="0" smtClean="0"/>
              <a:t>            // </a:t>
            </a:r>
            <a:r>
              <a:rPr lang="ru-RU" dirty="0" smtClean="0"/>
              <a:t>логика, для которой и нужен этот </a:t>
            </a:r>
            <a:r>
              <a:rPr lang="en-US" dirty="0" smtClean="0"/>
              <a:t>Lock</a:t>
            </a:r>
          </a:p>
          <a:p>
            <a:r>
              <a:rPr lang="en-US" dirty="0" smtClean="0"/>
              <a:t>        } finally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lock.unlock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void lock()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tryLock</a:t>
            </a:r>
            <a:r>
              <a:rPr lang="en-US" dirty="0" smtClean="0"/>
              <a:t>()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 smtClean="0"/>
              <a:t>tryLock</a:t>
            </a:r>
            <a:r>
              <a:rPr lang="en-US" dirty="0" smtClean="0"/>
              <a:t>(long timeout, </a:t>
            </a:r>
            <a:r>
              <a:rPr lang="en-US" dirty="0" err="1" smtClean="0"/>
              <a:t>TimeUnit</a:t>
            </a:r>
            <a:r>
              <a:rPr lang="en-US" dirty="0" smtClean="0"/>
              <a:t> unit)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 err="1" smtClean="0"/>
              <a:t>isLocked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void unlock()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899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Считаем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4554" y="1876508"/>
            <a:ext cx="8596668" cy="4737348"/>
          </a:xfrm>
        </p:spPr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BankAccount</a:t>
            </a:r>
            <a:r>
              <a:rPr lang="en-US" dirty="0"/>
              <a:t> {</a:t>
            </a:r>
          </a:p>
          <a:p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timesFailed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public void fail() {</a:t>
            </a:r>
          </a:p>
          <a:p>
            <a:r>
              <a:rPr lang="en-US" dirty="0"/>
              <a:t>        </a:t>
            </a:r>
            <a:r>
              <a:rPr lang="en-US" dirty="0" err="1"/>
              <a:t>timesFailed</a:t>
            </a:r>
            <a:r>
              <a:rPr lang="en-US" dirty="0"/>
              <a:t>++;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452745" y="1876508"/>
            <a:ext cx="8596668" cy="473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(</a:t>
            </a:r>
            <a:r>
              <a:rPr lang="en-US" dirty="0" err="1"/>
              <a:t>a.tryLock</a:t>
            </a:r>
            <a:r>
              <a:rPr lang="en-US" dirty="0" smtClean="0"/>
              <a:t>(…)) </a:t>
            </a:r>
            <a:r>
              <a:rPr lang="en-US" dirty="0"/>
              <a:t>{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	</a:t>
            </a:r>
            <a:r>
              <a:rPr lang="en-US" dirty="0" err="1"/>
              <a:t>a.fail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69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Думаем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360" y="1757238"/>
            <a:ext cx="8596668" cy="4570371"/>
          </a:xfrm>
        </p:spPr>
        <p:txBody>
          <a:bodyPr/>
          <a:lstStyle/>
          <a:p>
            <a:r>
              <a:rPr lang="ru-RU" dirty="0" smtClean="0"/>
              <a:t>Наш код </a:t>
            </a:r>
            <a:r>
              <a:rPr lang="en-US" dirty="0" smtClean="0"/>
              <a:t>thread-safe?</a:t>
            </a:r>
          </a:p>
          <a:p>
            <a:endParaRPr lang="en-US" dirty="0"/>
          </a:p>
          <a:p>
            <a:r>
              <a:rPr lang="ru-RU" dirty="0" smtClean="0"/>
              <a:t>Поможет ли </a:t>
            </a:r>
            <a:r>
              <a:rPr lang="en-US" dirty="0" smtClean="0"/>
              <a:t>synchronized/lock?</a:t>
            </a:r>
          </a:p>
          <a:p>
            <a:endParaRPr lang="en-US" dirty="0"/>
          </a:p>
          <a:p>
            <a:r>
              <a:rPr lang="ru-RU" dirty="0"/>
              <a:t>Поможет ли </a:t>
            </a:r>
            <a:r>
              <a:rPr lang="en-US" dirty="0" smtClean="0"/>
              <a:t>volatile?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Как сделать это лучше?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86963"/>
            <a:ext cx="8596668" cy="1320800"/>
          </a:xfrm>
        </p:spPr>
        <p:txBody>
          <a:bodyPr/>
          <a:lstStyle/>
          <a:p>
            <a:pPr algn="ctr"/>
            <a:r>
              <a:rPr lang="ru-RU" dirty="0" err="1" smtClean="0"/>
              <a:t>Атомики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0945" y="2144506"/>
            <a:ext cx="8596668" cy="4713494"/>
          </a:xfrm>
        </p:spPr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BankAccount</a:t>
            </a:r>
            <a:r>
              <a:rPr lang="en-US" dirty="0"/>
              <a:t> {</a:t>
            </a:r>
          </a:p>
          <a:p>
            <a:r>
              <a:rPr lang="en-US" dirty="0"/>
              <a:t>    private </a:t>
            </a:r>
            <a:r>
              <a:rPr lang="en-US" dirty="0" err="1"/>
              <a:t>AtomicInteger</a:t>
            </a:r>
            <a:r>
              <a:rPr lang="en-US" dirty="0"/>
              <a:t> </a:t>
            </a:r>
            <a:r>
              <a:rPr lang="en-US" dirty="0" err="1"/>
              <a:t>timesFailed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public void fail() {</a:t>
            </a:r>
          </a:p>
          <a:p>
            <a:r>
              <a:rPr lang="en-US" dirty="0"/>
              <a:t>        </a:t>
            </a:r>
            <a:r>
              <a:rPr lang="en-US" dirty="0" err="1"/>
              <a:t>timesFailed.incrementAndGet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664126" y="2375673"/>
            <a:ext cx="4577153" cy="4713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incrementAndGet</a:t>
            </a:r>
            <a:r>
              <a:rPr lang="en-US" dirty="0" smtClean="0"/>
              <a:t>();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addAndGet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delta</a:t>
            </a:r>
            <a:r>
              <a:rPr lang="en-US" dirty="0" smtClean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getAndAdd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delta</a:t>
            </a:r>
            <a:r>
              <a:rPr lang="en-US" dirty="0" smtClean="0"/>
              <a:t>);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compareAndSet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expect,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update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732"/>
          </a:xfrm>
        </p:spPr>
        <p:txBody>
          <a:bodyPr/>
          <a:lstStyle/>
          <a:p>
            <a:pPr algn="ctr"/>
            <a:r>
              <a:rPr lang="ru-RU" dirty="0" smtClean="0"/>
              <a:t>Задачка (думаем)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6894"/>
            <a:ext cx="8596668" cy="49139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ExceptionTest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doTest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private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doTest</a:t>
            </a:r>
            <a:r>
              <a:rPr lang="en-US" dirty="0"/>
              <a:t>() {</a:t>
            </a:r>
          </a:p>
          <a:p>
            <a:r>
              <a:rPr lang="en-US" dirty="0"/>
              <a:t>        try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throw new </a:t>
            </a:r>
            <a:r>
              <a:rPr lang="en-US" dirty="0" err="1">
                <a:solidFill>
                  <a:srgbClr val="FF0000"/>
                </a:solidFill>
              </a:rPr>
              <a:t>RuntimeException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/>
              <a:t>        } finally {</a:t>
            </a:r>
          </a:p>
          <a:p>
            <a:r>
              <a:rPr lang="en-US" dirty="0"/>
              <a:t>            return 10;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5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34671"/>
            <a:ext cx="8596668" cy="765976"/>
          </a:xfrm>
        </p:spPr>
        <p:txBody>
          <a:bodyPr/>
          <a:lstStyle/>
          <a:p>
            <a:pPr algn="ctr"/>
            <a:r>
              <a:rPr lang="ru-RU" dirty="0" smtClean="0"/>
              <a:t>Как вернуть что-то из потока?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80160"/>
            <a:ext cx="8596668" cy="1383527"/>
          </a:xfrm>
        </p:spPr>
        <p:txBody>
          <a:bodyPr/>
          <a:lstStyle/>
          <a:p>
            <a:r>
              <a:rPr lang="en-US" dirty="0" smtClean="0"/>
              <a:t>Runnable (((</a:t>
            </a:r>
          </a:p>
          <a:p>
            <a:r>
              <a:rPr lang="ru-RU" dirty="0" smtClean="0"/>
              <a:t>Можно добавить поля в свой класс,                                               устанавливая в них данные во время работы</a:t>
            </a: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77334" y="2975115"/>
            <a:ext cx="8596668" cy="366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interface Callable&lt;V&gt; {</a:t>
            </a:r>
          </a:p>
          <a:p>
            <a:r>
              <a:rPr lang="en-US" dirty="0"/>
              <a:t>    V call() throws Exception;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public interface Future&lt;V&gt; {</a:t>
            </a:r>
          </a:p>
          <a:p>
            <a:r>
              <a:rPr lang="en-US" dirty="0"/>
              <a:t>    V get() throws </a:t>
            </a:r>
            <a:r>
              <a:rPr lang="en-US" dirty="0" err="1"/>
              <a:t>InterruptedException</a:t>
            </a:r>
            <a:r>
              <a:rPr lang="en-US" dirty="0"/>
              <a:t>, </a:t>
            </a:r>
            <a:r>
              <a:rPr lang="en-US" dirty="0" err="1"/>
              <a:t>ExecutionException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/>
              <a:t>   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/>
              <a:t>isDone</a:t>
            </a:r>
            <a:r>
              <a:rPr lang="en-US" dirty="0" smtClean="0"/>
              <a:t>();</a:t>
            </a:r>
            <a:endParaRPr lang="ru-RU" dirty="0" smtClean="0"/>
          </a:p>
          <a:p>
            <a:r>
              <a:rPr lang="en-US" dirty="0"/>
              <a:t> </a:t>
            </a:r>
            <a:r>
              <a:rPr lang="ru-RU" dirty="0" smtClean="0"/>
              <a:t>  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/>
              <a:t>cancel(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mayInterruptIfRunning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8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8431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TransferService</a:t>
            </a:r>
            <a:r>
              <a:rPr lang="en-US" dirty="0"/>
              <a:t> implements Callable&lt;Boolean&gt; {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TransferService</a:t>
            </a:r>
            <a:r>
              <a:rPr lang="en-US" dirty="0"/>
              <a:t>(</a:t>
            </a:r>
            <a:r>
              <a:rPr lang="en-US" dirty="0" err="1"/>
              <a:t>BankAccount</a:t>
            </a:r>
            <a:r>
              <a:rPr lang="en-US" dirty="0"/>
              <a:t> a, </a:t>
            </a:r>
            <a:r>
              <a:rPr lang="en-US" dirty="0" err="1"/>
              <a:t>BankAccount</a:t>
            </a:r>
            <a:r>
              <a:rPr lang="en-US" dirty="0"/>
              <a:t> b,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bablo</a:t>
            </a:r>
            <a:r>
              <a:rPr lang="en-US" dirty="0"/>
              <a:t>) {</a:t>
            </a:r>
          </a:p>
          <a:p>
            <a:r>
              <a:rPr lang="en-US" dirty="0"/>
              <a:t>    	...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Boolean call() {</a:t>
            </a:r>
          </a:p>
          <a:p>
            <a:r>
              <a:rPr lang="en-US" dirty="0"/>
              <a:t>        return transfer(a, b, </a:t>
            </a:r>
            <a:r>
              <a:rPr lang="en-US" dirty="0" err="1"/>
              <a:t>bablo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6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170"/>
          </a:xfrm>
        </p:spPr>
        <p:txBody>
          <a:bodyPr/>
          <a:lstStyle/>
          <a:p>
            <a:pPr algn="ctr"/>
            <a:r>
              <a:rPr lang="ru-RU" dirty="0" smtClean="0"/>
              <a:t>Запуск </a:t>
            </a:r>
            <a:r>
              <a:rPr lang="en-US" dirty="0" smtClean="0"/>
              <a:t>Callable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95778"/>
            <a:ext cx="8596668" cy="4427247"/>
          </a:xfrm>
        </p:spPr>
        <p:txBody>
          <a:bodyPr/>
          <a:lstStyle/>
          <a:p>
            <a:r>
              <a:rPr lang="en-US" dirty="0"/>
              <a:t>public interface </a:t>
            </a:r>
            <a:r>
              <a:rPr lang="en-US" dirty="0" err="1"/>
              <a:t>ExecutorService</a:t>
            </a:r>
            <a:r>
              <a:rPr lang="en-US" dirty="0"/>
              <a:t> extends Executor {</a:t>
            </a:r>
          </a:p>
          <a:p>
            <a:r>
              <a:rPr lang="en-US" dirty="0"/>
              <a:t>    &lt;T&gt; Future&lt;T&gt; submit(Callable&lt;T&gt; task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Future</a:t>
            </a:r>
            <a:r>
              <a:rPr lang="en-US" dirty="0"/>
              <a:t>&lt;?&gt; submit(Runnable task);</a:t>
            </a:r>
          </a:p>
          <a:p>
            <a:r>
              <a:rPr lang="en-US" dirty="0"/>
              <a:t>    &lt;T&gt; Future&lt;T&gt; submit(Runnable task, T result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/>
              <a:t>T&gt; List&lt;Future&lt;T&gt;&gt; </a:t>
            </a:r>
            <a:r>
              <a:rPr lang="en-US" dirty="0" err="1"/>
              <a:t>invokeAll</a:t>
            </a:r>
            <a:r>
              <a:rPr lang="en-US" dirty="0"/>
              <a:t>(Collection&lt;? extends Callable&lt;T&gt;&gt; tasks) </a:t>
            </a:r>
            <a:r>
              <a:rPr lang="en-US" dirty="0" smtClean="0"/>
              <a:t>                	  	throws </a:t>
            </a:r>
            <a:r>
              <a:rPr lang="en-US" dirty="0" err="1"/>
              <a:t>InterruptedException</a:t>
            </a:r>
            <a:r>
              <a:rPr lang="en-US" dirty="0"/>
              <a:t>;</a:t>
            </a:r>
          </a:p>
          <a:p>
            <a:r>
              <a:rPr lang="en-US" dirty="0"/>
              <a:t>    void shutdown();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00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219"/>
          </a:xfrm>
        </p:spPr>
        <p:txBody>
          <a:bodyPr/>
          <a:lstStyle/>
          <a:p>
            <a:pPr algn="ctr"/>
            <a:r>
              <a:rPr lang="en-US" dirty="0" smtClean="0"/>
              <a:t>Executors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22068"/>
            <a:ext cx="8596668" cy="4641932"/>
          </a:xfrm>
        </p:spPr>
        <p:txBody>
          <a:bodyPr/>
          <a:lstStyle/>
          <a:p>
            <a:r>
              <a:rPr lang="en-US" dirty="0" err="1" smtClean="0"/>
              <a:t>newFixedThreadPool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nThreads</a:t>
            </a:r>
            <a:r>
              <a:rPr lang="en-US" dirty="0" smtClean="0"/>
              <a:t>);</a:t>
            </a:r>
          </a:p>
          <a:p>
            <a:pPr lvl="1"/>
            <a:r>
              <a:rPr lang="ru-RU" dirty="0" smtClean="0"/>
              <a:t>Одновременно выполняется не более </a:t>
            </a:r>
            <a:r>
              <a:rPr lang="en-US" dirty="0" err="1" smtClean="0"/>
              <a:t>nThreads</a:t>
            </a:r>
            <a:r>
              <a:rPr lang="ru-RU" dirty="0" smtClean="0"/>
              <a:t> потоков</a:t>
            </a:r>
          </a:p>
          <a:p>
            <a:pPr lvl="1"/>
            <a:r>
              <a:rPr lang="ru-RU" dirty="0" err="1" smtClean="0"/>
              <a:t>Переиспользует</a:t>
            </a:r>
            <a:r>
              <a:rPr lang="ru-RU" dirty="0" smtClean="0"/>
              <a:t> старые </a:t>
            </a:r>
            <a:r>
              <a:rPr lang="en-US" dirty="0" smtClean="0"/>
              <a:t>Threads</a:t>
            </a:r>
            <a:endParaRPr lang="en-US" dirty="0"/>
          </a:p>
          <a:p>
            <a:endParaRPr lang="ru-RU" dirty="0" smtClean="0"/>
          </a:p>
          <a:p>
            <a:r>
              <a:rPr lang="en-US" dirty="0" err="1"/>
              <a:t>newSingleThreadExecutor</a:t>
            </a:r>
            <a:r>
              <a:rPr lang="en-US" dirty="0"/>
              <a:t>();</a:t>
            </a:r>
            <a:endParaRPr lang="ru-RU" dirty="0"/>
          </a:p>
          <a:p>
            <a:pPr lvl="1"/>
            <a:r>
              <a:rPr lang="ru-RU" dirty="0"/>
              <a:t>Одновременно выполняется не более одного потока</a:t>
            </a:r>
          </a:p>
          <a:p>
            <a:pPr lvl="1"/>
            <a:endParaRPr lang="en-US" dirty="0" smtClean="0"/>
          </a:p>
          <a:p>
            <a:r>
              <a:rPr lang="en-US" dirty="0"/>
              <a:t>public static </a:t>
            </a:r>
            <a:r>
              <a:rPr lang="en-US" dirty="0" err="1"/>
              <a:t>ExecutorService</a:t>
            </a:r>
            <a:r>
              <a:rPr lang="en-US" dirty="0"/>
              <a:t> </a:t>
            </a:r>
            <a:r>
              <a:rPr lang="en-US" dirty="0" err="1"/>
              <a:t>newCachedThreadPool</a:t>
            </a:r>
            <a:r>
              <a:rPr lang="en-US" dirty="0" smtClean="0"/>
              <a:t>();</a:t>
            </a:r>
            <a:endParaRPr lang="ru-RU" dirty="0" smtClean="0"/>
          </a:p>
          <a:p>
            <a:pPr lvl="1"/>
            <a:r>
              <a:rPr lang="ru-RU" dirty="0" smtClean="0"/>
              <a:t>Изменяет свой размер</a:t>
            </a:r>
          </a:p>
          <a:p>
            <a:pPr lvl="1"/>
            <a:r>
              <a:rPr lang="ru-RU" dirty="0" smtClean="0"/>
              <a:t>Всегда выполняются все потоки</a:t>
            </a:r>
          </a:p>
          <a:p>
            <a:pPr lvl="1"/>
            <a:r>
              <a:rPr lang="ru-RU" dirty="0" err="1"/>
              <a:t>Переиспользует</a:t>
            </a:r>
            <a:r>
              <a:rPr lang="ru-RU" dirty="0"/>
              <a:t> старые </a:t>
            </a:r>
            <a:r>
              <a:rPr lang="en-US" dirty="0" smtClean="0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Запуск через </a:t>
            </a:r>
            <a:r>
              <a:rPr lang="en-US" dirty="0" err="1" smtClean="0"/>
              <a:t>ExecutorService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1776" y="2558154"/>
            <a:ext cx="8596668" cy="38807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ExecutorService</a:t>
            </a:r>
            <a:r>
              <a:rPr lang="en-US" dirty="0"/>
              <a:t> executor = </a:t>
            </a:r>
            <a:r>
              <a:rPr lang="en-US" dirty="0" err="1"/>
              <a:t>Executors.newFixedThreadPool</a:t>
            </a:r>
            <a:r>
              <a:rPr lang="en-US" dirty="0"/>
              <a:t>(3);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executor.submit</a:t>
            </a:r>
            <a:r>
              <a:rPr lang="en-US" dirty="0" smtClean="0"/>
              <a:t>(new </a:t>
            </a:r>
            <a:r>
              <a:rPr lang="en-US" dirty="0" err="1"/>
              <a:t>TransferService</a:t>
            </a:r>
            <a:r>
              <a:rPr lang="en-US" dirty="0"/>
              <a:t>(a, b, </a:t>
            </a:r>
            <a:r>
              <a:rPr lang="en-US" dirty="0" err="1"/>
              <a:t>random.nextInt</a:t>
            </a:r>
            <a:r>
              <a:rPr lang="en-US" dirty="0"/>
              <a:t>(100)));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executor.submit</a:t>
            </a:r>
            <a:r>
              <a:rPr lang="en-US" dirty="0" smtClean="0"/>
              <a:t>(new </a:t>
            </a:r>
            <a:r>
              <a:rPr lang="en-US" dirty="0" err="1"/>
              <a:t>TransferService</a:t>
            </a:r>
            <a:r>
              <a:rPr lang="en-US" dirty="0"/>
              <a:t>(b, a, </a:t>
            </a:r>
            <a:r>
              <a:rPr lang="en-US" dirty="0" err="1"/>
              <a:t>random.nextInt</a:t>
            </a:r>
            <a:r>
              <a:rPr lang="en-US" dirty="0"/>
              <a:t>(200)));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9139" y="291548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Запускаем </a:t>
            </a:r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409" y="1994011"/>
            <a:ext cx="4920383" cy="3880773"/>
          </a:xfrm>
        </p:spPr>
        <p:txBody>
          <a:bodyPr>
            <a:norm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lass </a:t>
            </a:r>
            <a:r>
              <a:rPr lang="en-US" sz="1600" dirty="0" err="1" smtClean="0"/>
              <a:t>MyRunnable</a:t>
            </a:r>
            <a:r>
              <a:rPr lang="en-US" sz="1600" dirty="0" smtClean="0"/>
              <a:t> implements Runnable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@Override</a:t>
            </a:r>
          </a:p>
          <a:p>
            <a:pPr marL="0" indent="0">
              <a:buNone/>
            </a:pPr>
            <a:r>
              <a:rPr lang="en-US" sz="1600" dirty="0" smtClean="0"/>
              <a:t>	public </a:t>
            </a:r>
            <a:r>
              <a:rPr lang="en-US" sz="1600" dirty="0"/>
              <a:t>void run() {…}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</a:t>
            </a:r>
            <a:r>
              <a:rPr lang="en-US" sz="1600" dirty="0" smtClean="0"/>
              <a:t>lass </a:t>
            </a:r>
            <a:r>
              <a:rPr lang="en-US" sz="1600" dirty="0" err="1" smtClean="0"/>
              <a:t>MyRunnable</a:t>
            </a:r>
            <a:r>
              <a:rPr lang="en-US" sz="1600" dirty="0" smtClean="0"/>
              <a:t> extends Thread {</a:t>
            </a:r>
          </a:p>
          <a:p>
            <a:pPr marL="0" indent="0">
              <a:buNone/>
            </a:pPr>
            <a:r>
              <a:rPr lang="en-US" sz="1600" dirty="0"/>
              <a:t>	@</a:t>
            </a:r>
            <a:r>
              <a:rPr lang="en-US" sz="1600" dirty="0" smtClean="0"/>
              <a:t>Override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void run{…}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US" sz="16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080034" y="1994011"/>
            <a:ext cx="492038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MyRunnable</a:t>
            </a:r>
            <a:r>
              <a:rPr lang="en-US" sz="1600" dirty="0" smtClean="0"/>
              <a:t> </a:t>
            </a:r>
            <a:r>
              <a:rPr lang="en-US" sz="1600" dirty="0" err="1"/>
              <a:t>myRunnable</a:t>
            </a:r>
            <a:r>
              <a:rPr lang="en-US" sz="1600" dirty="0" smtClean="0"/>
              <a:t> = new </a:t>
            </a:r>
            <a:r>
              <a:rPr lang="en-US" sz="1600" dirty="0" err="1"/>
              <a:t>MyRunnable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	new Thread(</a:t>
            </a:r>
            <a:r>
              <a:rPr lang="en-US" sz="1600" dirty="0" err="1" smtClean="0"/>
              <a:t>myRunnable</a:t>
            </a:r>
            <a:r>
              <a:rPr lang="en-US" sz="1600" dirty="0" smtClean="0"/>
              <a:t>).start();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r>
              <a:rPr lang="en-US" sz="1600" dirty="0" err="1" smtClean="0"/>
              <a:t>MyRunnable</a:t>
            </a:r>
            <a:r>
              <a:rPr lang="en-US" sz="1600" dirty="0" smtClean="0"/>
              <a:t> </a:t>
            </a:r>
            <a:r>
              <a:rPr lang="en-US" sz="1600" dirty="0" err="1"/>
              <a:t>myRunnable</a:t>
            </a:r>
            <a:r>
              <a:rPr lang="en-US" sz="1600" dirty="0" smtClean="0"/>
              <a:t> </a:t>
            </a:r>
            <a:r>
              <a:rPr lang="en-US" sz="1600" dirty="0"/>
              <a:t>= new </a:t>
            </a:r>
            <a:r>
              <a:rPr lang="en-US" sz="1600" dirty="0" err="1"/>
              <a:t>MyRunnable</a:t>
            </a:r>
            <a:r>
              <a:rPr lang="en-US" sz="1600" dirty="0" smtClean="0"/>
              <a:t>();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err="1"/>
              <a:t>myRunnable</a:t>
            </a:r>
            <a:r>
              <a:rPr lang="en-US" sz="1600" dirty="0" err="1" smtClean="0"/>
              <a:t>.start</a:t>
            </a:r>
            <a:r>
              <a:rPr lang="en-US" sz="1600" dirty="0" smtClean="0"/>
              <a:t>();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870030" y="5701464"/>
            <a:ext cx="8091629" cy="54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/>
              <a:t>Также есть множество других способов запустить поток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Че я вообще сделал??7?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01580"/>
            <a:ext cx="8596668" cy="4578322"/>
          </a:xfrm>
        </p:spPr>
        <p:txBody>
          <a:bodyPr/>
          <a:lstStyle/>
          <a:p>
            <a:r>
              <a:rPr lang="ru-RU" dirty="0"/>
              <a:t>Какие преимущества над обычным запуском?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/>
              <a:t>Где результат?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Где мой </a:t>
            </a:r>
            <a:r>
              <a:rPr lang="en-US" dirty="0" smtClean="0"/>
              <a:t>Exception</a:t>
            </a:r>
            <a:r>
              <a:rPr lang="ru-RU" dirty="0" smtClean="0"/>
              <a:t>??7?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4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5976"/>
          </a:xfrm>
        </p:spPr>
        <p:txBody>
          <a:bodyPr/>
          <a:lstStyle/>
          <a:p>
            <a:pPr algn="ctr"/>
            <a:r>
              <a:rPr lang="ru-RU" dirty="0" smtClean="0"/>
              <a:t>Получаем результат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70991"/>
            <a:ext cx="8596668" cy="45703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List&lt;Future&lt;Boolean&gt;&gt; results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endParaRPr lang="en-US" dirty="0"/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</a:t>
            </a:r>
            <a:r>
              <a:rPr lang="en-US" dirty="0" err="1"/>
              <a:t>results.add</a:t>
            </a:r>
            <a:r>
              <a:rPr lang="en-US" dirty="0"/>
              <a:t>(</a:t>
            </a:r>
            <a:r>
              <a:rPr lang="en-US" dirty="0" err="1"/>
              <a:t>executor.submit</a:t>
            </a:r>
            <a:r>
              <a:rPr lang="en-US" dirty="0"/>
              <a:t>(new </a:t>
            </a:r>
            <a:r>
              <a:rPr lang="en-US" dirty="0" err="1"/>
              <a:t>TransferService</a:t>
            </a:r>
            <a:r>
              <a:rPr lang="en-US" dirty="0"/>
              <a:t>(a, b, </a:t>
            </a:r>
            <a:r>
              <a:rPr lang="en-US" dirty="0" err="1"/>
              <a:t>random.nextInt</a:t>
            </a:r>
            <a:r>
              <a:rPr lang="en-US" dirty="0"/>
              <a:t>(100))));</a:t>
            </a:r>
          </a:p>
          <a:p>
            <a:r>
              <a:rPr lang="en-US" dirty="0"/>
              <a:t>     </a:t>
            </a:r>
            <a:r>
              <a:rPr lang="en-US" dirty="0" err="1"/>
              <a:t>results.add</a:t>
            </a:r>
            <a:r>
              <a:rPr lang="en-US" dirty="0"/>
              <a:t>(</a:t>
            </a:r>
            <a:r>
              <a:rPr lang="en-US" dirty="0" err="1"/>
              <a:t>executor.submit</a:t>
            </a:r>
            <a:r>
              <a:rPr lang="en-US" dirty="0"/>
              <a:t>(new </a:t>
            </a:r>
            <a:r>
              <a:rPr lang="en-US" dirty="0" err="1"/>
              <a:t>TransferService</a:t>
            </a:r>
            <a:r>
              <a:rPr lang="en-US" dirty="0"/>
              <a:t>(b, a, </a:t>
            </a:r>
            <a:r>
              <a:rPr lang="en-US" dirty="0" err="1"/>
              <a:t>random.nextInt</a:t>
            </a:r>
            <a:r>
              <a:rPr lang="en-US" dirty="0"/>
              <a:t>(200))));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Thread.sleep</a:t>
            </a:r>
            <a:r>
              <a:rPr lang="en-US" dirty="0"/>
              <a:t>(1000);</a:t>
            </a:r>
          </a:p>
          <a:p>
            <a:endParaRPr lang="en-US" dirty="0"/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results.size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 </a:t>
            </a:r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results.get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).get</a:t>
            </a:r>
            <a:r>
              <a:rPr lang="en-US" dirty="0" smtClean="0"/>
              <a:t>());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97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7294"/>
          </a:xfrm>
        </p:spPr>
        <p:txBody>
          <a:bodyPr/>
          <a:lstStyle/>
          <a:p>
            <a:pPr algn="ctr"/>
            <a:r>
              <a:rPr lang="ru-RU" dirty="0" smtClean="0"/>
              <a:t>Делаем это нормально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6895"/>
            <a:ext cx="8596668" cy="45544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List&lt;Future&lt;Boolean&gt;&gt; results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endParaRPr lang="en-US" dirty="0"/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</a:t>
            </a:r>
            <a:r>
              <a:rPr lang="en-US" dirty="0" err="1"/>
              <a:t>results.add</a:t>
            </a:r>
            <a:r>
              <a:rPr lang="en-US" dirty="0"/>
              <a:t>(</a:t>
            </a:r>
            <a:r>
              <a:rPr lang="en-US" dirty="0" err="1"/>
              <a:t>executor.submit</a:t>
            </a:r>
            <a:r>
              <a:rPr lang="en-US" dirty="0"/>
              <a:t>(new </a:t>
            </a:r>
            <a:r>
              <a:rPr lang="en-US" dirty="0" err="1"/>
              <a:t>TransferService</a:t>
            </a:r>
            <a:r>
              <a:rPr lang="en-US" dirty="0"/>
              <a:t>(a, b, </a:t>
            </a:r>
            <a:r>
              <a:rPr lang="en-US" dirty="0" err="1"/>
              <a:t>random.nextInt</a:t>
            </a:r>
            <a:r>
              <a:rPr lang="en-US" dirty="0"/>
              <a:t>(100))));</a:t>
            </a:r>
          </a:p>
          <a:p>
            <a:r>
              <a:rPr lang="en-US" dirty="0"/>
              <a:t>     </a:t>
            </a:r>
            <a:r>
              <a:rPr lang="en-US" dirty="0" err="1"/>
              <a:t>results.add</a:t>
            </a:r>
            <a:r>
              <a:rPr lang="en-US" dirty="0"/>
              <a:t>(</a:t>
            </a:r>
            <a:r>
              <a:rPr lang="en-US" dirty="0" err="1"/>
              <a:t>executor.submit</a:t>
            </a:r>
            <a:r>
              <a:rPr lang="en-US" dirty="0"/>
              <a:t>(new </a:t>
            </a:r>
            <a:r>
              <a:rPr lang="en-US" dirty="0" err="1"/>
              <a:t>TransferService</a:t>
            </a:r>
            <a:r>
              <a:rPr lang="en-US" dirty="0"/>
              <a:t>(b, a, </a:t>
            </a:r>
            <a:r>
              <a:rPr lang="en-US" dirty="0" err="1"/>
              <a:t>random.nextInt</a:t>
            </a:r>
            <a:r>
              <a:rPr lang="en-US" dirty="0"/>
              <a:t>(200))));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 err="1" smtClean="0">
                <a:solidFill>
                  <a:srgbClr val="FF0000"/>
                </a:solidFill>
              </a:rPr>
              <a:t>Thread.sleep</a:t>
            </a:r>
            <a:r>
              <a:rPr lang="en-US" dirty="0" smtClean="0">
                <a:solidFill>
                  <a:srgbClr val="FF0000"/>
                </a:solidFill>
              </a:rPr>
              <a:t>(1000);   </a:t>
            </a:r>
            <a:r>
              <a:rPr lang="ru-RU" dirty="0" smtClean="0">
                <a:solidFill>
                  <a:srgbClr val="FF0000"/>
                </a:solidFill>
              </a:rPr>
              <a:t>        </a:t>
            </a:r>
            <a:r>
              <a:rPr lang="en-US" dirty="0" smtClean="0">
                <a:solidFill>
                  <a:srgbClr val="FF0000"/>
                </a:solidFill>
              </a:rPr>
              <a:t>&lt;-</a:t>
            </a:r>
            <a:r>
              <a:rPr lang="ru-RU" dirty="0" smtClean="0">
                <a:solidFill>
                  <a:srgbClr val="FF0000"/>
                </a:solidFill>
              </a:rPr>
              <a:t>  удаляем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results.size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dirty="0" err="1" smtClean="0"/>
              <a:t>System.out.println</a:t>
            </a:r>
            <a:r>
              <a:rPr lang="en-US" dirty="0"/>
              <a:t>("Result " + </a:t>
            </a:r>
            <a:r>
              <a:rPr lang="en-US" dirty="0" err="1"/>
              <a:t>i</a:t>
            </a:r>
            <a:r>
              <a:rPr lang="en-US" dirty="0"/>
              <a:t> + " is " + </a:t>
            </a:r>
            <a:r>
              <a:rPr lang="en-US" dirty="0" err="1"/>
              <a:t>results.get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).get());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80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683"/>
          </a:xfrm>
        </p:spPr>
        <p:txBody>
          <a:bodyPr/>
          <a:lstStyle/>
          <a:p>
            <a:pPr algn="ctr"/>
            <a:r>
              <a:rPr lang="ru-RU" dirty="0" smtClean="0"/>
              <a:t>Клацаем и немного думаем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93629"/>
            <a:ext cx="8596668" cy="4347734"/>
          </a:xfrm>
        </p:spPr>
        <p:txBody>
          <a:bodyPr/>
          <a:lstStyle/>
          <a:p>
            <a:r>
              <a:rPr lang="ru-RU" dirty="0" smtClean="0"/>
              <a:t>Меняем количество трансферов (5 на 50, 500, 5</a:t>
            </a:r>
            <a:r>
              <a:rPr lang="en-US" dirty="0" smtClean="0"/>
              <a:t>k</a:t>
            </a:r>
            <a:r>
              <a:rPr lang="ru-RU" dirty="0" smtClean="0"/>
              <a:t>)</a:t>
            </a:r>
          </a:p>
          <a:p>
            <a:r>
              <a:rPr lang="ru-RU" dirty="0" smtClean="0"/>
              <a:t>Меняем количество нитей (3 на 30, 300, …)</a:t>
            </a:r>
          </a:p>
          <a:p>
            <a:endParaRPr lang="ru-RU" dirty="0"/>
          </a:p>
          <a:p>
            <a:r>
              <a:rPr lang="ru-RU" dirty="0" smtClean="0"/>
              <a:t>Почему при </a:t>
            </a:r>
            <a:r>
              <a:rPr lang="en-US" dirty="0" smtClean="0"/>
              <a:t>t = 5k</a:t>
            </a:r>
            <a:r>
              <a:rPr lang="ru-RU" dirty="0" smtClean="0"/>
              <a:t> если брать</a:t>
            </a:r>
            <a:r>
              <a:rPr lang="en-US" dirty="0" smtClean="0"/>
              <a:t> n = 3</a:t>
            </a:r>
            <a:r>
              <a:rPr lang="ru-RU" dirty="0" smtClean="0"/>
              <a:t>, </a:t>
            </a:r>
            <a:r>
              <a:rPr lang="en-US" dirty="0" smtClean="0"/>
              <a:t>n = 30</a:t>
            </a:r>
            <a:r>
              <a:rPr lang="ru-RU" dirty="0" smtClean="0"/>
              <a:t> и </a:t>
            </a:r>
            <a:r>
              <a:rPr lang="en-US" dirty="0" smtClean="0"/>
              <a:t>n = 300</a:t>
            </a:r>
            <a:r>
              <a:rPr lang="ru-RU" dirty="0" smtClean="0"/>
              <a:t>,                                  то получаем такие результаты?</a:t>
            </a:r>
          </a:p>
          <a:p>
            <a:endParaRPr lang="ru-RU" dirty="0"/>
          </a:p>
          <a:p>
            <a:r>
              <a:rPr lang="ru-RU" dirty="0" smtClean="0"/>
              <a:t>Какое оптимальное количество потоков?</a:t>
            </a:r>
          </a:p>
          <a:p>
            <a:endParaRPr lang="ru-RU" dirty="0"/>
          </a:p>
          <a:p>
            <a:r>
              <a:rPr lang="ru-RU" dirty="0" smtClean="0"/>
              <a:t>Для чего оно оптимальное?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51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ScheduledExecutorService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27869"/>
            <a:ext cx="8596668" cy="547049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Позволяет запускать потоки в определенное время</a:t>
            </a:r>
          </a:p>
          <a:p>
            <a:endParaRPr lang="ru-RU" dirty="0"/>
          </a:p>
          <a:p>
            <a:r>
              <a:rPr lang="en-US" dirty="0" smtClean="0"/>
              <a:t>interface </a:t>
            </a:r>
            <a:r>
              <a:rPr lang="en-US" dirty="0" err="1"/>
              <a:t>ScheduledExecutorService</a:t>
            </a:r>
            <a:r>
              <a:rPr lang="en-US" dirty="0"/>
              <a:t> extends </a:t>
            </a:r>
            <a:r>
              <a:rPr lang="en-US" dirty="0" err="1"/>
              <a:t>ExecutorService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 smtClean="0"/>
              <a:t>ScheduledThreadPoolExecutor</a:t>
            </a:r>
            <a:r>
              <a:rPr lang="ru-RU" dirty="0" smtClean="0"/>
              <a:t> </a:t>
            </a:r>
            <a:r>
              <a:rPr lang="en-US" dirty="0" smtClean="0"/>
              <a:t>extends </a:t>
            </a:r>
            <a:r>
              <a:rPr lang="en-US" dirty="0" err="1" smtClean="0"/>
              <a:t>ThreadPoolExecutor</a:t>
            </a:r>
            <a:r>
              <a:rPr lang="ru-RU" dirty="0" smtClean="0"/>
              <a:t>    </a:t>
            </a:r>
            <a:r>
              <a:rPr lang="en-US" dirty="0" smtClean="0"/>
              <a:t>implements </a:t>
            </a:r>
            <a:r>
              <a:rPr lang="en-US" dirty="0" err="1"/>
              <a:t>ScheduledExecutorService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&lt;V&gt; </a:t>
            </a:r>
            <a:r>
              <a:rPr lang="en-US" dirty="0" err="1"/>
              <a:t>ScheduledFuture</a:t>
            </a:r>
            <a:r>
              <a:rPr lang="en-US" dirty="0"/>
              <a:t>&lt;V&gt; schedule(Callable&lt;V&gt; </a:t>
            </a:r>
            <a:r>
              <a:rPr lang="en-US" dirty="0" smtClean="0"/>
              <a:t>callable,</a:t>
            </a:r>
            <a:r>
              <a:rPr lang="ru-RU" dirty="0" smtClean="0"/>
              <a:t> </a:t>
            </a:r>
            <a:r>
              <a:rPr lang="en-US" dirty="0" smtClean="0"/>
              <a:t>long delay,</a:t>
            </a:r>
            <a:r>
              <a:rPr lang="ru-RU" dirty="0" smtClean="0"/>
              <a:t> </a:t>
            </a:r>
            <a:r>
              <a:rPr lang="en-US" dirty="0" err="1" smtClean="0"/>
              <a:t>TimeUnit</a:t>
            </a:r>
            <a:r>
              <a:rPr lang="en-US" dirty="0" smtClean="0"/>
              <a:t> </a:t>
            </a:r>
            <a:r>
              <a:rPr lang="en-US" dirty="0"/>
              <a:t>unit)</a:t>
            </a:r>
          </a:p>
          <a:p>
            <a:endParaRPr lang="en-US" dirty="0"/>
          </a:p>
          <a:p>
            <a:r>
              <a:rPr lang="en-US" dirty="0" err="1"/>
              <a:t>ScheduledFuture</a:t>
            </a:r>
            <a:r>
              <a:rPr lang="en-US" dirty="0"/>
              <a:t>&lt;?&gt; </a:t>
            </a:r>
            <a:r>
              <a:rPr lang="en-US" dirty="0" err="1"/>
              <a:t>scheduleAtFixedRate</a:t>
            </a:r>
            <a:r>
              <a:rPr lang="en-US" dirty="0"/>
              <a:t>(Runnable </a:t>
            </a:r>
            <a:r>
              <a:rPr lang="en-US" dirty="0" smtClean="0"/>
              <a:t>command,</a:t>
            </a:r>
            <a:r>
              <a:rPr lang="ru-RU" dirty="0" smtClean="0"/>
              <a:t> </a:t>
            </a:r>
            <a:r>
              <a:rPr lang="en-US" dirty="0" smtClean="0"/>
              <a:t>long </a:t>
            </a:r>
            <a:r>
              <a:rPr lang="en-US" dirty="0" err="1" smtClean="0"/>
              <a:t>initialDelay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long period,</a:t>
            </a:r>
            <a:r>
              <a:rPr lang="ru-RU" dirty="0" smtClean="0"/>
              <a:t> </a:t>
            </a:r>
            <a:r>
              <a:rPr lang="en-US" dirty="0" err="1" smtClean="0"/>
              <a:t>TimeUnit</a:t>
            </a:r>
            <a:r>
              <a:rPr lang="en-US" dirty="0" smtClean="0"/>
              <a:t> </a:t>
            </a:r>
            <a:r>
              <a:rPr lang="en-US" dirty="0"/>
              <a:t>unit</a:t>
            </a:r>
            <a:r>
              <a:rPr lang="en-US" dirty="0" smtClean="0"/>
              <a:t>);</a:t>
            </a:r>
            <a:endParaRPr lang="ru-RU" dirty="0" smtClean="0"/>
          </a:p>
          <a:p>
            <a:endParaRPr lang="en-US" dirty="0"/>
          </a:p>
          <a:p>
            <a:r>
              <a:rPr lang="en-US" dirty="0" err="1"/>
              <a:t>ScheduledFuture</a:t>
            </a:r>
            <a:r>
              <a:rPr lang="en-US" dirty="0"/>
              <a:t>&lt;?&gt; </a:t>
            </a:r>
            <a:r>
              <a:rPr lang="en-US" dirty="0" err="1"/>
              <a:t>scheduleWithFixedDelay</a:t>
            </a:r>
            <a:r>
              <a:rPr lang="en-US" dirty="0"/>
              <a:t>(Runnable </a:t>
            </a:r>
            <a:r>
              <a:rPr lang="en-US" dirty="0" smtClean="0"/>
              <a:t>command,</a:t>
            </a:r>
            <a:r>
              <a:rPr lang="ru-RU" dirty="0" smtClean="0"/>
              <a:t> </a:t>
            </a:r>
            <a:r>
              <a:rPr lang="en-US" dirty="0" smtClean="0"/>
              <a:t>long </a:t>
            </a:r>
            <a:r>
              <a:rPr lang="en-US" dirty="0" err="1" smtClean="0"/>
              <a:t>initialDelay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long delay,</a:t>
            </a:r>
            <a:r>
              <a:rPr lang="ru-RU" dirty="0" smtClean="0"/>
              <a:t> </a:t>
            </a:r>
            <a:r>
              <a:rPr lang="en-US" dirty="0" err="1" smtClean="0"/>
              <a:t>TimeUnit</a:t>
            </a:r>
            <a:r>
              <a:rPr lang="en-US" dirty="0" smtClean="0"/>
              <a:t> </a:t>
            </a:r>
            <a:r>
              <a:rPr lang="en-US" dirty="0"/>
              <a:t>unit);</a:t>
            </a:r>
          </a:p>
        </p:txBody>
      </p:sp>
    </p:spTree>
    <p:extLst>
      <p:ext uri="{BB962C8B-B14F-4D97-AF65-F5344CB8AC3E}">
        <p14:creationId xmlns:p14="http://schemas.microsoft.com/office/powerpoint/2010/main" val="39701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Используем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011681"/>
            <a:ext cx="8596668" cy="4506760"/>
          </a:xfrm>
        </p:spPr>
        <p:txBody>
          <a:bodyPr/>
          <a:lstStyle/>
          <a:p>
            <a:r>
              <a:rPr lang="ru-RU" dirty="0" smtClean="0"/>
              <a:t>Пишем вывод количества неудач каждую секунду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 err="1" smtClean="0"/>
              <a:t>scheduleAtFixedRate</a:t>
            </a:r>
            <a:r>
              <a:rPr lang="en-US" dirty="0" smtClean="0"/>
              <a:t>(</a:t>
            </a:r>
            <a:r>
              <a:rPr lang="ru-RU" dirty="0" smtClean="0"/>
              <a:t>…</a:t>
            </a:r>
            <a:r>
              <a:rPr lang="en-US" dirty="0" smtClean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6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habrastorage.org/storage2/ff8/e9d/719/ff8e9d719402e1b164febae3fd8c0f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20" y="2549330"/>
            <a:ext cx="8064695" cy="281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1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41649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Synchronizers</a:t>
            </a:r>
            <a:endParaRPr lang="en-US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0" name="Picture 6" descr="https://habrastorage.org/storage2/632/495/7bd/6324957bdddacafa30f5751a27db917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" y="1841647"/>
            <a:ext cx="10243204" cy="419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00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82995"/>
            <a:ext cx="8596668" cy="1320800"/>
          </a:xfrm>
        </p:spPr>
        <p:txBody>
          <a:bodyPr/>
          <a:lstStyle/>
          <a:p>
            <a:pPr algn="ctr"/>
            <a:r>
              <a:rPr lang="en-US" dirty="0" err="1" smtClean="0"/>
              <a:t>CountDownLatch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81884"/>
            <a:ext cx="8596668" cy="4926563"/>
          </a:xfrm>
        </p:spPr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/>
              <a:t>CountDownLatch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count);</a:t>
            </a:r>
          </a:p>
          <a:p>
            <a:r>
              <a:rPr lang="en-US" dirty="0" smtClean="0"/>
              <a:t>public </a:t>
            </a:r>
            <a:r>
              <a:rPr lang="en-US" dirty="0"/>
              <a:t>void await() throws </a:t>
            </a:r>
            <a:r>
              <a:rPr lang="en-US" dirty="0" err="1"/>
              <a:t>InterruptedException</a:t>
            </a:r>
            <a:r>
              <a:rPr lang="en-US" dirty="0"/>
              <a:t>;</a:t>
            </a:r>
          </a:p>
          <a:p>
            <a:r>
              <a:rPr lang="en-US" dirty="0" smtClean="0"/>
              <a:t>public </a:t>
            </a:r>
            <a:r>
              <a:rPr lang="en-US" dirty="0" err="1"/>
              <a:t>boolean</a:t>
            </a:r>
            <a:r>
              <a:rPr lang="en-US" dirty="0"/>
              <a:t> await(long timeout, </a:t>
            </a:r>
            <a:r>
              <a:rPr lang="en-US" dirty="0" err="1"/>
              <a:t>TimeUnit</a:t>
            </a:r>
            <a:r>
              <a:rPr lang="en-US" dirty="0"/>
              <a:t> unit);</a:t>
            </a:r>
          </a:p>
          <a:p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countDown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s://habrastorage.org/files/46b/3ae/b41/46b3aeb417cf4fb4ba271b4c66b5243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740" y="2471041"/>
            <a:ext cx="5144213" cy="308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73662" y="4014305"/>
            <a:ext cx="5095206" cy="3279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CountDownLatch</a:t>
            </a:r>
            <a:r>
              <a:rPr lang="ru-RU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замок </a:t>
            </a:r>
            <a:r>
              <a:rPr lang="ru-RU" dirty="0"/>
              <a:t>с обратным </a:t>
            </a:r>
            <a:r>
              <a:rPr lang="ru-RU" dirty="0" smtClean="0"/>
              <a:t>отсчетом</a:t>
            </a:r>
            <a:r>
              <a:rPr lang="en-US" dirty="0"/>
              <a:t>.</a:t>
            </a:r>
            <a:r>
              <a:rPr lang="ru-RU" dirty="0" smtClean="0"/>
              <a:t> Потоки ждут, </a:t>
            </a:r>
            <a:r>
              <a:rPr lang="ru-RU" dirty="0"/>
              <a:t>пока не завершится определенное количество операций, выполняющихся в других потоках, перед тем как они будут </a:t>
            </a:r>
            <a:r>
              <a:rPr lang="ru-RU" dirty="0" smtClean="0"/>
              <a:t>опущены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4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8039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Semaphore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5367" y="1240971"/>
            <a:ext cx="8596668" cy="4893697"/>
          </a:xfrm>
        </p:spPr>
        <p:txBody>
          <a:bodyPr/>
          <a:lstStyle/>
          <a:p>
            <a:r>
              <a:rPr lang="ru-RU" dirty="0" smtClean="0"/>
              <a:t>Ограничивает одновременный доступ к ресурсу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/>
              <a:t>public Semaphore(</a:t>
            </a:r>
            <a:r>
              <a:rPr lang="en-US" dirty="0" err="1"/>
              <a:t>int</a:t>
            </a:r>
            <a:r>
              <a:rPr lang="en-US" dirty="0"/>
              <a:t> permits);</a:t>
            </a:r>
          </a:p>
          <a:p>
            <a:r>
              <a:rPr lang="en-US" dirty="0"/>
              <a:t>public Semaphore(</a:t>
            </a:r>
            <a:r>
              <a:rPr lang="en-US" dirty="0" err="1"/>
              <a:t>int</a:t>
            </a:r>
            <a:r>
              <a:rPr lang="en-US" dirty="0"/>
              <a:t> permits, </a:t>
            </a:r>
            <a:r>
              <a:rPr lang="en-US" dirty="0" err="1"/>
              <a:t>boolean</a:t>
            </a:r>
            <a:r>
              <a:rPr lang="en-US" dirty="0"/>
              <a:t> fair);</a:t>
            </a:r>
          </a:p>
          <a:p>
            <a:r>
              <a:rPr lang="en-US" dirty="0"/>
              <a:t>public void acquire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public void acquire(</a:t>
            </a:r>
            <a:r>
              <a:rPr lang="en-US" dirty="0" err="1"/>
              <a:t>int</a:t>
            </a:r>
            <a:r>
              <a:rPr lang="en-US" dirty="0"/>
              <a:t> permits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tryAcquire</a:t>
            </a:r>
            <a:r>
              <a:rPr lang="en-US" dirty="0"/>
              <a:t>();</a:t>
            </a:r>
          </a:p>
          <a:p>
            <a:r>
              <a:rPr lang="en-US" dirty="0"/>
              <a:t>public void release();</a:t>
            </a:r>
          </a:p>
          <a:p>
            <a:r>
              <a:rPr lang="en-US" dirty="0"/>
              <a:t>public void release(</a:t>
            </a:r>
            <a:r>
              <a:rPr lang="en-US" dirty="0" err="1"/>
              <a:t>int</a:t>
            </a:r>
            <a:r>
              <a:rPr lang="en-US" dirty="0"/>
              <a:t> permits);</a:t>
            </a:r>
          </a:p>
        </p:txBody>
      </p:sp>
      <p:pic>
        <p:nvPicPr>
          <p:cNvPr id="4098" name="Picture 2" descr="https://habrastorage.org/files/9da/48f/85b/9da48f85b5874362bc2279f181613c0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488" y="1964612"/>
            <a:ext cx="4515724" cy="270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1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2749" y="371061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Bank Account (by 21 Savage)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07381"/>
            <a:ext cx="8596668" cy="5263763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BankAccount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	    private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bablo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public </a:t>
            </a:r>
            <a:r>
              <a:rPr lang="en-US" sz="1600" dirty="0" err="1"/>
              <a:t>BankAccount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bablo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	        </a:t>
            </a:r>
            <a:r>
              <a:rPr lang="en-US" sz="1600" dirty="0" err="1"/>
              <a:t>this.bablo</a:t>
            </a:r>
            <a:r>
              <a:rPr lang="en-US" sz="1600" dirty="0"/>
              <a:t> = </a:t>
            </a:r>
            <a:r>
              <a:rPr lang="en-US" sz="1600" dirty="0" err="1"/>
              <a:t>bablo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    }</a:t>
            </a:r>
          </a:p>
          <a:p>
            <a:endParaRPr lang="en-US" sz="1600" dirty="0"/>
          </a:p>
          <a:p>
            <a:pPr marL="457200" lvl="1" indent="0">
              <a:buNone/>
            </a:pPr>
            <a:r>
              <a:rPr lang="en-US" dirty="0"/>
              <a:t>   public void minus(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bakshish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  </a:t>
            </a:r>
            <a:r>
              <a:rPr lang="en-US" dirty="0" err="1"/>
              <a:t>bablo</a:t>
            </a:r>
            <a:r>
              <a:rPr lang="en-US" dirty="0"/>
              <a:t> -= </a:t>
            </a:r>
            <a:r>
              <a:rPr lang="en-US" dirty="0" err="1"/>
              <a:t>bakshish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sz="1600" dirty="0"/>
              <a:t>	    }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public void plus(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bakshish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	     </a:t>
            </a:r>
            <a:r>
              <a:rPr lang="en-US" sz="1600" dirty="0" err="1"/>
              <a:t>bablo</a:t>
            </a:r>
            <a:r>
              <a:rPr lang="en-US" sz="1600" dirty="0"/>
              <a:t> += </a:t>
            </a:r>
            <a:r>
              <a:rPr lang="en-US" sz="1600" dirty="0" err="1"/>
              <a:t>bakshish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    }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41861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Cyclic barrier</a:t>
            </a:r>
            <a:endParaRPr lang="en-US" dirty="0"/>
          </a:p>
        </p:txBody>
      </p:sp>
      <p:pic>
        <p:nvPicPr>
          <p:cNvPr id="5122" name="Picture 2" descr="https://habrastorage.org/files/89a/f0c/b71/89af0cb71aad4465bb9c934b8be91a6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041" y="1711951"/>
            <a:ext cx="5084802" cy="305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03649"/>
            <a:ext cx="8596668" cy="5187819"/>
          </a:xfrm>
        </p:spPr>
        <p:txBody>
          <a:bodyPr/>
          <a:lstStyle/>
          <a:p>
            <a:r>
              <a:rPr lang="ru-RU" dirty="0" smtClean="0"/>
              <a:t>Блокирует потоки, пока все не дойдут</a:t>
            </a:r>
          </a:p>
          <a:p>
            <a:r>
              <a:rPr lang="ru-RU" dirty="0" smtClean="0"/>
              <a:t>После этого выполняется </a:t>
            </a:r>
            <a:r>
              <a:rPr lang="en-US" dirty="0" err="1" smtClean="0"/>
              <a:t>barrierAction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CyclicBarrier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parties);</a:t>
            </a:r>
          </a:p>
          <a:p>
            <a:r>
              <a:rPr lang="en-US" dirty="0"/>
              <a:t>public </a:t>
            </a:r>
            <a:r>
              <a:rPr lang="en-US" dirty="0" err="1"/>
              <a:t>CyclicBarrier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parties, Runnable </a:t>
            </a:r>
            <a:r>
              <a:rPr lang="en-US" dirty="0" err="1"/>
              <a:t>barrierAction</a:t>
            </a:r>
            <a:r>
              <a:rPr lang="en-US" dirty="0"/>
              <a:t>);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await();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await(long timeout, </a:t>
            </a:r>
            <a:r>
              <a:rPr lang="en-US" dirty="0" err="1"/>
              <a:t>TimeUnit</a:t>
            </a:r>
            <a:r>
              <a:rPr lang="en-US" dirty="0"/>
              <a:t> unit);</a:t>
            </a:r>
          </a:p>
          <a:p>
            <a:r>
              <a:rPr lang="en-US" dirty="0"/>
              <a:t>public void reset();</a:t>
            </a:r>
          </a:p>
        </p:txBody>
      </p:sp>
    </p:spTree>
    <p:extLst>
      <p:ext uri="{BB962C8B-B14F-4D97-AF65-F5344CB8AC3E}">
        <p14:creationId xmlns:p14="http://schemas.microsoft.com/office/powerpoint/2010/main" val="3229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habrastorage.org/files/947/ef3/f47/947ef3f47ff843a099059006b30ea54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29" y="1540950"/>
            <a:ext cx="4836303" cy="290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29681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Exchanger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29005"/>
            <a:ext cx="5154299" cy="4912358"/>
          </a:xfrm>
        </p:spPr>
        <p:txBody>
          <a:bodyPr/>
          <a:lstStyle/>
          <a:p>
            <a:r>
              <a:rPr lang="fr-FR" dirty="0"/>
              <a:t>public Exchanger();</a:t>
            </a:r>
          </a:p>
          <a:p>
            <a:r>
              <a:rPr lang="fr-FR" dirty="0"/>
              <a:t>public V exchange(V x);</a:t>
            </a:r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  <a:p>
            <a:r>
              <a:rPr lang="ru-RU" dirty="0" smtClean="0"/>
              <a:t>Позволяет двум </a:t>
            </a:r>
            <a:r>
              <a:rPr lang="ru-RU" dirty="0" smtClean="0"/>
              <a:t>поток</a:t>
            </a:r>
            <a:r>
              <a:rPr lang="ru-RU" dirty="0"/>
              <a:t>а</a:t>
            </a:r>
            <a:r>
              <a:rPr lang="ru-RU" dirty="0" smtClean="0"/>
              <a:t>м </a:t>
            </a:r>
            <a:r>
              <a:rPr lang="ru-RU" dirty="0" smtClean="0"/>
              <a:t>обменяться данным</a:t>
            </a:r>
          </a:p>
          <a:p>
            <a:r>
              <a:rPr lang="ru-RU" dirty="0" smtClean="0"/>
              <a:t>При достижении каждым из потоков момента </a:t>
            </a:r>
            <a:r>
              <a:rPr lang="uk-UA" dirty="0" smtClean="0"/>
              <a:t>ва метода </a:t>
            </a:r>
            <a:r>
              <a:rPr lang="en-US" dirty="0" smtClean="0"/>
              <a:t>exchange(…) </a:t>
            </a:r>
            <a:r>
              <a:rPr lang="ru-RU" dirty="0" smtClean="0"/>
              <a:t>каждый из них получит аргумент другого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5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2749" y="275645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Bank System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6503" y="1121134"/>
            <a:ext cx="8596668" cy="55977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BankSystem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 {</a:t>
            </a:r>
          </a:p>
          <a:p>
            <a:r>
              <a:rPr lang="en-US" dirty="0"/>
              <a:t>        </a:t>
            </a:r>
            <a:r>
              <a:rPr lang="en-US" dirty="0" err="1"/>
              <a:t>BankAccount</a:t>
            </a:r>
            <a:r>
              <a:rPr lang="en-US" dirty="0"/>
              <a:t> a = new </a:t>
            </a:r>
            <a:r>
              <a:rPr lang="en-US" dirty="0" err="1"/>
              <a:t>BankAccount</a:t>
            </a:r>
            <a:r>
              <a:rPr lang="en-US" dirty="0"/>
              <a:t>(500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BankAccount</a:t>
            </a:r>
            <a:r>
              <a:rPr lang="en-US" dirty="0" smtClean="0"/>
              <a:t> b = new </a:t>
            </a:r>
            <a:r>
              <a:rPr lang="en-US" dirty="0" err="1" smtClean="0"/>
              <a:t>BankAccount</a:t>
            </a:r>
            <a:r>
              <a:rPr lang="en-US" dirty="0" smtClean="0"/>
              <a:t>(2000);</a:t>
            </a:r>
          </a:p>
          <a:p>
            <a:endParaRPr lang="en-US" dirty="0"/>
          </a:p>
          <a:p>
            <a:r>
              <a:rPr lang="en-US" dirty="0"/>
              <a:t>        new Thread(() -&gt; transfer(a, b, 100)).start();</a:t>
            </a:r>
          </a:p>
          <a:p>
            <a:r>
              <a:rPr lang="en-US" dirty="0"/>
              <a:t>        new Thread(() -&gt; transfer(b, a, 200)).start();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private static void transfer(</a:t>
            </a:r>
            <a:r>
              <a:rPr lang="en-US" dirty="0" err="1"/>
              <a:t>BankAccount</a:t>
            </a:r>
            <a:r>
              <a:rPr lang="en-US" dirty="0"/>
              <a:t> a, </a:t>
            </a:r>
            <a:r>
              <a:rPr lang="en-US" dirty="0" err="1"/>
              <a:t>BankAccount</a:t>
            </a:r>
            <a:r>
              <a:rPr lang="en-US" dirty="0"/>
              <a:t> b, </a:t>
            </a:r>
            <a:r>
              <a:rPr lang="en-US" dirty="0" err="1"/>
              <a:t>int</a:t>
            </a:r>
            <a:r>
              <a:rPr lang="en-US" dirty="0"/>
              <a:t> money) {</a:t>
            </a:r>
          </a:p>
          <a:p>
            <a:r>
              <a:rPr lang="en-US" dirty="0"/>
              <a:t>        if (money &gt; </a:t>
            </a:r>
            <a:r>
              <a:rPr lang="en-US" dirty="0" err="1"/>
              <a:t>a.getBablo</a:t>
            </a:r>
            <a:r>
              <a:rPr lang="en-US" dirty="0"/>
              <a:t>()) {</a:t>
            </a:r>
          </a:p>
          <a:p>
            <a:r>
              <a:rPr lang="en-US" dirty="0"/>
              <a:t>            throw new </a:t>
            </a:r>
            <a:r>
              <a:rPr lang="en-US" dirty="0" err="1"/>
              <a:t>NotEnoughBabloException</a:t>
            </a:r>
            <a:r>
              <a:rPr lang="en-US" dirty="0"/>
              <a:t>(a);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a.minus</a:t>
            </a:r>
            <a:r>
              <a:rPr lang="en-US" dirty="0"/>
              <a:t>(money);</a:t>
            </a:r>
          </a:p>
          <a:p>
            <a:r>
              <a:rPr lang="en-US" dirty="0"/>
              <a:t>        </a:t>
            </a:r>
            <a:r>
              <a:rPr lang="en-US" dirty="0" err="1"/>
              <a:t>b.plus</a:t>
            </a:r>
            <a:r>
              <a:rPr lang="en-US" dirty="0"/>
              <a:t>(money);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49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Думаем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360" y="1757238"/>
            <a:ext cx="8596668" cy="4570371"/>
          </a:xfrm>
        </p:spPr>
        <p:txBody>
          <a:bodyPr/>
          <a:lstStyle/>
          <a:p>
            <a:r>
              <a:rPr lang="ru-RU" dirty="0" smtClean="0"/>
              <a:t>Наш код </a:t>
            </a:r>
            <a:r>
              <a:rPr lang="en-US" dirty="0" smtClean="0"/>
              <a:t>thread-safe?</a:t>
            </a:r>
          </a:p>
          <a:p>
            <a:endParaRPr lang="en-US" dirty="0"/>
          </a:p>
          <a:p>
            <a:r>
              <a:rPr lang="ru-RU" dirty="0" smtClean="0"/>
              <a:t>Поможет ли </a:t>
            </a:r>
            <a:r>
              <a:rPr lang="en-US" dirty="0" smtClean="0"/>
              <a:t>synchronized?</a:t>
            </a:r>
          </a:p>
          <a:p>
            <a:endParaRPr lang="en-US" dirty="0"/>
          </a:p>
          <a:p>
            <a:r>
              <a:rPr lang="ru-RU" dirty="0"/>
              <a:t>Что именно мы синхронизируем?</a:t>
            </a:r>
          </a:p>
          <a:p>
            <a:pPr marL="0" indent="0">
              <a:buNone/>
            </a:pPr>
            <a:r>
              <a:rPr lang="ru-RU" dirty="0"/>
              <a:t>	(к какому объекту ограничиваем доступ)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Как сделать это лучше?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781"/>
          </a:xfrm>
        </p:spPr>
        <p:txBody>
          <a:bodyPr/>
          <a:lstStyle/>
          <a:p>
            <a:pPr algn="ctr"/>
            <a:r>
              <a:rPr lang="ru-RU" dirty="0" smtClean="0"/>
              <a:t>Делаем лучше (нет)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03998"/>
            <a:ext cx="8596668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synchronized (a) {</a:t>
            </a:r>
          </a:p>
          <a:p>
            <a:r>
              <a:rPr lang="en-US" dirty="0"/>
              <a:t>            synchronized (b) {</a:t>
            </a:r>
          </a:p>
          <a:p>
            <a:r>
              <a:rPr lang="en-US" dirty="0"/>
              <a:t>                ...</a:t>
            </a:r>
          </a:p>
          <a:p>
            <a:r>
              <a:rPr lang="en-US" dirty="0"/>
              <a:t>                </a:t>
            </a:r>
            <a:r>
              <a:rPr lang="en-US" dirty="0" err="1"/>
              <a:t>a.minus</a:t>
            </a:r>
            <a:r>
              <a:rPr lang="en-US" dirty="0"/>
              <a:t>(money);</a:t>
            </a:r>
          </a:p>
          <a:p>
            <a:r>
              <a:rPr lang="en-US" dirty="0"/>
              <a:t>                </a:t>
            </a:r>
            <a:r>
              <a:rPr lang="en-US" dirty="0" err="1"/>
              <a:t>b.plus</a:t>
            </a:r>
            <a:r>
              <a:rPr lang="en-US" dirty="0"/>
              <a:t>(money);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897072" y="5255812"/>
            <a:ext cx="8596668" cy="230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ru-RU" dirty="0" smtClean="0"/>
              <a:t>Что плохого может произойти?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synchronized (a)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Thread.sleep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ru-RU" dirty="0" smtClean="0">
                <a:solidFill>
                  <a:srgbClr val="FF0000"/>
                </a:solidFill>
              </a:rPr>
              <a:t>1000</a:t>
            </a:r>
            <a:r>
              <a:rPr lang="en-US" dirty="0" smtClean="0">
                <a:solidFill>
                  <a:srgbClr val="FF0000"/>
                </a:solidFill>
              </a:rPr>
              <a:t>);                 </a:t>
            </a:r>
            <a:r>
              <a:rPr lang="en-US" dirty="0" smtClean="0"/>
              <a:t>&lt;- </a:t>
            </a:r>
            <a:r>
              <a:rPr lang="ru-RU" dirty="0" smtClean="0"/>
              <a:t>Добавляем для наглядности</a:t>
            </a:r>
            <a:endParaRPr lang="en-US" dirty="0"/>
          </a:p>
          <a:p>
            <a:r>
              <a:rPr lang="en-US" dirty="0"/>
              <a:t>            synchronized (b) {</a:t>
            </a:r>
          </a:p>
          <a:p>
            <a:r>
              <a:rPr lang="en-US" dirty="0"/>
              <a:t>                ...</a:t>
            </a:r>
          </a:p>
          <a:p>
            <a:r>
              <a:rPr lang="en-US" dirty="0"/>
              <a:t>                </a:t>
            </a:r>
            <a:r>
              <a:rPr lang="en-US" dirty="0" err="1"/>
              <a:t>a.minus</a:t>
            </a:r>
            <a:r>
              <a:rPr lang="en-US" dirty="0"/>
              <a:t>(money);</a:t>
            </a:r>
          </a:p>
          <a:p>
            <a:r>
              <a:rPr lang="en-US" dirty="0"/>
              <a:t>                </a:t>
            </a:r>
            <a:r>
              <a:rPr lang="en-US" dirty="0" err="1"/>
              <a:t>b.plus</a:t>
            </a:r>
            <a:r>
              <a:rPr lang="en-US" dirty="0"/>
              <a:t>(money);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Че делать?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448701"/>
            <a:ext cx="8596668" cy="3880773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Писать </a:t>
            </a:r>
            <a:r>
              <a:rPr lang="ru-RU" sz="5400" dirty="0" err="1" smtClean="0"/>
              <a:t>логи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347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Че делать на самом деле?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35819"/>
            <a:ext cx="8596668" cy="4705543"/>
          </a:xfrm>
        </p:spPr>
        <p:txBody>
          <a:bodyPr/>
          <a:lstStyle/>
          <a:p>
            <a:r>
              <a:rPr lang="ru-RU" dirty="0" smtClean="0"/>
              <a:t>Легко и просто</a:t>
            </a:r>
          </a:p>
          <a:p>
            <a:pPr lvl="1"/>
            <a:r>
              <a:rPr lang="ru-RU" dirty="0"/>
              <a:t>Иерархия объектов</a:t>
            </a:r>
          </a:p>
          <a:p>
            <a:pPr lvl="2"/>
            <a:r>
              <a:rPr lang="ru-RU" dirty="0"/>
              <a:t>Добавить </a:t>
            </a:r>
            <a:r>
              <a:rPr lang="ru-RU" dirty="0" err="1"/>
              <a:t>айдишник</a:t>
            </a:r>
            <a:endParaRPr lang="ru-RU" dirty="0"/>
          </a:p>
          <a:p>
            <a:pPr lvl="2"/>
            <a:r>
              <a:rPr lang="ru-RU" dirty="0"/>
              <a:t>Синхронизировать по этой иерархии – от меньшего </a:t>
            </a:r>
            <a:r>
              <a:rPr lang="ru-RU" dirty="0" err="1"/>
              <a:t>айдишника</a:t>
            </a:r>
            <a:r>
              <a:rPr lang="ru-RU" dirty="0"/>
              <a:t> к </a:t>
            </a:r>
            <a:r>
              <a:rPr lang="ru-RU" dirty="0" smtClean="0"/>
              <a:t>большему</a:t>
            </a:r>
          </a:p>
          <a:p>
            <a:endParaRPr lang="ru-RU" dirty="0" smtClean="0"/>
          </a:p>
          <a:p>
            <a:r>
              <a:rPr lang="ru-RU" dirty="0" smtClean="0"/>
              <a:t>Сложнее</a:t>
            </a:r>
          </a:p>
          <a:p>
            <a:pPr lvl="1"/>
            <a:r>
              <a:rPr lang="ru-RU" dirty="0" smtClean="0"/>
              <a:t>Добавляем вспомогательный монитор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err="1" smtClean="0"/>
              <a:t>Жостко</a:t>
            </a:r>
            <a:r>
              <a:rPr lang="ru-RU" dirty="0" smtClean="0"/>
              <a:t>, но круто</a:t>
            </a:r>
          </a:p>
          <a:p>
            <a:pPr lvl="1"/>
            <a:r>
              <a:rPr lang="ru-RU" dirty="0" smtClean="0"/>
              <a:t>Используем </a:t>
            </a:r>
            <a:r>
              <a:rPr lang="en-US" dirty="0" smtClean="0"/>
              <a:t>Lock</a:t>
            </a:r>
            <a:endParaRPr lang="ru-RU" dirty="0" smtClean="0"/>
          </a:p>
          <a:p>
            <a:pPr lvl="1"/>
            <a:r>
              <a:rPr lang="ru-RU" dirty="0" smtClean="0"/>
              <a:t>Находится в пакете жаба.</a:t>
            </a:r>
            <a:r>
              <a:rPr lang="en-US" dirty="0" err="1" smtClean="0"/>
              <a:t>util.concurrent.locks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670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1518</TotalTime>
  <Words>997</Words>
  <Application>Microsoft Office PowerPoint</Application>
  <PresentationFormat>Широкоэкранный</PresentationFormat>
  <Paragraphs>324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Аспект</vt:lpstr>
      <vt:lpstr>Жаба Concurrency</vt:lpstr>
      <vt:lpstr>Запускаем Thread</vt:lpstr>
      <vt:lpstr>Пример: Bank Account (by 21 Savage)</vt:lpstr>
      <vt:lpstr>Bank System</vt:lpstr>
      <vt:lpstr>Думаем</vt:lpstr>
      <vt:lpstr>Делаем лучше (нет)</vt:lpstr>
      <vt:lpstr>Deadlock</vt:lpstr>
      <vt:lpstr>Че делать?</vt:lpstr>
      <vt:lpstr>Че делать на самом деле?</vt:lpstr>
      <vt:lpstr>Lock и его реализации</vt:lpstr>
      <vt:lpstr>Считаем</vt:lpstr>
      <vt:lpstr>Думаем</vt:lpstr>
      <vt:lpstr>Атомики</vt:lpstr>
      <vt:lpstr>Задачка (думаем)</vt:lpstr>
      <vt:lpstr>Как вернуть что-то из потока?</vt:lpstr>
      <vt:lpstr>Презентация PowerPoint</vt:lpstr>
      <vt:lpstr>Запуск Callable</vt:lpstr>
      <vt:lpstr>Executors</vt:lpstr>
      <vt:lpstr>Запуск через ExecutorService</vt:lpstr>
      <vt:lpstr>Че я вообще сделал??7?</vt:lpstr>
      <vt:lpstr>Получаем результат</vt:lpstr>
      <vt:lpstr>Делаем это нормально</vt:lpstr>
      <vt:lpstr>Клацаем и немного думаем</vt:lpstr>
      <vt:lpstr>ScheduledExecutorService</vt:lpstr>
      <vt:lpstr>Используем</vt:lpstr>
      <vt:lpstr>Презентация PowerPoint</vt:lpstr>
      <vt:lpstr>Synchronizers</vt:lpstr>
      <vt:lpstr>CountDownLatch</vt:lpstr>
      <vt:lpstr>Semaphore</vt:lpstr>
      <vt:lpstr>Cyclic barrier</vt:lpstr>
      <vt:lpstr>Exchanger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</dc:creator>
  <cp:lastModifiedBy>Саша Решетников</cp:lastModifiedBy>
  <cp:revision>34</cp:revision>
  <dcterms:created xsi:type="dcterms:W3CDTF">2019-03-03T12:31:39Z</dcterms:created>
  <dcterms:modified xsi:type="dcterms:W3CDTF">2019-03-13T05:24:53Z</dcterms:modified>
</cp:coreProperties>
</file>