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58" r:id="rId5"/>
    <p:sldId id="259" r:id="rId6"/>
    <p:sldId id="260" r:id="rId7"/>
    <p:sldId id="261" r:id="rId8"/>
    <p:sldId id="263" r:id="rId9"/>
    <p:sldId id="264" r:id="rId10"/>
    <p:sldId id="265"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86"/>
  </p:normalViewPr>
  <p:slideViewPr>
    <p:cSldViewPr snapToGrid="0" snapToObjects="1">
      <p:cViewPr varScale="1">
        <p:scale>
          <a:sx n="116" d="100"/>
          <a:sy n="116"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B09B5E-459F-F240-9A48-C7C1AE45AFCF}" type="datetimeFigureOut">
              <a:rPr lang="en-US" smtClean="0"/>
              <a:t>3/25/18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5BAE0-2781-1B40-85C8-2E68674D39FD}" type="slidenum">
              <a:rPr lang="en-US" smtClean="0"/>
              <a:t>‹#›</a:t>
            </a:fld>
            <a:endParaRPr lang="en-US"/>
          </a:p>
        </p:txBody>
      </p:sp>
    </p:spTree>
    <p:extLst>
      <p:ext uri="{BB962C8B-B14F-4D97-AF65-F5344CB8AC3E}">
        <p14:creationId xmlns:p14="http://schemas.microsoft.com/office/powerpoint/2010/main" val="85500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B09B5E-459F-F240-9A48-C7C1AE45AFCF}" type="datetimeFigureOut">
              <a:rPr lang="en-US" smtClean="0"/>
              <a:t>3/25/18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5BAE0-2781-1B40-85C8-2E68674D39FD}" type="slidenum">
              <a:rPr lang="en-US" smtClean="0"/>
              <a:t>‹#›</a:t>
            </a:fld>
            <a:endParaRPr lang="en-US"/>
          </a:p>
        </p:txBody>
      </p:sp>
    </p:spTree>
    <p:extLst>
      <p:ext uri="{BB962C8B-B14F-4D97-AF65-F5344CB8AC3E}">
        <p14:creationId xmlns:p14="http://schemas.microsoft.com/office/powerpoint/2010/main" val="6905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B09B5E-459F-F240-9A48-C7C1AE45AFCF}" type="datetimeFigureOut">
              <a:rPr lang="en-US" smtClean="0"/>
              <a:t>3/25/18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5BAE0-2781-1B40-85C8-2E68674D39FD}" type="slidenum">
              <a:rPr lang="en-US" smtClean="0"/>
              <a:t>‹#›</a:t>
            </a:fld>
            <a:endParaRPr lang="en-US"/>
          </a:p>
        </p:txBody>
      </p:sp>
    </p:spTree>
    <p:extLst>
      <p:ext uri="{BB962C8B-B14F-4D97-AF65-F5344CB8AC3E}">
        <p14:creationId xmlns:p14="http://schemas.microsoft.com/office/powerpoint/2010/main" val="1006720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B09B5E-459F-F240-9A48-C7C1AE45AFCF}" type="datetimeFigureOut">
              <a:rPr lang="en-US" smtClean="0"/>
              <a:t>3/25/18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5BAE0-2781-1B40-85C8-2E68674D39FD}" type="slidenum">
              <a:rPr lang="en-US" smtClean="0"/>
              <a:t>‹#›</a:t>
            </a:fld>
            <a:endParaRPr lang="en-US"/>
          </a:p>
        </p:txBody>
      </p:sp>
    </p:spTree>
    <p:extLst>
      <p:ext uri="{BB962C8B-B14F-4D97-AF65-F5344CB8AC3E}">
        <p14:creationId xmlns:p14="http://schemas.microsoft.com/office/powerpoint/2010/main" val="58967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B09B5E-459F-F240-9A48-C7C1AE45AFCF}" type="datetimeFigureOut">
              <a:rPr lang="en-US" smtClean="0"/>
              <a:t>3/25/18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5BAE0-2781-1B40-85C8-2E68674D39FD}" type="slidenum">
              <a:rPr lang="en-US" smtClean="0"/>
              <a:t>‹#›</a:t>
            </a:fld>
            <a:endParaRPr lang="en-US"/>
          </a:p>
        </p:txBody>
      </p:sp>
    </p:spTree>
    <p:extLst>
      <p:ext uri="{BB962C8B-B14F-4D97-AF65-F5344CB8AC3E}">
        <p14:creationId xmlns:p14="http://schemas.microsoft.com/office/powerpoint/2010/main" val="1069701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B09B5E-459F-F240-9A48-C7C1AE45AFCF}" type="datetimeFigureOut">
              <a:rPr lang="en-US" smtClean="0"/>
              <a:t>3/25/18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35BAE0-2781-1B40-85C8-2E68674D39FD}" type="slidenum">
              <a:rPr lang="en-US" smtClean="0"/>
              <a:t>‹#›</a:t>
            </a:fld>
            <a:endParaRPr lang="en-US"/>
          </a:p>
        </p:txBody>
      </p:sp>
    </p:spTree>
    <p:extLst>
      <p:ext uri="{BB962C8B-B14F-4D97-AF65-F5344CB8AC3E}">
        <p14:creationId xmlns:p14="http://schemas.microsoft.com/office/powerpoint/2010/main" val="189375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B09B5E-459F-F240-9A48-C7C1AE45AFCF}" type="datetimeFigureOut">
              <a:rPr lang="en-US" smtClean="0"/>
              <a:t>3/25/18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35BAE0-2781-1B40-85C8-2E68674D39FD}" type="slidenum">
              <a:rPr lang="en-US" smtClean="0"/>
              <a:t>‹#›</a:t>
            </a:fld>
            <a:endParaRPr lang="en-US"/>
          </a:p>
        </p:txBody>
      </p:sp>
    </p:spTree>
    <p:extLst>
      <p:ext uri="{BB962C8B-B14F-4D97-AF65-F5344CB8AC3E}">
        <p14:creationId xmlns:p14="http://schemas.microsoft.com/office/powerpoint/2010/main" val="462749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B09B5E-459F-F240-9A48-C7C1AE45AFCF}" type="datetimeFigureOut">
              <a:rPr lang="en-US" smtClean="0"/>
              <a:t>3/25/18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35BAE0-2781-1B40-85C8-2E68674D39FD}" type="slidenum">
              <a:rPr lang="en-US" smtClean="0"/>
              <a:t>‹#›</a:t>
            </a:fld>
            <a:endParaRPr lang="en-US"/>
          </a:p>
        </p:txBody>
      </p:sp>
    </p:spTree>
    <p:extLst>
      <p:ext uri="{BB962C8B-B14F-4D97-AF65-F5344CB8AC3E}">
        <p14:creationId xmlns:p14="http://schemas.microsoft.com/office/powerpoint/2010/main" val="138553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09B5E-459F-F240-9A48-C7C1AE45AFCF}" type="datetimeFigureOut">
              <a:rPr lang="en-US" smtClean="0"/>
              <a:t>3/25/18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35BAE0-2781-1B40-85C8-2E68674D39FD}" type="slidenum">
              <a:rPr lang="en-US" smtClean="0"/>
              <a:t>‹#›</a:t>
            </a:fld>
            <a:endParaRPr lang="en-US"/>
          </a:p>
        </p:txBody>
      </p:sp>
    </p:spTree>
    <p:extLst>
      <p:ext uri="{BB962C8B-B14F-4D97-AF65-F5344CB8AC3E}">
        <p14:creationId xmlns:p14="http://schemas.microsoft.com/office/powerpoint/2010/main" val="152806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B09B5E-459F-F240-9A48-C7C1AE45AFCF}" type="datetimeFigureOut">
              <a:rPr lang="en-US" smtClean="0"/>
              <a:t>3/25/18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35BAE0-2781-1B40-85C8-2E68674D39FD}" type="slidenum">
              <a:rPr lang="en-US" smtClean="0"/>
              <a:t>‹#›</a:t>
            </a:fld>
            <a:endParaRPr lang="en-US"/>
          </a:p>
        </p:txBody>
      </p:sp>
    </p:spTree>
    <p:extLst>
      <p:ext uri="{BB962C8B-B14F-4D97-AF65-F5344CB8AC3E}">
        <p14:creationId xmlns:p14="http://schemas.microsoft.com/office/powerpoint/2010/main" val="42963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B09B5E-459F-F240-9A48-C7C1AE45AFCF}" type="datetimeFigureOut">
              <a:rPr lang="en-US" smtClean="0"/>
              <a:t>3/25/18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35BAE0-2781-1B40-85C8-2E68674D39FD}" type="slidenum">
              <a:rPr lang="en-US" smtClean="0"/>
              <a:t>‹#›</a:t>
            </a:fld>
            <a:endParaRPr lang="en-US"/>
          </a:p>
        </p:txBody>
      </p:sp>
    </p:spTree>
    <p:extLst>
      <p:ext uri="{BB962C8B-B14F-4D97-AF65-F5344CB8AC3E}">
        <p14:creationId xmlns:p14="http://schemas.microsoft.com/office/powerpoint/2010/main" val="10882481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09B5E-459F-F240-9A48-C7C1AE45AFCF}" type="datetimeFigureOut">
              <a:rPr lang="en-US" smtClean="0"/>
              <a:t>3/25/18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5BAE0-2781-1B40-85C8-2E68674D39FD}" type="slidenum">
              <a:rPr lang="en-US" smtClean="0"/>
              <a:t>‹#›</a:t>
            </a:fld>
            <a:endParaRPr lang="en-US"/>
          </a:p>
        </p:txBody>
      </p:sp>
    </p:spTree>
    <p:extLst>
      <p:ext uri="{BB962C8B-B14F-4D97-AF65-F5344CB8AC3E}">
        <p14:creationId xmlns:p14="http://schemas.microsoft.com/office/powerpoint/2010/main" val="935049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p:cNvSpPr txBox="1"/>
          <p:nvPr/>
        </p:nvSpPr>
        <p:spPr>
          <a:xfrm>
            <a:off x="330678" y="564792"/>
            <a:ext cx="4566321" cy="1384995"/>
          </a:xfrm>
          <a:prstGeom prst="rect">
            <a:avLst/>
          </a:prstGeom>
          <a:noFill/>
          <a:ln>
            <a:noFill/>
          </a:ln>
        </p:spPr>
        <p:txBody>
          <a:bodyPr wrap="square" rtlCol="0">
            <a:spAutoFit/>
          </a:bodyPr>
          <a:lstStyle/>
          <a:p>
            <a:r>
              <a:rPr lang="en-US" sz="2800" dirty="0" smtClean="0">
                <a:solidFill>
                  <a:schemeClr val="bg1"/>
                </a:solidFill>
                <a:latin typeface="Arial" charset="0"/>
                <a:ea typeface="Arial" charset="0"/>
                <a:cs typeface="Arial" charset="0"/>
              </a:rPr>
              <a:t>Take Home Assessment</a:t>
            </a:r>
          </a:p>
          <a:p>
            <a:endParaRPr lang="en-US" sz="1400" dirty="0" smtClean="0">
              <a:solidFill>
                <a:schemeClr val="bg1"/>
              </a:solidFill>
              <a:latin typeface="Arial" charset="0"/>
              <a:ea typeface="Arial" charset="0"/>
              <a:cs typeface="Arial" charset="0"/>
            </a:endParaRPr>
          </a:p>
          <a:p>
            <a:r>
              <a:rPr lang="en-US" sz="1400" dirty="0" smtClean="0">
                <a:solidFill>
                  <a:schemeClr val="bg1"/>
                </a:solidFill>
                <a:latin typeface="Arial" charset="0"/>
                <a:ea typeface="Arial" charset="0"/>
                <a:cs typeface="Arial" charset="0"/>
              </a:rPr>
              <a:t>New York City Taxi Data</a:t>
            </a:r>
          </a:p>
          <a:p>
            <a:endParaRPr lang="en-US" sz="2800" dirty="0" smtClean="0">
              <a:solidFill>
                <a:schemeClr val="bg1"/>
              </a:solidFill>
              <a:latin typeface="Arial" charset="0"/>
              <a:ea typeface="Arial" charset="0"/>
              <a:cs typeface="Arial" charset="0"/>
            </a:endParaRPr>
          </a:p>
        </p:txBody>
      </p:sp>
      <p:sp>
        <p:nvSpPr>
          <p:cNvPr id="9" name="TextBox 8"/>
          <p:cNvSpPr txBox="1"/>
          <p:nvPr/>
        </p:nvSpPr>
        <p:spPr>
          <a:xfrm>
            <a:off x="330678" y="5483593"/>
            <a:ext cx="1938797" cy="830997"/>
          </a:xfrm>
          <a:prstGeom prst="rect">
            <a:avLst/>
          </a:prstGeom>
          <a:noFill/>
        </p:spPr>
        <p:txBody>
          <a:bodyPr wrap="square" rtlCol="0">
            <a:spAutoFit/>
          </a:bodyPr>
          <a:lstStyle/>
          <a:p>
            <a:r>
              <a:rPr lang="en-US" sz="2400" dirty="0" smtClean="0">
                <a:solidFill>
                  <a:schemeClr val="bg1"/>
                </a:solidFill>
                <a:latin typeface="Arial" charset="0"/>
                <a:ea typeface="Arial" charset="0"/>
                <a:cs typeface="Arial" charset="0"/>
              </a:rPr>
              <a:t>Samir Yelne </a:t>
            </a:r>
            <a:br>
              <a:rPr lang="en-US" sz="2400" dirty="0" smtClean="0">
                <a:solidFill>
                  <a:schemeClr val="bg1"/>
                </a:solidFill>
                <a:latin typeface="Arial" charset="0"/>
                <a:ea typeface="Arial" charset="0"/>
                <a:cs typeface="Arial" charset="0"/>
              </a:rPr>
            </a:br>
            <a:endParaRPr lang="en-US" sz="2400" dirty="0">
              <a:solidFill>
                <a:schemeClr val="bg1"/>
              </a:solidFill>
              <a:latin typeface="Arial" charset="0"/>
              <a:ea typeface="Arial" charset="0"/>
              <a:cs typeface="Arial"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186" y="564792"/>
            <a:ext cx="7194014" cy="5626687"/>
          </a:xfrm>
          <a:prstGeom prst="rect">
            <a:avLst/>
          </a:prstGeom>
        </p:spPr>
      </p:pic>
    </p:spTree>
    <p:extLst>
      <p:ext uri="{BB962C8B-B14F-4D97-AF65-F5344CB8AC3E}">
        <p14:creationId xmlns:p14="http://schemas.microsoft.com/office/powerpoint/2010/main" val="332040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7832" y="176294"/>
            <a:ext cx="2566930" cy="317923"/>
          </a:xfrm>
        </p:spPr>
        <p:txBody>
          <a:bodyPr>
            <a:normAutofit fontScale="90000"/>
          </a:bodyPr>
          <a:lstStyle/>
          <a:p>
            <a:r>
              <a:rPr lang="en-US" sz="2000" dirty="0" smtClean="0">
                <a:latin typeface="Arial" charset="0"/>
                <a:ea typeface="Arial" charset="0"/>
                <a:cs typeface="Arial" charset="0"/>
              </a:rPr>
              <a:t>Basic Questions </a:t>
            </a:r>
            <a:endParaRPr lang="en-US" sz="2000" dirty="0">
              <a:latin typeface="Arial" charset="0"/>
              <a:ea typeface="Arial" charset="0"/>
              <a:cs typeface="Arial" charset="0"/>
            </a:endParaRPr>
          </a:p>
        </p:txBody>
      </p:sp>
      <p:sp>
        <p:nvSpPr>
          <p:cNvPr id="5" name="TextBox 4"/>
          <p:cNvSpPr txBox="1"/>
          <p:nvPr/>
        </p:nvSpPr>
        <p:spPr>
          <a:xfrm>
            <a:off x="277832" y="552635"/>
            <a:ext cx="4922128" cy="615553"/>
          </a:xfrm>
          <a:prstGeom prst="rect">
            <a:avLst/>
          </a:prstGeom>
          <a:noFill/>
        </p:spPr>
        <p:txBody>
          <a:bodyPr wrap="square" rtlCol="0">
            <a:spAutoFit/>
          </a:bodyPr>
          <a:lstStyle/>
          <a:p>
            <a:r>
              <a:rPr lang="en-US" sz="1600" dirty="0" smtClean="0">
                <a:latin typeface="Arial" charset="0"/>
                <a:ea typeface="Arial" charset="0"/>
                <a:cs typeface="Arial" charset="0"/>
              </a:rPr>
              <a:t>g. What are the top 10 busiest locations of the city ? </a:t>
            </a:r>
            <a:endParaRPr lang="en-US" sz="1600" dirty="0">
              <a:latin typeface="Arial" charset="0"/>
              <a:ea typeface="Arial" charset="0"/>
              <a:cs typeface="Arial" charset="0"/>
            </a:endParaRP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5889" y="1003631"/>
            <a:ext cx="5144877" cy="385480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832" y="1003631"/>
            <a:ext cx="5528057" cy="3854808"/>
          </a:xfrm>
          <a:prstGeom prst="rect">
            <a:avLst/>
          </a:prstGeom>
        </p:spPr>
      </p:pic>
      <p:sp>
        <p:nvSpPr>
          <p:cNvPr id="10" name="TextBox 9"/>
          <p:cNvSpPr txBox="1"/>
          <p:nvPr/>
        </p:nvSpPr>
        <p:spPr>
          <a:xfrm>
            <a:off x="277832" y="5144878"/>
            <a:ext cx="11554284" cy="1600438"/>
          </a:xfrm>
          <a:prstGeom prst="rect">
            <a:avLst/>
          </a:prstGeom>
          <a:noFill/>
        </p:spPr>
        <p:txBody>
          <a:bodyPr wrap="square" rtlCol="0">
            <a:spAutoFit/>
          </a:bodyPr>
          <a:lstStyle/>
          <a:p>
            <a:pPr marL="285750" indent="-285750">
              <a:buFont typeface="Arial" charset="0"/>
              <a:buChar char="•"/>
            </a:pPr>
            <a:r>
              <a:rPr lang="en-US" sz="1400" dirty="0" smtClean="0">
                <a:latin typeface="Arial" charset="0"/>
                <a:ea typeface="Arial" charset="0"/>
                <a:cs typeface="Arial" charset="0"/>
              </a:rPr>
              <a:t>The left map show a high level view of which areas are the busiest and the map on the right show the clusters of highest number of pickup locations in New York City. I have used sample data to create these plots. </a:t>
            </a:r>
          </a:p>
          <a:p>
            <a:pPr marL="285750" indent="-285750">
              <a:buFont typeface="Arial" charset="0"/>
              <a:buChar char="•"/>
            </a:pPr>
            <a:endParaRPr lang="en-US" sz="1400" dirty="0">
              <a:latin typeface="Arial" charset="0"/>
              <a:ea typeface="Arial" charset="0"/>
              <a:cs typeface="Arial" charset="0"/>
            </a:endParaRPr>
          </a:p>
          <a:p>
            <a:pPr marL="285750" indent="-285750">
              <a:buFont typeface="Arial" charset="0"/>
              <a:buChar char="•"/>
            </a:pPr>
            <a:r>
              <a:rPr lang="en-US" sz="1400" dirty="0" smtClean="0">
                <a:latin typeface="Arial" charset="0"/>
                <a:ea typeface="Arial" charset="0"/>
                <a:cs typeface="Arial" charset="0"/>
              </a:rPr>
              <a:t>It is evident from the right map plot that the most busiest locations are the various regions of the Manhattan such as Chelsea, Greenwich village, East village, Lower Manhattan etc. and adjacent areas of Manhattan such as Queens and Brooklyn. </a:t>
            </a:r>
          </a:p>
          <a:p>
            <a:pPr marL="285750" indent="-285750">
              <a:buFont typeface="Arial" charset="0"/>
              <a:buChar char="•"/>
            </a:pPr>
            <a:endParaRPr lang="en-US" sz="1400" dirty="0" smtClean="0">
              <a:latin typeface="Arial" charset="0"/>
              <a:ea typeface="Arial" charset="0"/>
              <a:cs typeface="Arial" charset="0"/>
            </a:endParaRPr>
          </a:p>
          <a:p>
            <a:pPr marL="285750" indent="-285750">
              <a:buFont typeface="Arial" charset="0"/>
              <a:buChar char="•"/>
            </a:pPr>
            <a:r>
              <a:rPr lang="en-US" sz="1400" dirty="0" smtClean="0">
                <a:latin typeface="Arial" charset="0"/>
                <a:ea typeface="Arial" charset="0"/>
                <a:cs typeface="Arial" charset="0"/>
              </a:rPr>
              <a:t>There is also a cluster around John F. Kennedy international airport. </a:t>
            </a:r>
            <a:endParaRPr lang="en-US" sz="1400" dirty="0">
              <a:latin typeface="Arial" charset="0"/>
              <a:ea typeface="Arial" charset="0"/>
              <a:cs typeface="Arial" charset="0"/>
            </a:endParaRPr>
          </a:p>
        </p:txBody>
      </p:sp>
    </p:spTree>
    <p:extLst>
      <p:ext uri="{BB962C8B-B14F-4D97-AF65-F5344CB8AC3E}">
        <p14:creationId xmlns:p14="http://schemas.microsoft.com/office/powerpoint/2010/main" val="794610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7832" y="296312"/>
            <a:ext cx="2566930" cy="317923"/>
          </a:xfrm>
        </p:spPr>
        <p:txBody>
          <a:bodyPr>
            <a:normAutofit fontScale="90000"/>
          </a:bodyPr>
          <a:lstStyle/>
          <a:p>
            <a:r>
              <a:rPr lang="en-US" sz="2000" dirty="0" smtClean="0">
                <a:latin typeface="Arial" charset="0"/>
                <a:ea typeface="Arial" charset="0"/>
                <a:cs typeface="Arial" charset="0"/>
              </a:rPr>
              <a:t>Basic Questions </a:t>
            </a:r>
            <a:endParaRPr lang="en-US" sz="2000" dirty="0">
              <a:latin typeface="Arial" charset="0"/>
              <a:ea typeface="Arial" charset="0"/>
              <a:cs typeface="Arial" charset="0"/>
            </a:endParaRPr>
          </a:p>
        </p:txBody>
      </p:sp>
      <p:sp>
        <p:nvSpPr>
          <p:cNvPr id="5" name="TextBox 4"/>
          <p:cNvSpPr txBox="1"/>
          <p:nvPr/>
        </p:nvSpPr>
        <p:spPr>
          <a:xfrm>
            <a:off x="277832" y="960955"/>
            <a:ext cx="6244154" cy="615553"/>
          </a:xfrm>
          <a:prstGeom prst="rect">
            <a:avLst/>
          </a:prstGeom>
          <a:noFill/>
        </p:spPr>
        <p:txBody>
          <a:bodyPr wrap="square" rtlCol="0">
            <a:spAutoFit/>
          </a:bodyPr>
          <a:lstStyle/>
          <a:p>
            <a:r>
              <a:rPr lang="en-US" sz="1600" dirty="0" smtClean="0">
                <a:latin typeface="Arial" charset="0"/>
                <a:ea typeface="Arial" charset="0"/>
                <a:cs typeface="Arial" charset="0"/>
              </a:rPr>
              <a:t>h. Which trip has the highest standard deviation of the travel time ? </a:t>
            </a:r>
            <a:endParaRPr lang="en-US" sz="1600" dirty="0">
              <a:latin typeface="Arial" charset="0"/>
              <a:ea typeface="Arial" charset="0"/>
              <a:cs typeface="Arial" charset="0"/>
            </a:endParaRP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32" y="1576508"/>
            <a:ext cx="4117899" cy="604832"/>
          </a:xfrm>
          <a:prstGeom prst="rect">
            <a:avLst/>
          </a:prstGeom>
        </p:spPr>
      </p:pic>
      <p:sp>
        <p:nvSpPr>
          <p:cNvPr id="7" name="TextBox 6"/>
          <p:cNvSpPr txBox="1"/>
          <p:nvPr/>
        </p:nvSpPr>
        <p:spPr>
          <a:xfrm>
            <a:off x="277832" y="2796893"/>
            <a:ext cx="10915305" cy="1815882"/>
          </a:xfrm>
          <a:prstGeom prst="rect">
            <a:avLst/>
          </a:prstGeom>
          <a:noFill/>
        </p:spPr>
        <p:txBody>
          <a:bodyPr wrap="square" rtlCol="0">
            <a:spAutoFit/>
          </a:bodyPr>
          <a:lstStyle/>
          <a:p>
            <a:pPr marL="285750" indent="-285750">
              <a:buFont typeface="Arial" charset="0"/>
              <a:buChar char="•"/>
            </a:pPr>
            <a:r>
              <a:rPr lang="en-US" sz="1600" dirty="0" smtClean="0">
                <a:latin typeface="Arial" charset="0"/>
                <a:ea typeface="Arial" charset="0"/>
                <a:cs typeface="Arial" charset="0"/>
              </a:rPr>
              <a:t>The summary statistics of travel time is shown above.</a:t>
            </a:r>
          </a:p>
          <a:p>
            <a:pPr marL="285750" indent="-285750">
              <a:buFont typeface="Arial" charset="0"/>
              <a:buChar char="•"/>
            </a:pPr>
            <a:endParaRPr lang="en-US" sz="1600" dirty="0" smtClean="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The standard deviation of travel time is 550.4414 seconds.</a:t>
            </a:r>
          </a:p>
          <a:p>
            <a:pPr marL="285750" indent="-285750">
              <a:buFont typeface="Arial" charset="0"/>
              <a:buChar char="•"/>
            </a:pPr>
            <a:endParaRPr lang="en-US" sz="1600" dirty="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There are two trips in the data where the travel time is the highest with 10,800 seconds which is 3 hours.</a:t>
            </a:r>
          </a:p>
          <a:p>
            <a:pPr marL="285750" indent="-285750">
              <a:buFont typeface="Arial" charset="0"/>
              <a:buChar char="•"/>
            </a:pPr>
            <a:endParaRPr lang="en-US" sz="1600" dirty="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So these two trips which has 10,800 seconds of travel time has the highest standard deviation of the travel time.</a:t>
            </a:r>
            <a:endParaRPr lang="en-US" sz="1600" dirty="0">
              <a:latin typeface="Arial" charset="0"/>
              <a:ea typeface="Arial" charset="0"/>
              <a:cs typeface="Arial" charset="0"/>
            </a:endParaRPr>
          </a:p>
        </p:txBody>
      </p:sp>
      <p:sp>
        <p:nvSpPr>
          <p:cNvPr id="8" name="TextBox 7"/>
          <p:cNvSpPr txBox="1"/>
          <p:nvPr/>
        </p:nvSpPr>
        <p:spPr>
          <a:xfrm>
            <a:off x="1493990" y="2181340"/>
            <a:ext cx="1685581" cy="261610"/>
          </a:xfrm>
          <a:prstGeom prst="rect">
            <a:avLst/>
          </a:prstGeom>
          <a:noFill/>
        </p:spPr>
        <p:txBody>
          <a:bodyPr wrap="square" rtlCol="0">
            <a:spAutoFit/>
          </a:bodyPr>
          <a:lstStyle/>
          <a:p>
            <a:pPr algn="ctr"/>
            <a:r>
              <a:rPr lang="en-US" sz="1100" dirty="0" smtClean="0">
                <a:latin typeface="Arial" charset="0"/>
                <a:ea typeface="Arial" charset="0"/>
                <a:cs typeface="Arial" charset="0"/>
              </a:rPr>
              <a:t>Summary Statistics</a:t>
            </a:r>
            <a:endParaRPr lang="en-US" sz="1100" dirty="0">
              <a:latin typeface="Arial" charset="0"/>
              <a:ea typeface="Arial" charset="0"/>
              <a:cs typeface="Arial" charset="0"/>
            </a:endParaRPr>
          </a:p>
        </p:txBody>
      </p:sp>
    </p:spTree>
    <p:extLst>
      <p:ext uri="{BB962C8B-B14F-4D97-AF65-F5344CB8AC3E}">
        <p14:creationId xmlns:p14="http://schemas.microsoft.com/office/powerpoint/2010/main" val="961863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7832" y="141871"/>
            <a:ext cx="2566930" cy="317923"/>
          </a:xfrm>
        </p:spPr>
        <p:txBody>
          <a:bodyPr>
            <a:normAutofit fontScale="90000"/>
          </a:bodyPr>
          <a:lstStyle/>
          <a:p>
            <a:r>
              <a:rPr lang="en-US" sz="2000" dirty="0" smtClean="0">
                <a:latin typeface="Arial" charset="0"/>
                <a:ea typeface="Arial" charset="0"/>
                <a:cs typeface="Arial" charset="0"/>
              </a:rPr>
              <a:t>Basic Questions </a:t>
            </a:r>
            <a:endParaRPr lang="en-US" sz="2000" dirty="0">
              <a:latin typeface="Arial" charset="0"/>
              <a:ea typeface="Arial" charset="0"/>
              <a:cs typeface="Arial" charset="0"/>
            </a:endParaRPr>
          </a:p>
        </p:txBody>
      </p:sp>
      <p:sp>
        <p:nvSpPr>
          <p:cNvPr id="5" name="TextBox 4"/>
          <p:cNvSpPr txBox="1"/>
          <p:nvPr/>
        </p:nvSpPr>
        <p:spPr>
          <a:xfrm>
            <a:off x="277832" y="562443"/>
            <a:ext cx="4591623" cy="615553"/>
          </a:xfrm>
          <a:prstGeom prst="rect">
            <a:avLst/>
          </a:prstGeom>
          <a:noFill/>
        </p:spPr>
        <p:txBody>
          <a:bodyPr wrap="square" rtlCol="0">
            <a:spAutoFit/>
          </a:bodyPr>
          <a:lstStyle/>
          <a:p>
            <a:r>
              <a:rPr lang="en-US" sz="1600" dirty="0" smtClean="0">
                <a:latin typeface="Arial" charset="0"/>
                <a:ea typeface="Arial" charset="0"/>
                <a:cs typeface="Arial" charset="0"/>
              </a:rPr>
              <a:t>i</a:t>
            </a:r>
            <a:r>
              <a:rPr lang="en-US" sz="1600" dirty="0" smtClean="0">
                <a:latin typeface="Arial" charset="0"/>
                <a:ea typeface="Arial" charset="0"/>
                <a:cs typeface="Arial" charset="0"/>
              </a:rPr>
              <a:t>. Which trip has the most consistent fares ? </a:t>
            </a:r>
            <a:endParaRPr lang="en-US" sz="1600" dirty="0">
              <a:latin typeface="Arial" charset="0"/>
              <a:ea typeface="Arial" charset="0"/>
              <a:cs typeface="Arial" charset="0"/>
            </a:endParaRPr>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31" y="1177996"/>
            <a:ext cx="4184650" cy="488950"/>
          </a:xfrm>
          <a:prstGeom prst="rect">
            <a:avLst/>
          </a:prstGeom>
        </p:spPr>
      </p:pic>
      <p:sp>
        <p:nvSpPr>
          <p:cNvPr id="10" name="TextBox 9"/>
          <p:cNvSpPr txBox="1"/>
          <p:nvPr/>
        </p:nvSpPr>
        <p:spPr>
          <a:xfrm>
            <a:off x="1527365" y="1621727"/>
            <a:ext cx="1685581" cy="261610"/>
          </a:xfrm>
          <a:prstGeom prst="rect">
            <a:avLst/>
          </a:prstGeom>
          <a:noFill/>
        </p:spPr>
        <p:txBody>
          <a:bodyPr wrap="square" rtlCol="0">
            <a:spAutoFit/>
          </a:bodyPr>
          <a:lstStyle/>
          <a:p>
            <a:pPr algn="ctr"/>
            <a:r>
              <a:rPr lang="en-US" sz="1100" dirty="0" smtClean="0">
                <a:latin typeface="Arial" charset="0"/>
                <a:ea typeface="Arial" charset="0"/>
                <a:cs typeface="Arial" charset="0"/>
              </a:rPr>
              <a:t>Summary Statistics</a:t>
            </a:r>
            <a:endParaRPr lang="en-US" sz="1100" dirty="0">
              <a:latin typeface="Arial" charset="0"/>
              <a:ea typeface="Arial" charset="0"/>
              <a:cs typeface="Arial" charset="0"/>
            </a:endParaRPr>
          </a:p>
        </p:txBody>
      </p:sp>
      <p:sp>
        <p:nvSpPr>
          <p:cNvPr id="12" name="TextBox 11"/>
          <p:cNvSpPr txBox="1"/>
          <p:nvPr/>
        </p:nvSpPr>
        <p:spPr>
          <a:xfrm>
            <a:off x="277831" y="1909724"/>
            <a:ext cx="11708520" cy="5293757"/>
          </a:xfrm>
          <a:prstGeom prst="rect">
            <a:avLst/>
          </a:prstGeom>
          <a:noFill/>
        </p:spPr>
        <p:txBody>
          <a:bodyPr wrap="square" rtlCol="0">
            <a:spAutoFit/>
          </a:bodyPr>
          <a:lstStyle/>
          <a:p>
            <a:pPr marL="285750" indent="-285750">
              <a:buFont typeface="Arial" charset="0"/>
              <a:buChar char="•"/>
            </a:pPr>
            <a:r>
              <a:rPr lang="en-US" sz="1600" dirty="0" smtClean="0">
                <a:latin typeface="Arial" charset="0"/>
                <a:ea typeface="Arial" charset="0"/>
                <a:cs typeface="Arial" charset="0"/>
              </a:rPr>
              <a:t>To answer this question you may consider either fare amount or total amount, I am considering fare amount.</a:t>
            </a:r>
          </a:p>
          <a:p>
            <a:pPr marL="285750" indent="-285750">
              <a:buFont typeface="Arial" charset="0"/>
              <a:buChar char="•"/>
            </a:pPr>
            <a:endParaRPr lang="en-US" sz="1600" dirty="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The summary statistics of fare amount is shown above. From it we can calculate the inter quartile range which is given by</a:t>
            </a:r>
            <a:br>
              <a:rPr lang="en-US" sz="1600" dirty="0" smtClean="0">
                <a:latin typeface="Arial" charset="0"/>
                <a:ea typeface="Arial" charset="0"/>
                <a:cs typeface="Arial" charset="0"/>
              </a:rPr>
            </a:br>
            <a:r>
              <a:rPr lang="en-US" sz="1600" dirty="0" smtClean="0">
                <a:latin typeface="Arial" charset="0"/>
                <a:ea typeface="Arial" charset="0"/>
                <a:cs typeface="Arial" charset="0"/>
              </a:rPr>
              <a:t>Q3 - Q1.  So, the IQR is 14 </a:t>
            </a:r>
            <a:r>
              <a:rPr lang="en-US" sz="1600" dirty="0">
                <a:latin typeface="Arial" charset="0"/>
                <a:ea typeface="Arial" charset="0"/>
                <a:cs typeface="Arial" charset="0"/>
              </a:rPr>
              <a:t>-</a:t>
            </a:r>
            <a:r>
              <a:rPr lang="en-US" sz="1600" dirty="0" smtClean="0">
                <a:latin typeface="Arial" charset="0"/>
                <a:ea typeface="Arial" charset="0"/>
                <a:cs typeface="Arial" charset="0"/>
              </a:rPr>
              <a:t> 6.5 = 7.5 </a:t>
            </a:r>
          </a:p>
          <a:p>
            <a:pPr marL="285750" indent="-285750">
              <a:buFont typeface="Arial" charset="0"/>
              <a:buChar char="•"/>
            </a:pPr>
            <a:endParaRPr lang="en-US" sz="1600" dirty="0" smtClean="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Now we can calculate the outliers such that anything less than </a:t>
            </a:r>
            <a:r>
              <a:rPr lang="mr-IN" sz="1600" dirty="0" smtClean="0">
                <a:latin typeface="Arial" charset="0"/>
                <a:ea typeface="Arial" charset="0"/>
                <a:cs typeface="Arial" charset="0"/>
              </a:rPr>
              <a:t>(Q1 - 1.5*IQR)</a:t>
            </a:r>
            <a:r>
              <a:rPr lang="en-US" sz="1600" dirty="0" smtClean="0">
                <a:latin typeface="Arial" charset="0"/>
                <a:ea typeface="Arial" charset="0"/>
                <a:cs typeface="Arial" charset="0"/>
              </a:rPr>
              <a:t> will be considered as an outlier. </a:t>
            </a:r>
            <a:br>
              <a:rPr lang="en-US" sz="1600" dirty="0" smtClean="0">
                <a:latin typeface="Arial" charset="0"/>
                <a:ea typeface="Arial" charset="0"/>
                <a:cs typeface="Arial" charset="0"/>
              </a:rPr>
            </a:br>
            <a:r>
              <a:rPr lang="en-US" sz="1600" dirty="0" smtClean="0">
                <a:latin typeface="Arial" charset="0"/>
                <a:ea typeface="Arial" charset="0"/>
                <a:cs typeface="Arial" charset="0"/>
              </a:rPr>
              <a:t>Similarly anything greater than </a:t>
            </a:r>
            <a:r>
              <a:rPr lang="mr-IN" sz="1600" dirty="0" smtClean="0">
                <a:latin typeface="Arial" charset="0"/>
                <a:ea typeface="Arial" charset="0"/>
                <a:cs typeface="Arial" charset="0"/>
              </a:rPr>
              <a:t>(Q3 + 1.5*IQR)</a:t>
            </a:r>
            <a:r>
              <a:rPr lang="en-US" sz="1600" dirty="0" smtClean="0">
                <a:latin typeface="Arial" charset="0"/>
                <a:ea typeface="Arial" charset="0"/>
                <a:cs typeface="Arial" charset="0"/>
              </a:rPr>
              <a:t> will also be considered as an outlier. </a:t>
            </a:r>
          </a:p>
          <a:p>
            <a:pPr marL="285750" indent="-285750">
              <a:buFont typeface="Arial" charset="0"/>
              <a:buChar char="•"/>
            </a:pPr>
            <a:endParaRPr lang="en-US" sz="1600" dirty="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All the fare values that fall within this range will be considered as consistent fares.</a:t>
            </a:r>
            <a:endParaRPr lang="en-US" sz="1600" dirty="0">
              <a:latin typeface="Arial" charset="0"/>
              <a:ea typeface="Arial" charset="0"/>
              <a:cs typeface="Arial" charset="0"/>
            </a:endParaRPr>
          </a:p>
          <a:p>
            <a:pPr marL="285750" indent="-285750">
              <a:buFont typeface="Arial" charset="0"/>
              <a:buChar char="•"/>
            </a:pPr>
            <a:endParaRPr lang="en-US" sz="1600" dirty="0" smtClean="0">
              <a:latin typeface="Arial" charset="0"/>
              <a:ea typeface="Arial" charset="0"/>
              <a:cs typeface="Arial" charset="0"/>
            </a:endParaRPr>
          </a:p>
          <a:p>
            <a:pPr marL="285750" indent="-285750">
              <a:buFont typeface="Arial" charset="0"/>
              <a:buChar char="•"/>
            </a:pPr>
            <a:r>
              <a:rPr lang="en-US" sz="1600" dirty="0">
                <a:latin typeface="Arial" charset="0"/>
                <a:ea typeface="Arial" charset="0"/>
                <a:cs typeface="Arial" charset="0"/>
              </a:rPr>
              <a:t>W</a:t>
            </a:r>
            <a:r>
              <a:rPr lang="en-US" sz="1600" dirty="0" smtClean="0">
                <a:latin typeface="Arial" charset="0"/>
                <a:ea typeface="Arial" charset="0"/>
                <a:cs typeface="Arial" charset="0"/>
              </a:rPr>
              <a:t>e get the range values as -4.5$ and 25.25$. So, any fare value that is less than -4.5$ and greater than 25.25$ will be considered as an outlier and therefore will not be consistent. Now since there cant be negative fare we will consider the lower range value as 2.5 since it is the minimum fare.</a:t>
            </a:r>
            <a:br>
              <a:rPr lang="en-US" sz="1600" dirty="0" smtClean="0">
                <a:latin typeface="Arial" charset="0"/>
                <a:ea typeface="Arial" charset="0"/>
                <a:cs typeface="Arial" charset="0"/>
              </a:rPr>
            </a:br>
            <a:endParaRPr lang="en-US" sz="1600" dirty="0" smtClean="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Now the trips with most consistent fare will be the ones whose fare amount is exactly equal to the median value of 9.5$.</a:t>
            </a:r>
            <a:br>
              <a:rPr lang="en-US" sz="1600" dirty="0" smtClean="0">
                <a:latin typeface="Arial" charset="0"/>
                <a:ea typeface="Arial" charset="0"/>
                <a:cs typeface="Arial" charset="0"/>
              </a:rPr>
            </a:br>
            <a:endParaRPr lang="en-US" sz="1600" dirty="0" smtClean="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There are total </a:t>
            </a:r>
            <a:r>
              <a:rPr lang="is-IS" sz="1600" dirty="0" smtClean="0">
                <a:latin typeface="Arial" charset="0"/>
                <a:ea typeface="Arial" charset="0"/>
                <a:cs typeface="Arial" charset="0"/>
              </a:rPr>
              <a:t>566,348 trips with fare amount equal to median value. So these trips could be considered as the trips with most consistent fares.</a:t>
            </a:r>
            <a:endParaRPr lang="en-US" sz="1600" dirty="0" smtClean="0">
              <a:latin typeface="Arial" charset="0"/>
              <a:ea typeface="Arial" charset="0"/>
              <a:cs typeface="Arial" charset="0"/>
            </a:endParaRPr>
          </a:p>
          <a:p>
            <a:pPr marL="285750" indent="-285750">
              <a:buFont typeface="Arial" charset="0"/>
              <a:buChar char="•"/>
            </a:pPr>
            <a:endParaRPr lang="en-US" sz="1600" dirty="0" smtClean="0"/>
          </a:p>
          <a:p>
            <a:pPr marL="285750" indent="-285750">
              <a:buFont typeface="Arial" charset="0"/>
              <a:buChar char="•"/>
            </a:pPr>
            <a:endParaRPr lang="en-US" sz="1600" dirty="0"/>
          </a:p>
          <a:p>
            <a:pPr marL="285750" indent="-285750">
              <a:buFont typeface="Arial" charset="0"/>
              <a:buChar char="•"/>
            </a:pPr>
            <a:endParaRPr lang="en-US" dirty="0"/>
          </a:p>
        </p:txBody>
      </p:sp>
    </p:spTree>
    <p:extLst>
      <p:ext uri="{BB962C8B-B14F-4D97-AF65-F5344CB8AC3E}">
        <p14:creationId xmlns:p14="http://schemas.microsoft.com/office/powerpoint/2010/main" val="1234901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Questions</a:t>
            </a:r>
            <a:endParaRPr lang="en-US" dirty="0"/>
          </a:p>
        </p:txBody>
      </p:sp>
    </p:spTree>
    <p:extLst>
      <p:ext uri="{BB962C8B-B14F-4D97-AF65-F5344CB8AC3E}">
        <p14:creationId xmlns:p14="http://schemas.microsoft.com/office/powerpoint/2010/main" val="1223946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7832" y="186143"/>
            <a:ext cx="2566930" cy="317923"/>
          </a:xfrm>
        </p:spPr>
        <p:txBody>
          <a:bodyPr>
            <a:noAutofit/>
          </a:bodyPr>
          <a:lstStyle/>
          <a:p>
            <a:r>
              <a:rPr lang="en-US" sz="1800" dirty="0" smtClean="0">
                <a:latin typeface="Arial" charset="0"/>
                <a:ea typeface="Arial" charset="0"/>
                <a:cs typeface="Arial" charset="0"/>
              </a:rPr>
              <a:t>Open Questions </a:t>
            </a:r>
            <a:endParaRPr lang="en-US" sz="1800" dirty="0">
              <a:latin typeface="Arial" charset="0"/>
              <a:ea typeface="Arial" charset="0"/>
              <a:cs typeface="Arial" charset="0"/>
            </a:endParaRPr>
          </a:p>
        </p:txBody>
      </p:sp>
      <p:sp>
        <p:nvSpPr>
          <p:cNvPr id="5" name="TextBox 4"/>
          <p:cNvSpPr txBox="1"/>
          <p:nvPr/>
        </p:nvSpPr>
        <p:spPr>
          <a:xfrm>
            <a:off x="277832" y="581184"/>
            <a:ext cx="11411064" cy="615553"/>
          </a:xfrm>
          <a:prstGeom prst="rect">
            <a:avLst/>
          </a:prstGeom>
          <a:noFill/>
        </p:spPr>
        <p:txBody>
          <a:bodyPr wrap="square" rtlCol="0">
            <a:spAutoFit/>
          </a:bodyPr>
          <a:lstStyle/>
          <a:p>
            <a:r>
              <a:rPr lang="en-US" sz="1600" dirty="0" smtClean="0">
                <a:latin typeface="Arial" charset="0"/>
                <a:ea typeface="Arial" charset="0"/>
                <a:cs typeface="Arial" charset="0"/>
              </a:rPr>
              <a:t>a. In what trips can you confidently use respective means as a measures of central tendency to estimate fare, time taken ? </a:t>
            </a:r>
            <a:endParaRPr lang="en-US" sz="1600" dirty="0">
              <a:latin typeface="Arial" charset="0"/>
              <a:ea typeface="Arial" charset="0"/>
              <a:cs typeface="Arial" charset="0"/>
            </a:endParaRPr>
          </a:p>
          <a:p>
            <a:endParaRPr lang="en-US" dirty="0"/>
          </a:p>
        </p:txBody>
      </p:sp>
      <p:sp>
        <p:nvSpPr>
          <p:cNvPr id="6" name="TextBox 5"/>
          <p:cNvSpPr txBox="1"/>
          <p:nvPr/>
        </p:nvSpPr>
        <p:spPr>
          <a:xfrm>
            <a:off x="4605050" y="1196737"/>
            <a:ext cx="7083845" cy="4478149"/>
          </a:xfrm>
          <a:prstGeom prst="rect">
            <a:avLst/>
          </a:prstGeom>
          <a:noFill/>
        </p:spPr>
        <p:txBody>
          <a:bodyPr wrap="square" rtlCol="0">
            <a:spAutoFit/>
          </a:bodyPr>
          <a:lstStyle/>
          <a:p>
            <a:pPr marL="285750" indent="-285750">
              <a:buFont typeface="Arial" charset="0"/>
              <a:buChar char="•"/>
            </a:pPr>
            <a:r>
              <a:rPr lang="en-US" sz="1500" dirty="0" smtClean="0">
                <a:latin typeface="Arial" charset="0"/>
                <a:ea typeface="Arial" charset="0"/>
                <a:cs typeface="Arial" charset="0"/>
              </a:rPr>
              <a:t>General rule of thumb is if the distribution is skewed median is a better measure of central tendency and if the distribution is normal then mean is a better measure of central tendency.</a:t>
            </a:r>
          </a:p>
          <a:p>
            <a:pPr marL="285750" indent="-285750">
              <a:buFont typeface="Arial" charset="0"/>
              <a:buChar char="•"/>
            </a:pPr>
            <a:endParaRPr lang="en-US" sz="1500" dirty="0">
              <a:latin typeface="Arial" charset="0"/>
              <a:ea typeface="Arial" charset="0"/>
              <a:cs typeface="Arial" charset="0"/>
            </a:endParaRPr>
          </a:p>
          <a:p>
            <a:pPr marL="285750" indent="-285750">
              <a:buFont typeface="Arial" charset="0"/>
              <a:buChar char="•"/>
            </a:pPr>
            <a:r>
              <a:rPr lang="en-US" sz="1500" dirty="0" smtClean="0">
                <a:latin typeface="Arial" charset="0"/>
                <a:ea typeface="Arial" charset="0"/>
                <a:cs typeface="Arial" charset="0"/>
              </a:rPr>
              <a:t>Now since we have skewed distributions, we will have to remove the outliers and try to make skewed distribution approximately normal.</a:t>
            </a:r>
          </a:p>
          <a:p>
            <a:pPr marL="285750" indent="-285750">
              <a:buFont typeface="Arial" charset="0"/>
              <a:buChar char="•"/>
            </a:pPr>
            <a:endParaRPr lang="en-US" sz="1500" dirty="0" smtClean="0">
              <a:latin typeface="Arial" charset="0"/>
              <a:ea typeface="Arial" charset="0"/>
              <a:cs typeface="Arial" charset="0"/>
            </a:endParaRPr>
          </a:p>
          <a:p>
            <a:pPr marL="285750" indent="-285750">
              <a:buFont typeface="Arial" charset="0"/>
              <a:buChar char="•"/>
            </a:pPr>
            <a:r>
              <a:rPr lang="en-US" sz="1500" dirty="0" smtClean="0">
                <a:latin typeface="Arial" charset="0"/>
                <a:ea typeface="Arial" charset="0"/>
                <a:cs typeface="Arial" charset="0"/>
              </a:rPr>
              <a:t>Once you have approx. normal distribution then mean can be a better measure of central tendency.</a:t>
            </a:r>
          </a:p>
          <a:p>
            <a:pPr marL="285750" indent="-285750">
              <a:buFont typeface="Arial" charset="0"/>
              <a:buChar char="•"/>
            </a:pPr>
            <a:endParaRPr lang="en-US" sz="1500" dirty="0" smtClean="0">
              <a:latin typeface="Arial" charset="0"/>
              <a:ea typeface="Arial" charset="0"/>
              <a:cs typeface="Arial" charset="0"/>
            </a:endParaRPr>
          </a:p>
          <a:p>
            <a:pPr marL="285750" indent="-285750">
              <a:buFont typeface="Arial" charset="0"/>
              <a:buChar char="•"/>
            </a:pPr>
            <a:r>
              <a:rPr lang="en-US" sz="1500" dirty="0" smtClean="0">
                <a:latin typeface="Arial" charset="0"/>
                <a:ea typeface="Arial" charset="0"/>
                <a:cs typeface="Arial" charset="0"/>
              </a:rPr>
              <a:t>The histogram plots show the trips where mean is better measure of central tendency after removing the outliers. The histogram plots look approximately normal.</a:t>
            </a:r>
          </a:p>
          <a:p>
            <a:pPr marL="285750" indent="-285750">
              <a:buFont typeface="Arial" charset="0"/>
              <a:buChar char="•"/>
            </a:pPr>
            <a:endParaRPr lang="en-US" sz="1500" dirty="0">
              <a:latin typeface="Arial" charset="0"/>
              <a:ea typeface="Arial" charset="0"/>
              <a:cs typeface="Arial" charset="0"/>
            </a:endParaRPr>
          </a:p>
          <a:p>
            <a:pPr marL="285750" indent="-285750">
              <a:buFont typeface="Arial" charset="0"/>
              <a:buChar char="•"/>
            </a:pPr>
            <a:r>
              <a:rPr lang="en-US" sz="1500" dirty="0" smtClean="0">
                <a:latin typeface="Arial" charset="0"/>
                <a:ea typeface="Arial" charset="0"/>
                <a:cs typeface="Arial" charset="0"/>
              </a:rPr>
              <a:t>There are 13887894 (~92%) trips where mean can be used to estimate fare after removing outliers.</a:t>
            </a:r>
          </a:p>
          <a:p>
            <a:pPr marL="285750" indent="-285750">
              <a:buFont typeface="Arial" charset="0"/>
              <a:buChar char="•"/>
            </a:pPr>
            <a:endParaRPr lang="en-US" sz="1500" dirty="0">
              <a:latin typeface="Arial" charset="0"/>
              <a:ea typeface="Arial" charset="0"/>
              <a:cs typeface="Arial" charset="0"/>
            </a:endParaRPr>
          </a:p>
          <a:p>
            <a:pPr marL="285750" indent="-285750">
              <a:buFont typeface="Arial" charset="0"/>
              <a:buChar char="•"/>
            </a:pPr>
            <a:r>
              <a:rPr lang="en-US" sz="1500" dirty="0" smtClean="0">
                <a:latin typeface="Arial" charset="0"/>
                <a:ea typeface="Arial" charset="0"/>
                <a:cs typeface="Arial" charset="0"/>
              </a:rPr>
              <a:t>There are 14468180 (~96%) trips where mean can be used to estimate time taken after removing outliers.</a:t>
            </a:r>
            <a:endParaRPr lang="en-US" sz="1500" dirty="0">
              <a:latin typeface="Arial" charset="0"/>
              <a:ea typeface="Arial" charset="0"/>
              <a:cs typeface="Arial"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76" y="1196737"/>
            <a:ext cx="3837468" cy="27432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832" y="4114800"/>
            <a:ext cx="3871411" cy="2743200"/>
          </a:xfrm>
          <a:prstGeom prst="rect">
            <a:avLst/>
          </a:prstGeom>
        </p:spPr>
      </p:pic>
    </p:spTree>
    <p:extLst>
      <p:ext uri="{BB962C8B-B14F-4D97-AF65-F5344CB8AC3E}">
        <p14:creationId xmlns:p14="http://schemas.microsoft.com/office/powerpoint/2010/main" val="1983313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7832" y="186143"/>
            <a:ext cx="2566930" cy="317923"/>
          </a:xfrm>
        </p:spPr>
        <p:txBody>
          <a:bodyPr>
            <a:noAutofit/>
          </a:bodyPr>
          <a:lstStyle/>
          <a:p>
            <a:r>
              <a:rPr lang="en-US" sz="1800" dirty="0" smtClean="0">
                <a:latin typeface="Arial" charset="0"/>
                <a:ea typeface="Arial" charset="0"/>
                <a:cs typeface="Arial" charset="0"/>
              </a:rPr>
              <a:t>Open Questions </a:t>
            </a:r>
            <a:endParaRPr lang="en-US" sz="1800" dirty="0">
              <a:latin typeface="Arial" charset="0"/>
              <a:ea typeface="Arial" charset="0"/>
              <a:cs typeface="Arial" charset="0"/>
            </a:endParaRPr>
          </a:p>
        </p:txBody>
      </p:sp>
      <p:sp>
        <p:nvSpPr>
          <p:cNvPr id="5" name="TextBox 4"/>
          <p:cNvSpPr txBox="1"/>
          <p:nvPr/>
        </p:nvSpPr>
        <p:spPr>
          <a:xfrm>
            <a:off x="277832" y="753996"/>
            <a:ext cx="11411064" cy="615553"/>
          </a:xfrm>
          <a:prstGeom prst="rect">
            <a:avLst/>
          </a:prstGeom>
          <a:noFill/>
        </p:spPr>
        <p:txBody>
          <a:bodyPr wrap="square" rtlCol="0">
            <a:spAutoFit/>
          </a:bodyPr>
          <a:lstStyle/>
          <a:p>
            <a:r>
              <a:rPr lang="en-US" sz="1600" dirty="0">
                <a:latin typeface="Arial" charset="0"/>
                <a:ea typeface="Arial" charset="0"/>
                <a:cs typeface="Arial" charset="0"/>
              </a:rPr>
              <a:t>b</a:t>
            </a:r>
            <a:r>
              <a:rPr lang="en-US" sz="1600" dirty="0" smtClean="0">
                <a:latin typeface="Arial" charset="0"/>
                <a:ea typeface="Arial" charset="0"/>
                <a:cs typeface="Arial" charset="0"/>
              </a:rPr>
              <a:t>. Can we build a model to predict fare and tip amount given pick up and drop-off coordinate, time of the day and week ? </a:t>
            </a:r>
            <a:endParaRPr lang="en-US" sz="1600" dirty="0">
              <a:latin typeface="Arial" charset="0"/>
              <a:ea typeface="Arial" charset="0"/>
              <a:cs typeface="Arial" charset="0"/>
            </a:endParaRPr>
          </a:p>
          <a:p>
            <a:endParaRPr lang="en-US" dirty="0"/>
          </a:p>
        </p:txBody>
      </p:sp>
      <p:sp>
        <p:nvSpPr>
          <p:cNvPr id="6" name="TextBox 5"/>
          <p:cNvSpPr txBox="1"/>
          <p:nvPr/>
        </p:nvSpPr>
        <p:spPr>
          <a:xfrm>
            <a:off x="506776" y="1619480"/>
            <a:ext cx="11182120" cy="3046988"/>
          </a:xfrm>
          <a:prstGeom prst="rect">
            <a:avLst/>
          </a:prstGeom>
          <a:noFill/>
        </p:spPr>
        <p:txBody>
          <a:bodyPr wrap="square" rtlCol="0">
            <a:spAutoFit/>
          </a:bodyPr>
          <a:lstStyle/>
          <a:p>
            <a:pPr marL="285750" indent="-285750">
              <a:buFont typeface="Arial" charset="0"/>
              <a:buChar char="•"/>
            </a:pPr>
            <a:r>
              <a:rPr lang="en-US" sz="1600" dirty="0" smtClean="0">
                <a:latin typeface="Arial" charset="0"/>
                <a:ea typeface="Arial" charset="0"/>
                <a:cs typeface="Arial" charset="0"/>
              </a:rPr>
              <a:t>Yes we can create a machine learning model to predict the tip amount and fare amount, given pick up and drop off coordinates, time of the day and week.</a:t>
            </a:r>
          </a:p>
          <a:p>
            <a:pPr marL="285750" indent="-285750">
              <a:buFont typeface="Arial" charset="0"/>
              <a:buChar char="•"/>
            </a:pPr>
            <a:endParaRPr lang="en-US" sz="1600" dirty="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We may also use other features in the model such as trip distance, trip time etc.</a:t>
            </a:r>
            <a:br>
              <a:rPr lang="en-US" sz="1600" dirty="0" smtClean="0">
                <a:latin typeface="Arial" charset="0"/>
                <a:ea typeface="Arial" charset="0"/>
                <a:cs typeface="Arial" charset="0"/>
              </a:rPr>
            </a:br>
            <a:endParaRPr lang="en-US" sz="1600" dirty="0" smtClean="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The way I will create a model will be first do some exploratory data analysis to find any patterns within data.</a:t>
            </a:r>
            <a:br>
              <a:rPr lang="en-US" sz="1600" dirty="0" smtClean="0">
                <a:latin typeface="Arial" charset="0"/>
                <a:ea typeface="Arial" charset="0"/>
                <a:cs typeface="Arial" charset="0"/>
              </a:rPr>
            </a:br>
            <a:endParaRPr lang="en-US" sz="1600" dirty="0" smtClean="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Next, if we have many features, perform Principal component analysis on the numerical features so as to tackle the problem of multicollinearity. </a:t>
            </a:r>
          </a:p>
          <a:p>
            <a:pPr marL="285750" indent="-285750">
              <a:buFont typeface="Arial" charset="0"/>
              <a:buChar char="•"/>
            </a:pPr>
            <a:endParaRPr lang="en-US" sz="1600" dirty="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Next, try with a simple model first (e.g. Multiple Regression, Simple Decision Tree etc.) and evaluate the performance. If the performance is not too good then go for advanced models (e.g. Random forests, Deep Learning etc.)</a:t>
            </a:r>
            <a:endParaRPr lang="en-US" sz="1600" dirty="0">
              <a:latin typeface="Arial" charset="0"/>
              <a:ea typeface="Arial" charset="0"/>
              <a:cs typeface="Arial" charset="0"/>
            </a:endParaRPr>
          </a:p>
        </p:txBody>
      </p:sp>
    </p:spTree>
    <p:extLst>
      <p:ext uri="{BB962C8B-B14F-4D97-AF65-F5344CB8AC3E}">
        <p14:creationId xmlns:p14="http://schemas.microsoft.com/office/powerpoint/2010/main" val="1930036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7832" y="186143"/>
            <a:ext cx="2566930" cy="317923"/>
          </a:xfrm>
        </p:spPr>
        <p:txBody>
          <a:bodyPr>
            <a:noAutofit/>
          </a:bodyPr>
          <a:lstStyle/>
          <a:p>
            <a:r>
              <a:rPr lang="en-US" sz="1800" dirty="0" smtClean="0">
                <a:latin typeface="Arial" charset="0"/>
                <a:ea typeface="Arial" charset="0"/>
                <a:cs typeface="Arial" charset="0"/>
              </a:rPr>
              <a:t>Open Questions </a:t>
            </a:r>
            <a:endParaRPr lang="en-US" sz="1800" dirty="0">
              <a:latin typeface="Arial" charset="0"/>
              <a:ea typeface="Arial" charset="0"/>
              <a:cs typeface="Arial" charset="0"/>
            </a:endParaRPr>
          </a:p>
        </p:txBody>
      </p:sp>
      <p:sp>
        <p:nvSpPr>
          <p:cNvPr id="5" name="TextBox 4"/>
          <p:cNvSpPr txBox="1"/>
          <p:nvPr/>
        </p:nvSpPr>
        <p:spPr>
          <a:xfrm>
            <a:off x="277832" y="581184"/>
            <a:ext cx="11411064" cy="615553"/>
          </a:xfrm>
          <a:prstGeom prst="rect">
            <a:avLst/>
          </a:prstGeom>
          <a:noFill/>
        </p:spPr>
        <p:txBody>
          <a:bodyPr wrap="square" rtlCol="0">
            <a:spAutoFit/>
          </a:bodyPr>
          <a:lstStyle/>
          <a:p>
            <a:r>
              <a:rPr lang="en-US" sz="1600" dirty="0" smtClean="0">
                <a:latin typeface="Arial" charset="0"/>
                <a:ea typeface="Arial" charset="0"/>
                <a:cs typeface="Arial" charset="0"/>
              </a:rPr>
              <a:t>c. If you were a taxi owner how would you maximize your earnings in a day ? </a:t>
            </a:r>
            <a:endParaRPr lang="en-US" sz="1600" dirty="0">
              <a:latin typeface="Arial" charset="0"/>
              <a:ea typeface="Arial" charset="0"/>
              <a:cs typeface="Arial" charset="0"/>
            </a:endParaRPr>
          </a:p>
          <a:p>
            <a:endParaRPr lang="en-US" dirty="0"/>
          </a:p>
        </p:txBody>
      </p:sp>
      <p:sp>
        <p:nvSpPr>
          <p:cNvPr id="7" name="TextBox 6"/>
          <p:cNvSpPr txBox="1"/>
          <p:nvPr/>
        </p:nvSpPr>
        <p:spPr>
          <a:xfrm>
            <a:off x="561860" y="1196737"/>
            <a:ext cx="10036367" cy="4031873"/>
          </a:xfrm>
          <a:prstGeom prst="rect">
            <a:avLst/>
          </a:prstGeom>
          <a:noFill/>
        </p:spPr>
        <p:txBody>
          <a:bodyPr wrap="square" rtlCol="0">
            <a:spAutoFit/>
          </a:bodyPr>
          <a:lstStyle/>
          <a:p>
            <a:pPr marL="285750" indent="-285750">
              <a:buFont typeface="Arial" charset="0"/>
              <a:buChar char="•"/>
            </a:pPr>
            <a:r>
              <a:rPr lang="en-US" sz="1600" dirty="0" smtClean="0">
                <a:latin typeface="Arial" charset="0"/>
                <a:ea typeface="Arial" charset="0"/>
                <a:cs typeface="Arial" charset="0"/>
              </a:rPr>
              <a:t>Based on the previous analysis and plots I created, I already know that the busiest hours of the day are in the evening from 6pm to 10 pm.</a:t>
            </a:r>
          </a:p>
          <a:p>
            <a:pPr marL="285750" indent="-285750">
              <a:buFont typeface="Arial" charset="0"/>
              <a:buChar char="•"/>
            </a:pPr>
            <a:endParaRPr lang="en-US" sz="1600" dirty="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I also know the top locations for getting pickups are various regions of Manhattan area and regions surrounding it like Queens and Brooklyn. The other most prominent pickup location is the John F. Kennedy international airport.</a:t>
            </a:r>
          </a:p>
          <a:p>
            <a:pPr marL="285750" indent="-285750">
              <a:buFont typeface="Arial" charset="0"/>
              <a:buChar char="•"/>
            </a:pPr>
            <a:endParaRPr lang="en-US" sz="1600" dirty="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So, to maximize my earnings I will drive in the evening from 6pm till 10 pm in the night on those specific locations so as to get maximum possible earnings.</a:t>
            </a:r>
          </a:p>
          <a:p>
            <a:pPr marL="285750" indent="-285750">
              <a:buFont typeface="Arial" charset="0"/>
              <a:buChar char="•"/>
            </a:pPr>
            <a:endParaRPr lang="en-US" sz="1600" dirty="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I can also check for any correlation between busiest time of the day and tip amount a customer gives. (For e.g. if a customer is likely to give more tip between 7 - 9 p.m. then I will target those specific times)</a:t>
            </a:r>
          </a:p>
          <a:p>
            <a:pPr marL="285750" indent="-285750">
              <a:buFont typeface="Arial" charset="0"/>
              <a:buChar char="•"/>
            </a:pPr>
            <a:endParaRPr lang="en-US" sz="1600" dirty="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I can also check for correlation between tip amount a customer gives and more specific locations within the top locations to see whether there is any pattern there. I could target more specific areas within the top areas of the city so as to maximize my earnings.</a:t>
            </a:r>
            <a:endParaRPr lang="en-US" sz="1600" dirty="0">
              <a:latin typeface="Arial" charset="0"/>
              <a:ea typeface="Arial" charset="0"/>
              <a:cs typeface="Arial" charset="0"/>
            </a:endParaRPr>
          </a:p>
        </p:txBody>
      </p:sp>
    </p:spTree>
    <p:extLst>
      <p:ext uri="{BB962C8B-B14F-4D97-AF65-F5344CB8AC3E}">
        <p14:creationId xmlns:p14="http://schemas.microsoft.com/office/powerpoint/2010/main" val="576281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77832" y="186143"/>
            <a:ext cx="2566930" cy="317923"/>
          </a:xfrm>
        </p:spPr>
        <p:txBody>
          <a:bodyPr>
            <a:noAutofit/>
          </a:bodyPr>
          <a:lstStyle/>
          <a:p>
            <a:r>
              <a:rPr lang="en-US" sz="1800" dirty="0" smtClean="0">
                <a:latin typeface="Arial" charset="0"/>
                <a:ea typeface="Arial" charset="0"/>
                <a:cs typeface="Arial" charset="0"/>
              </a:rPr>
              <a:t>Open Questions </a:t>
            </a:r>
            <a:endParaRPr lang="en-US" sz="1800" dirty="0">
              <a:latin typeface="Arial" charset="0"/>
              <a:ea typeface="Arial" charset="0"/>
              <a:cs typeface="Arial" charset="0"/>
            </a:endParaRPr>
          </a:p>
        </p:txBody>
      </p:sp>
      <p:sp>
        <p:nvSpPr>
          <p:cNvPr id="6" name="TextBox 5"/>
          <p:cNvSpPr txBox="1"/>
          <p:nvPr/>
        </p:nvSpPr>
        <p:spPr>
          <a:xfrm>
            <a:off x="277832" y="581184"/>
            <a:ext cx="11411064" cy="861774"/>
          </a:xfrm>
          <a:prstGeom prst="rect">
            <a:avLst/>
          </a:prstGeom>
          <a:noFill/>
        </p:spPr>
        <p:txBody>
          <a:bodyPr wrap="square" rtlCol="0">
            <a:spAutoFit/>
          </a:bodyPr>
          <a:lstStyle/>
          <a:p>
            <a:r>
              <a:rPr lang="en-US" sz="1600" dirty="0" smtClean="0">
                <a:latin typeface="Arial" charset="0"/>
                <a:ea typeface="Arial" charset="0"/>
                <a:cs typeface="Arial" charset="0"/>
              </a:rPr>
              <a:t>d. If </a:t>
            </a:r>
            <a:r>
              <a:rPr lang="en-US" sz="1600" dirty="0">
                <a:latin typeface="Arial" charset="0"/>
                <a:ea typeface="Arial" charset="0"/>
                <a:cs typeface="Arial" charset="0"/>
              </a:rPr>
              <a:t>you were a taxi owner, how would you minimize your work time while retaining the </a:t>
            </a:r>
            <a:r>
              <a:rPr lang="en-US" sz="1600" dirty="0" smtClean="0">
                <a:latin typeface="Arial" charset="0"/>
                <a:ea typeface="Arial" charset="0"/>
                <a:cs typeface="Arial" charset="0"/>
              </a:rPr>
              <a:t>average </a:t>
            </a:r>
            <a:r>
              <a:rPr lang="en-US" sz="1600" dirty="0">
                <a:latin typeface="Arial" charset="0"/>
                <a:ea typeface="Arial" charset="0"/>
                <a:cs typeface="Arial" charset="0"/>
              </a:rPr>
              <a:t>wages earned by a typical taxi in the </a:t>
            </a:r>
            <a:r>
              <a:rPr lang="en-US" sz="1600" dirty="0" smtClean="0">
                <a:latin typeface="Arial" charset="0"/>
                <a:ea typeface="Arial" charset="0"/>
                <a:cs typeface="Arial" charset="0"/>
              </a:rPr>
              <a:t>dataset ? </a:t>
            </a:r>
            <a:endParaRPr lang="en-US" sz="1600" dirty="0">
              <a:latin typeface="Arial" charset="0"/>
              <a:ea typeface="Arial" charset="0"/>
              <a:cs typeface="Arial" charset="0"/>
            </a:endParaRPr>
          </a:p>
          <a:p>
            <a:endParaRPr lang="en-US" dirty="0">
              <a:latin typeface="Arial" charset="0"/>
              <a:ea typeface="Arial" charset="0"/>
              <a:cs typeface="Arial" charset="0"/>
            </a:endParaRPr>
          </a:p>
        </p:txBody>
      </p:sp>
      <p:sp>
        <p:nvSpPr>
          <p:cNvPr id="8" name="TextBox 7"/>
          <p:cNvSpPr txBox="1"/>
          <p:nvPr/>
        </p:nvSpPr>
        <p:spPr>
          <a:xfrm>
            <a:off x="661012" y="1575412"/>
            <a:ext cx="10609243" cy="2554545"/>
          </a:xfrm>
          <a:prstGeom prst="rect">
            <a:avLst/>
          </a:prstGeom>
          <a:noFill/>
        </p:spPr>
        <p:txBody>
          <a:bodyPr wrap="square" rtlCol="0">
            <a:spAutoFit/>
          </a:bodyPr>
          <a:lstStyle/>
          <a:p>
            <a:pPr marL="285750" indent="-285750">
              <a:buFont typeface="Arial" charset="0"/>
              <a:buChar char="•"/>
            </a:pPr>
            <a:r>
              <a:rPr lang="en-US" sz="1600" dirty="0" smtClean="0">
                <a:latin typeface="Arial" charset="0"/>
                <a:ea typeface="Arial" charset="0"/>
                <a:cs typeface="Arial" charset="0"/>
              </a:rPr>
              <a:t>I will look into the data / slice the data to find the trips with minimum possible trip time and average fare amount or total amount.</a:t>
            </a:r>
          </a:p>
          <a:p>
            <a:pPr marL="285750" indent="-285750">
              <a:buFont typeface="Arial" charset="0"/>
              <a:buChar char="•"/>
            </a:pPr>
            <a:endParaRPr lang="en-US" sz="1600" dirty="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I will target those areas that satisfy both these conditions. </a:t>
            </a:r>
          </a:p>
          <a:p>
            <a:pPr marL="285750" indent="-285750">
              <a:buFont typeface="Arial" charset="0"/>
              <a:buChar char="•"/>
            </a:pPr>
            <a:endParaRPr lang="en-US" sz="1600" dirty="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I also know the top locations and the busiest hours of the days, so within that data I will look into the pickup locations with minimum trip time. I will target those specific locations.</a:t>
            </a:r>
          </a:p>
          <a:p>
            <a:pPr marL="285750" indent="-285750">
              <a:buFont typeface="Arial" charset="0"/>
              <a:buChar char="•"/>
            </a:pPr>
            <a:endParaRPr lang="en-US" sz="1600" dirty="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Thus I will try to maximize my earnings or retain at least average wages from the fares and at the same time minimize my work time. </a:t>
            </a:r>
          </a:p>
        </p:txBody>
      </p:sp>
    </p:spTree>
    <p:extLst>
      <p:ext uri="{BB962C8B-B14F-4D97-AF65-F5344CB8AC3E}">
        <p14:creationId xmlns:p14="http://schemas.microsoft.com/office/powerpoint/2010/main" val="1041024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7832" y="186143"/>
            <a:ext cx="2566930" cy="317923"/>
          </a:xfrm>
        </p:spPr>
        <p:txBody>
          <a:bodyPr>
            <a:noAutofit/>
          </a:bodyPr>
          <a:lstStyle/>
          <a:p>
            <a:r>
              <a:rPr lang="en-US" sz="1800" dirty="0" smtClean="0">
                <a:latin typeface="Arial" charset="0"/>
                <a:ea typeface="Arial" charset="0"/>
                <a:cs typeface="Arial" charset="0"/>
              </a:rPr>
              <a:t>Open Questions </a:t>
            </a:r>
            <a:endParaRPr lang="en-US" sz="1800" dirty="0">
              <a:latin typeface="Arial" charset="0"/>
              <a:ea typeface="Arial" charset="0"/>
              <a:cs typeface="Arial" charset="0"/>
            </a:endParaRPr>
          </a:p>
        </p:txBody>
      </p:sp>
      <p:sp>
        <p:nvSpPr>
          <p:cNvPr id="5" name="TextBox 4"/>
          <p:cNvSpPr txBox="1"/>
          <p:nvPr/>
        </p:nvSpPr>
        <p:spPr>
          <a:xfrm>
            <a:off x="277832" y="581184"/>
            <a:ext cx="11411064" cy="615553"/>
          </a:xfrm>
          <a:prstGeom prst="rect">
            <a:avLst/>
          </a:prstGeom>
          <a:noFill/>
        </p:spPr>
        <p:txBody>
          <a:bodyPr wrap="square" rtlCol="0">
            <a:spAutoFit/>
          </a:bodyPr>
          <a:lstStyle/>
          <a:p>
            <a:r>
              <a:rPr lang="en-US" sz="1600" dirty="0"/>
              <a:t>e</a:t>
            </a:r>
            <a:r>
              <a:rPr lang="en-US" sz="1600" dirty="0" smtClean="0"/>
              <a:t>. </a:t>
            </a:r>
            <a:r>
              <a:rPr lang="en-US" sz="1600" dirty="0">
                <a:latin typeface="Arial" charset="0"/>
                <a:ea typeface="Arial" charset="0"/>
                <a:cs typeface="Arial" charset="0"/>
              </a:rPr>
              <a:t>If you run a taxi company with 10 taxis, how would you maximize your earnings </a:t>
            </a:r>
            <a:r>
              <a:rPr lang="en-US" sz="1600" dirty="0" smtClean="0">
                <a:latin typeface="Arial" charset="0"/>
                <a:ea typeface="Arial" charset="0"/>
                <a:cs typeface="Arial" charset="0"/>
              </a:rPr>
              <a:t>? </a:t>
            </a:r>
            <a:endParaRPr lang="en-US" sz="1600" dirty="0">
              <a:latin typeface="Arial" charset="0"/>
              <a:ea typeface="Arial" charset="0"/>
              <a:cs typeface="Arial" charset="0"/>
            </a:endParaRPr>
          </a:p>
          <a:p>
            <a:endParaRPr lang="en-US" dirty="0">
              <a:latin typeface="Arial" charset="0"/>
              <a:ea typeface="Arial" charset="0"/>
              <a:cs typeface="Arial" charset="0"/>
            </a:endParaRPr>
          </a:p>
        </p:txBody>
      </p:sp>
      <p:sp>
        <p:nvSpPr>
          <p:cNvPr id="6" name="TextBox 5"/>
          <p:cNvSpPr txBox="1"/>
          <p:nvPr/>
        </p:nvSpPr>
        <p:spPr>
          <a:xfrm>
            <a:off x="451692" y="1366092"/>
            <a:ext cx="10300771" cy="2308324"/>
          </a:xfrm>
          <a:prstGeom prst="rect">
            <a:avLst/>
          </a:prstGeom>
          <a:noFill/>
        </p:spPr>
        <p:txBody>
          <a:bodyPr wrap="square" rtlCol="0">
            <a:spAutoFit/>
          </a:bodyPr>
          <a:lstStyle/>
          <a:p>
            <a:pPr marL="285750" indent="-285750">
              <a:buFont typeface="Arial" charset="0"/>
              <a:buChar char="•"/>
            </a:pPr>
            <a:r>
              <a:rPr lang="en-US" dirty="0" smtClean="0"/>
              <a:t>I already know the top locations for pickup and the busiest hours of the day. </a:t>
            </a:r>
            <a:br>
              <a:rPr lang="en-US" dirty="0" smtClean="0"/>
            </a:br>
            <a:endParaRPr lang="en-US" dirty="0" smtClean="0"/>
          </a:p>
          <a:p>
            <a:pPr marL="285750" indent="-285750">
              <a:buFont typeface="Arial" charset="0"/>
              <a:buChar char="•"/>
            </a:pPr>
            <a:r>
              <a:rPr lang="en-US" dirty="0" smtClean="0"/>
              <a:t>Within these top locations (Manhattan, Brooklyn etc.)  at the busiest hours of the day (6pm-10pm), I will select my top 10 specific locations based on the tip amount the customer gives. So, I will target the 10 top areas where the customer tends to give more tip amount.</a:t>
            </a:r>
          </a:p>
          <a:p>
            <a:pPr marL="285750" indent="-285750">
              <a:buFont typeface="Arial" charset="0"/>
              <a:buChar char="•"/>
            </a:pPr>
            <a:endParaRPr lang="en-US" dirty="0" smtClean="0"/>
          </a:p>
          <a:p>
            <a:pPr marL="285750" indent="-285750">
              <a:buFont typeface="Arial" charset="0"/>
              <a:buChar char="•"/>
            </a:pPr>
            <a:r>
              <a:rPr lang="en-US" dirty="0" smtClean="0"/>
              <a:t>I will ask each of my drivers to drive on one of those 10 locations which I just identified and thus would maximize my earnings.</a:t>
            </a:r>
          </a:p>
        </p:txBody>
      </p:sp>
    </p:spTree>
    <p:extLst>
      <p:ext uri="{BB962C8B-B14F-4D97-AF65-F5344CB8AC3E}">
        <p14:creationId xmlns:p14="http://schemas.microsoft.com/office/powerpoint/2010/main" val="180437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721"/>
            <a:ext cx="3204990" cy="1325563"/>
          </a:xfrm>
        </p:spPr>
        <p:txBody>
          <a:bodyPr>
            <a:normAutofit/>
          </a:bodyPr>
          <a:lstStyle/>
          <a:p>
            <a:r>
              <a:rPr lang="en-US" sz="3200" dirty="0" smtClean="0">
                <a:latin typeface="Arial" charset="0"/>
                <a:ea typeface="Arial" charset="0"/>
                <a:cs typeface="Arial" charset="0"/>
              </a:rPr>
              <a:t>Data Details </a:t>
            </a:r>
            <a:endParaRPr lang="en-US" sz="3200" dirty="0">
              <a:latin typeface="Arial" charset="0"/>
              <a:ea typeface="Arial" charset="0"/>
              <a:cs typeface="Arial" charset="0"/>
            </a:endParaRPr>
          </a:p>
        </p:txBody>
      </p:sp>
      <p:sp>
        <p:nvSpPr>
          <p:cNvPr id="4" name="TextBox 3"/>
          <p:cNvSpPr txBox="1"/>
          <p:nvPr/>
        </p:nvSpPr>
        <p:spPr>
          <a:xfrm>
            <a:off x="838200" y="1426284"/>
            <a:ext cx="9374436" cy="4801314"/>
          </a:xfrm>
          <a:prstGeom prst="rect">
            <a:avLst/>
          </a:prstGeom>
          <a:noFill/>
        </p:spPr>
        <p:txBody>
          <a:bodyPr wrap="square" rtlCol="0">
            <a:spAutoFit/>
          </a:bodyPr>
          <a:lstStyle/>
          <a:p>
            <a:pPr marL="285750" indent="-285750">
              <a:buFont typeface="Arial" charset="0"/>
              <a:buChar char="•"/>
            </a:pPr>
            <a:r>
              <a:rPr lang="en-US" sz="1600" dirty="0" smtClean="0">
                <a:latin typeface="Arial" charset="0"/>
                <a:ea typeface="Arial" charset="0"/>
                <a:cs typeface="Arial" charset="0"/>
              </a:rPr>
              <a:t>Lets first look into the data details before doing any analysis.</a:t>
            </a:r>
            <a:br>
              <a:rPr lang="en-US" sz="1600" dirty="0" smtClean="0">
                <a:latin typeface="Arial" charset="0"/>
                <a:ea typeface="Arial" charset="0"/>
                <a:cs typeface="Arial" charset="0"/>
              </a:rPr>
            </a:br>
            <a:endParaRPr lang="en-US" sz="1600" dirty="0" smtClean="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I have two csv files named :</a:t>
            </a:r>
            <a:br>
              <a:rPr lang="en-US" sz="1600" dirty="0" smtClean="0">
                <a:latin typeface="Arial" charset="0"/>
                <a:ea typeface="Arial" charset="0"/>
                <a:cs typeface="Arial" charset="0"/>
              </a:rPr>
            </a:br>
            <a:r>
              <a:rPr lang="en-US" sz="1600" dirty="0" smtClean="0">
                <a:latin typeface="Arial" charset="0"/>
                <a:ea typeface="Arial" charset="0"/>
                <a:cs typeface="Arial" charset="0"/>
              </a:rPr>
              <a:t>trip_fare.csv </a:t>
            </a:r>
            <a:br>
              <a:rPr lang="en-US" sz="1600" dirty="0" smtClean="0">
                <a:latin typeface="Arial" charset="0"/>
                <a:ea typeface="Arial" charset="0"/>
                <a:cs typeface="Arial" charset="0"/>
              </a:rPr>
            </a:br>
            <a:r>
              <a:rPr lang="en-US" sz="1600" dirty="0" smtClean="0">
                <a:latin typeface="Arial" charset="0"/>
                <a:ea typeface="Arial" charset="0"/>
                <a:cs typeface="Arial" charset="0"/>
              </a:rPr>
              <a:t>trip_data.csv</a:t>
            </a:r>
            <a:br>
              <a:rPr lang="en-US" sz="1600" dirty="0" smtClean="0">
                <a:latin typeface="Arial" charset="0"/>
                <a:ea typeface="Arial" charset="0"/>
                <a:cs typeface="Arial" charset="0"/>
              </a:rPr>
            </a:br>
            <a:endParaRPr lang="en-US" sz="1600" dirty="0" smtClean="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The data periodicity is from </a:t>
            </a:r>
            <a:r>
              <a:rPr lang="en-US" sz="1600" b="1" dirty="0" smtClean="0">
                <a:latin typeface="Arial" charset="0"/>
                <a:ea typeface="Arial" charset="0"/>
                <a:cs typeface="Arial" charset="0"/>
              </a:rPr>
              <a:t>2013-03-31</a:t>
            </a:r>
            <a:r>
              <a:rPr lang="en-US" sz="1600" dirty="0" smtClean="0">
                <a:latin typeface="Arial" charset="0"/>
                <a:ea typeface="Arial" charset="0"/>
                <a:cs typeface="Arial" charset="0"/>
              </a:rPr>
              <a:t> to </a:t>
            </a:r>
            <a:r>
              <a:rPr lang="en-US" sz="1600" b="1" dirty="0" smtClean="0">
                <a:latin typeface="Arial" charset="0"/>
                <a:ea typeface="Arial" charset="0"/>
                <a:cs typeface="Arial" charset="0"/>
              </a:rPr>
              <a:t>2013-04-29</a:t>
            </a:r>
            <a:br>
              <a:rPr lang="en-US" sz="1600" b="1" dirty="0" smtClean="0">
                <a:latin typeface="Arial" charset="0"/>
                <a:ea typeface="Arial" charset="0"/>
                <a:cs typeface="Arial" charset="0"/>
              </a:rPr>
            </a:br>
            <a:r>
              <a:rPr lang="en-US" sz="1600" dirty="0" smtClean="0">
                <a:latin typeface="Arial" charset="0"/>
                <a:ea typeface="Arial" charset="0"/>
                <a:cs typeface="Arial" charset="0"/>
              </a:rPr>
              <a:t>So it is almost one month NYC taxi data from March 31 </a:t>
            </a:r>
            <a:r>
              <a:rPr lang="en-US" sz="1600" dirty="0">
                <a:latin typeface="Arial" charset="0"/>
                <a:ea typeface="Arial" charset="0"/>
                <a:cs typeface="Arial" charset="0"/>
              </a:rPr>
              <a:t>-</a:t>
            </a:r>
            <a:r>
              <a:rPr lang="en-US" sz="1600" dirty="0" smtClean="0">
                <a:latin typeface="Arial" charset="0"/>
                <a:ea typeface="Arial" charset="0"/>
                <a:cs typeface="Arial" charset="0"/>
              </a:rPr>
              <a:t> April 29 2013.</a:t>
            </a:r>
            <a:br>
              <a:rPr lang="en-US" sz="1600" dirty="0" smtClean="0">
                <a:latin typeface="Arial" charset="0"/>
                <a:ea typeface="Arial" charset="0"/>
                <a:cs typeface="Arial" charset="0"/>
              </a:rPr>
            </a:br>
            <a:endParaRPr lang="en-US" sz="1600" dirty="0" smtClean="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The number of rows for both these csv files is </a:t>
            </a:r>
            <a:r>
              <a:rPr lang="en-US" sz="1600" b="1" dirty="0" smtClean="0">
                <a:latin typeface="Arial" charset="0"/>
                <a:ea typeface="Arial" charset="0"/>
                <a:cs typeface="Arial" charset="0"/>
              </a:rPr>
              <a:t>15100468 </a:t>
            </a:r>
            <a:r>
              <a:rPr lang="en-US" sz="1600" dirty="0" smtClean="0">
                <a:latin typeface="Arial" charset="0"/>
                <a:ea typeface="Arial" charset="0"/>
                <a:cs typeface="Arial" charset="0"/>
              </a:rPr>
              <a:t>which is approximately 15 million rows.</a:t>
            </a:r>
            <a:br>
              <a:rPr lang="en-US" sz="1600" dirty="0" smtClean="0">
                <a:latin typeface="Arial" charset="0"/>
                <a:ea typeface="Arial" charset="0"/>
                <a:cs typeface="Arial" charset="0"/>
              </a:rPr>
            </a:br>
            <a:endParaRPr lang="en-US" sz="1600" dirty="0" smtClean="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The size of these two files is :</a:t>
            </a:r>
            <a:br>
              <a:rPr lang="en-US" sz="1600" dirty="0" smtClean="0">
                <a:latin typeface="Arial" charset="0"/>
                <a:ea typeface="Arial" charset="0"/>
                <a:cs typeface="Arial" charset="0"/>
              </a:rPr>
            </a:br>
            <a:r>
              <a:rPr lang="en-US" sz="1600" dirty="0" smtClean="0">
                <a:latin typeface="Arial" charset="0"/>
                <a:ea typeface="Arial" charset="0"/>
                <a:cs typeface="Arial" charset="0"/>
              </a:rPr>
              <a:t>trip_fare.csv -&gt; </a:t>
            </a:r>
            <a:r>
              <a:rPr lang="en-US" sz="1600" b="1" dirty="0" smtClean="0">
                <a:latin typeface="Arial" charset="0"/>
                <a:ea typeface="Arial" charset="0"/>
                <a:cs typeface="Arial" charset="0"/>
              </a:rPr>
              <a:t>1.72</a:t>
            </a:r>
            <a:r>
              <a:rPr lang="en-US" sz="1600" dirty="0" smtClean="0">
                <a:latin typeface="Arial" charset="0"/>
                <a:ea typeface="Arial" charset="0"/>
                <a:cs typeface="Arial" charset="0"/>
              </a:rPr>
              <a:t> GB</a:t>
            </a:r>
            <a:br>
              <a:rPr lang="en-US" sz="1600" dirty="0" smtClean="0">
                <a:latin typeface="Arial" charset="0"/>
                <a:ea typeface="Arial" charset="0"/>
                <a:cs typeface="Arial" charset="0"/>
              </a:rPr>
            </a:br>
            <a:r>
              <a:rPr lang="en-US" sz="1600" dirty="0" smtClean="0">
                <a:latin typeface="Arial" charset="0"/>
                <a:ea typeface="Arial" charset="0"/>
                <a:cs typeface="Arial" charset="0"/>
              </a:rPr>
              <a:t>trip_data.csv -&gt; </a:t>
            </a:r>
            <a:r>
              <a:rPr lang="en-US" sz="1600" b="1" dirty="0" smtClean="0">
                <a:latin typeface="Arial" charset="0"/>
                <a:ea typeface="Arial" charset="0"/>
                <a:cs typeface="Arial" charset="0"/>
              </a:rPr>
              <a:t>2.52</a:t>
            </a:r>
            <a:r>
              <a:rPr lang="en-US" sz="1600" dirty="0" smtClean="0">
                <a:latin typeface="Arial" charset="0"/>
                <a:ea typeface="Arial" charset="0"/>
                <a:cs typeface="Arial" charset="0"/>
              </a:rPr>
              <a:t> GB</a:t>
            </a:r>
            <a:br>
              <a:rPr lang="en-US" sz="1600" dirty="0" smtClean="0">
                <a:latin typeface="Arial" charset="0"/>
                <a:ea typeface="Arial" charset="0"/>
                <a:cs typeface="Arial" charset="0"/>
              </a:rPr>
            </a:br>
            <a:endParaRPr lang="en-US" sz="1600" dirty="0" smtClean="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I have used the entire data for answering most of the questions. </a:t>
            </a:r>
            <a:br>
              <a:rPr lang="en-US" sz="1600" dirty="0" smtClean="0">
                <a:latin typeface="Arial" charset="0"/>
                <a:ea typeface="Arial" charset="0"/>
                <a:cs typeface="Arial" charset="0"/>
              </a:rPr>
            </a:br>
            <a:r>
              <a:rPr lang="en-US" sz="1600" dirty="0" smtClean="0">
                <a:latin typeface="Arial" charset="0"/>
                <a:ea typeface="Arial" charset="0"/>
                <a:cs typeface="Arial" charset="0"/>
              </a:rPr>
              <a:t>Only for few questions where I needed to plot a map I have used sample data as the data size is big. </a:t>
            </a:r>
          </a:p>
          <a:p>
            <a:pPr marL="285750" indent="-285750">
              <a:buFont typeface="Arial" charset="0"/>
              <a:buChar char="•"/>
            </a:pPr>
            <a:endParaRPr lang="en-US" dirty="0"/>
          </a:p>
        </p:txBody>
      </p:sp>
    </p:spTree>
    <p:extLst>
      <p:ext uri="{BB962C8B-B14F-4D97-AF65-F5344CB8AC3E}">
        <p14:creationId xmlns:p14="http://schemas.microsoft.com/office/powerpoint/2010/main" val="996300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charset="0"/>
                <a:ea typeface="Arial" charset="0"/>
                <a:cs typeface="Arial" charset="0"/>
              </a:rPr>
              <a:t>Basic Questions</a:t>
            </a:r>
            <a:endParaRPr lang="en-US" dirty="0">
              <a:latin typeface="Arial" charset="0"/>
              <a:ea typeface="Arial" charset="0"/>
              <a:cs typeface="Arial" charset="0"/>
            </a:endParaRPr>
          </a:p>
        </p:txBody>
      </p:sp>
    </p:spTree>
    <p:extLst>
      <p:ext uri="{BB962C8B-B14F-4D97-AF65-F5344CB8AC3E}">
        <p14:creationId xmlns:p14="http://schemas.microsoft.com/office/powerpoint/2010/main" val="83896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832" y="296312"/>
            <a:ext cx="2566930" cy="317923"/>
          </a:xfrm>
        </p:spPr>
        <p:txBody>
          <a:bodyPr>
            <a:normAutofit fontScale="90000"/>
          </a:bodyPr>
          <a:lstStyle/>
          <a:p>
            <a:r>
              <a:rPr lang="en-US" sz="2000" dirty="0" smtClean="0">
                <a:latin typeface="Arial" charset="0"/>
                <a:ea typeface="Arial" charset="0"/>
                <a:cs typeface="Arial" charset="0"/>
              </a:rPr>
              <a:t>Basic Questions </a:t>
            </a:r>
            <a:endParaRPr lang="en-US" sz="2000" dirty="0">
              <a:latin typeface="Arial" charset="0"/>
              <a:ea typeface="Arial" charset="0"/>
              <a:cs typeface="Arial" charset="0"/>
            </a:endParaRPr>
          </a:p>
        </p:txBody>
      </p:sp>
      <p:sp>
        <p:nvSpPr>
          <p:cNvPr id="5" name="TextBox 4"/>
          <p:cNvSpPr txBox="1"/>
          <p:nvPr/>
        </p:nvSpPr>
        <p:spPr>
          <a:xfrm>
            <a:off x="277832" y="960955"/>
            <a:ext cx="5825513" cy="615553"/>
          </a:xfrm>
          <a:prstGeom prst="rect">
            <a:avLst/>
          </a:prstGeom>
          <a:noFill/>
        </p:spPr>
        <p:txBody>
          <a:bodyPr wrap="square" rtlCol="0">
            <a:spAutoFit/>
          </a:bodyPr>
          <a:lstStyle/>
          <a:p>
            <a:r>
              <a:rPr lang="en-US" sz="1600" dirty="0" smtClean="0">
                <a:latin typeface="Arial" charset="0"/>
                <a:ea typeface="Arial" charset="0"/>
                <a:cs typeface="Arial" charset="0"/>
              </a:rPr>
              <a:t>a. What </a:t>
            </a:r>
            <a:r>
              <a:rPr lang="en-US" sz="1600" dirty="0">
                <a:latin typeface="Arial" charset="0"/>
                <a:ea typeface="Arial" charset="0"/>
                <a:cs typeface="Arial" charset="0"/>
              </a:rPr>
              <a:t>is the distribution of number of passengers per </a:t>
            </a:r>
            <a:r>
              <a:rPr lang="en-US" sz="1600" dirty="0" smtClean="0">
                <a:latin typeface="Arial" charset="0"/>
                <a:ea typeface="Arial" charset="0"/>
                <a:cs typeface="Arial" charset="0"/>
              </a:rPr>
              <a:t>trip ? </a:t>
            </a:r>
            <a:endParaRPr lang="en-US" sz="1600" dirty="0">
              <a:latin typeface="Arial" charset="0"/>
              <a:ea typeface="Arial" charset="0"/>
              <a:cs typeface="Arial" charset="0"/>
            </a:endParaRP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32" y="1576508"/>
            <a:ext cx="5825513" cy="4454199"/>
          </a:xfrm>
          <a:prstGeom prst="rect">
            <a:avLst/>
          </a:prstGeom>
        </p:spPr>
      </p:pic>
      <p:sp>
        <p:nvSpPr>
          <p:cNvPr id="10" name="TextBox 9"/>
          <p:cNvSpPr txBox="1"/>
          <p:nvPr/>
        </p:nvSpPr>
        <p:spPr>
          <a:xfrm>
            <a:off x="6852493" y="1576508"/>
            <a:ext cx="4968606" cy="3816429"/>
          </a:xfrm>
          <a:prstGeom prst="rect">
            <a:avLst/>
          </a:prstGeom>
          <a:noFill/>
        </p:spPr>
        <p:txBody>
          <a:bodyPr wrap="square" rtlCol="0">
            <a:spAutoFit/>
          </a:bodyPr>
          <a:lstStyle/>
          <a:p>
            <a:pPr marL="285750" indent="-285750">
              <a:buFont typeface="Arial" charset="0"/>
              <a:buChar char="•"/>
            </a:pPr>
            <a:r>
              <a:rPr lang="en-US" sz="1400" dirty="0" smtClean="0">
                <a:latin typeface="Arial" charset="0"/>
                <a:ea typeface="Arial" charset="0"/>
                <a:cs typeface="Arial" charset="0"/>
              </a:rPr>
              <a:t>The bar-plot on the left shows the distribution of number of passengers per trip.</a:t>
            </a:r>
            <a:br>
              <a:rPr lang="en-US" sz="1400" dirty="0" smtClean="0">
                <a:latin typeface="Arial" charset="0"/>
                <a:ea typeface="Arial" charset="0"/>
                <a:cs typeface="Arial" charset="0"/>
              </a:rPr>
            </a:br>
            <a:endParaRPr lang="en-US" sz="1400" dirty="0" smtClean="0">
              <a:latin typeface="Arial" charset="0"/>
              <a:ea typeface="Arial" charset="0"/>
              <a:cs typeface="Arial" charset="0"/>
            </a:endParaRPr>
          </a:p>
          <a:p>
            <a:pPr marL="285750" indent="-285750">
              <a:buFont typeface="Arial" charset="0"/>
              <a:buChar char="•"/>
            </a:pPr>
            <a:r>
              <a:rPr lang="en-US" sz="1400" dirty="0" smtClean="0">
                <a:latin typeface="Arial" charset="0"/>
                <a:ea typeface="Arial" charset="0"/>
                <a:cs typeface="Arial" charset="0"/>
              </a:rPr>
              <a:t>The figure on the top of bars is the approximate percentage. Y axis is the number of trips / frequency.</a:t>
            </a:r>
            <a:br>
              <a:rPr lang="en-US" sz="1400" dirty="0" smtClean="0">
                <a:latin typeface="Arial" charset="0"/>
                <a:ea typeface="Arial" charset="0"/>
                <a:cs typeface="Arial" charset="0"/>
              </a:rPr>
            </a:br>
            <a:endParaRPr lang="en-US" sz="1400" dirty="0" smtClean="0">
              <a:latin typeface="Arial" charset="0"/>
              <a:ea typeface="Arial" charset="0"/>
              <a:cs typeface="Arial" charset="0"/>
            </a:endParaRPr>
          </a:p>
          <a:p>
            <a:pPr marL="285750" indent="-285750">
              <a:buFont typeface="Arial" charset="0"/>
              <a:buChar char="•"/>
            </a:pPr>
            <a:r>
              <a:rPr lang="en-US" sz="1400" dirty="0" smtClean="0">
                <a:latin typeface="Arial" charset="0"/>
                <a:ea typeface="Arial" charset="0"/>
                <a:cs typeface="Arial" charset="0"/>
              </a:rPr>
              <a:t>From the plot you can see almost 71% of all the trips had one passenger, 13% had 2 passengers and like wise.</a:t>
            </a:r>
            <a:br>
              <a:rPr lang="en-US" sz="1400" dirty="0" smtClean="0">
                <a:latin typeface="Arial" charset="0"/>
                <a:ea typeface="Arial" charset="0"/>
                <a:cs typeface="Arial" charset="0"/>
              </a:rPr>
            </a:br>
            <a:endParaRPr lang="en-US" sz="1400" dirty="0" smtClean="0">
              <a:latin typeface="Arial" charset="0"/>
              <a:ea typeface="Arial" charset="0"/>
              <a:cs typeface="Arial" charset="0"/>
            </a:endParaRPr>
          </a:p>
          <a:p>
            <a:pPr marL="285750" indent="-285750">
              <a:buFont typeface="Arial" charset="0"/>
              <a:buChar char="•"/>
            </a:pPr>
            <a:r>
              <a:rPr lang="en-US" sz="1400" dirty="0" smtClean="0">
                <a:latin typeface="Arial" charset="0"/>
                <a:ea typeface="Arial" charset="0"/>
                <a:cs typeface="Arial" charset="0"/>
              </a:rPr>
              <a:t>There was one trip which had 8 passengers and one trip which had 9 passengers. I removed those data points from this plot as it is an outlier.</a:t>
            </a:r>
            <a:br>
              <a:rPr lang="en-US" sz="1400" dirty="0" smtClean="0">
                <a:latin typeface="Arial" charset="0"/>
                <a:ea typeface="Arial" charset="0"/>
                <a:cs typeface="Arial" charset="0"/>
              </a:rPr>
            </a:br>
            <a:endParaRPr lang="en-US" sz="1400" dirty="0" smtClean="0">
              <a:latin typeface="Arial" charset="0"/>
              <a:ea typeface="Arial" charset="0"/>
              <a:cs typeface="Arial" charset="0"/>
            </a:endParaRPr>
          </a:p>
          <a:p>
            <a:pPr marL="285750" indent="-285750">
              <a:buFont typeface="Arial" charset="0"/>
              <a:buChar char="•"/>
            </a:pPr>
            <a:r>
              <a:rPr lang="en-US" sz="1400" dirty="0" smtClean="0">
                <a:latin typeface="Arial" charset="0"/>
                <a:ea typeface="Arial" charset="0"/>
                <a:cs typeface="Arial" charset="0"/>
              </a:rPr>
              <a:t>Also 229 trips in the data had zero passengers which could have been some data error so I removed those data points too. </a:t>
            </a:r>
          </a:p>
          <a:p>
            <a:pPr marL="285750" indent="-285750">
              <a:buFont typeface="Arial" charset="0"/>
              <a:buChar char="•"/>
            </a:pPr>
            <a:endParaRPr lang="en-US" dirty="0"/>
          </a:p>
        </p:txBody>
      </p:sp>
    </p:spTree>
    <p:extLst>
      <p:ext uri="{BB962C8B-B14F-4D97-AF65-F5344CB8AC3E}">
        <p14:creationId xmlns:p14="http://schemas.microsoft.com/office/powerpoint/2010/main" val="2032688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7832" y="296312"/>
            <a:ext cx="2566930" cy="317923"/>
          </a:xfrm>
        </p:spPr>
        <p:txBody>
          <a:bodyPr>
            <a:normAutofit fontScale="90000"/>
          </a:bodyPr>
          <a:lstStyle/>
          <a:p>
            <a:r>
              <a:rPr lang="en-US" sz="2000" dirty="0" smtClean="0">
                <a:latin typeface="Arial" charset="0"/>
                <a:ea typeface="Arial" charset="0"/>
                <a:cs typeface="Arial" charset="0"/>
              </a:rPr>
              <a:t>Basic Questions </a:t>
            </a:r>
            <a:endParaRPr lang="en-US" sz="2000" dirty="0">
              <a:latin typeface="Arial" charset="0"/>
              <a:ea typeface="Arial" charset="0"/>
              <a:cs typeface="Arial" charset="0"/>
            </a:endParaRPr>
          </a:p>
        </p:txBody>
      </p:sp>
      <p:sp>
        <p:nvSpPr>
          <p:cNvPr id="5" name="TextBox 4"/>
          <p:cNvSpPr txBox="1"/>
          <p:nvPr/>
        </p:nvSpPr>
        <p:spPr>
          <a:xfrm>
            <a:off x="277832" y="960955"/>
            <a:ext cx="5825513" cy="615553"/>
          </a:xfrm>
          <a:prstGeom prst="rect">
            <a:avLst/>
          </a:prstGeom>
          <a:noFill/>
        </p:spPr>
        <p:txBody>
          <a:bodyPr wrap="square" rtlCol="0">
            <a:spAutoFit/>
          </a:bodyPr>
          <a:lstStyle/>
          <a:p>
            <a:r>
              <a:rPr lang="en-US" sz="1600" dirty="0">
                <a:latin typeface="Arial" charset="0"/>
                <a:ea typeface="Arial" charset="0"/>
                <a:cs typeface="Arial" charset="0"/>
              </a:rPr>
              <a:t>b</a:t>
            </a:r>
            <a:r>
              <a:rPr lang="en-US" sz="1600" dirty="0" smtClean="0">
                <a:latin typeface="Arial" charset="0"/>
                <a:ea typeface="Arial" charset="0"/>
                <a:cs typeface="Arial" charset="0"/>
              </a:rPr>
              <a:t>. What is the distribution of payment type ? </a:t>
            </a:r>
          </a:p>
          <a:p>
            <a:endParaRPr lang="en-US" dirty="0"/>
          </a:p>
        </p:txBody>
      </p:sp>
      <p:sp>
        <p:nvSpPr>
          <p:cNvPr id="7" name="TextBox 6"/>
          <p:cNvSpPr txBox="1"/>
          <p:nvPr/>
        </p:nvSpPr>
        <p:spPr>
          <a:xfrm>
            <a:off x="6742324" y="1743945"/>
            <a:ext cx="4968606" cy="2523768"/>
          </a:xfrm>
          <a:prstGeom prst="rect">
            <a:avLst/>
          </a:prstGeom>
          <a:noFill/>
        </p:spPr>
        <p:txBody>
          <a:bodyPr wrap="square" rtlCol="0">
            <a:spAutoFit/>
          </a:bodyPr>
          <a:lstStyle/>
          <a:p>
            <a:pPr marL="285750" indent="-285750">
              <a:buFont typeface="Arial" charset="0"/>
              <a:buChar char="•"/>
            </a:pPr>
            <a:r>
              <a:rPr lang="en-US" sz="1400" dirty="0" smtClean="0">
                <a:latin typeface="Arial" charset="0"/>
                <a:ea typeface="Arial" charset="0"/>
                <a:cs typeface="Arial" charset="0"/>
              </a:rPr>
              <a:t>The bar-plot on the left shows the distribution of payment type.</a:t>
            </a:r>
            <a:br>
              <a:rPr lang="en-US" sz="1400" dirty="0" smtClean="0">
                <a:latin typeface="Arial" charset="0"/>
                <a:ea typeface="Arial" charset="0"/>
                <a:cs typeface="Arial" charset="0"/>
              </a:rPr>
            </a:br>
            <a:endParaRPr lang="en-US" sz="1400" dirty="0" smtClean="0">
              <a:latin typeface="Arial" charset="0"/>
              <a:ea typeface="Arial" charset="0"/>
              <a:cs typeface="Arial" charset="0"/>
            </a:endParaRPr>
          </a:p>
          <a:p>
            <a:pPr marL="285750" indent="-285750">
              <a:buFont typeface="Arial" charset="0"/>
              <a:buChar char="•"/>
            </a:pPr>
            <a:r>
              <a:rPr lang="en-US" sz="1400" dirty="0" smtClean="0">
                <a:latin typeface="Arial" charset="0"/>
                <a:ea typeface="Arial" charset="0"/>
                <a:cs typeface="Arial" charset="0"/>
              </a:rPr>
              <a:t>The figure on the top of bars is the approximate percentage. </a:t>
            </a:r>
            <a:r>
              <a:rPr lang="en-US" sz="1400" dirty="0" smtClean="0">
                <a:latin typeface="Arial" charset="0"/>
                <a:ea typeface="Arial" charset="0"/>
                <a:cs typeface="Arial" charset="0"/>
              </a:rPr>
              <a:t>Y axis is the number of trips / frequency.</a:t>
            </a:r>
            <a:r>
              <a:rPr lang="en-US" sz="1400" dirty="0" smtClean="0">
                <a:latin typeface="Arial" charset="0"/>
                <a:ea typeface="Arial" charset="0"/>
                <a:cs typeface="Arial" charset="0"/>
              </a:rPr>
              <a:t/>
            </a:r>
            <a:br>
              <a:rPr lang="en-US" sz="1400" dirty="0" smtClean="0">
                <a:latin typeface="Arial" charset="0"/>
                <a:ea typeface="Arial" charset="0"/>
                <a:cs typeface="Arial" charset="0"/>
              </a:rPr>
            </a:br>
            <a:endParaRPr lang="en-US" sz="1400" dirty="0" smtClean="0">
              <a:latin typeface="Arial" charset="0"/>
              <a:ea typeface="Arial" charset="0"/>
              <a:cs typeface="Arial" charset="0"/>
            </a:endParaRPr>
          </a:p>
          <a:p>
            <a:pPr marL="285750" indent="-285750">
              <a:buFont typeface="Arial" charset="0"/>
              <a:buChar char="•"/>
            </a:pPr>
            <a:r>
              <a:rPr lang="en-US" sz="1400" dirty="0" smtClean="0">
                <a:latin typeface="Arial" charset="0"/>
                <a:ea typeface="Arial" charset="0"/>
                <a:cs typeface="Arial" charset="0"/>
              </a:rPr>
              <a:t>From the plot you can see almost 53.5% of all the payments were made through CRD</a:t>
            </a:r>
            <a:r>
              <a:rPr lang="en-US" sz="1400" b="1" dirty="0" smtClean="0">
                <a:latin typeface="Arial" charset="0"/>
                <a:ea typeface="Arial" charset="0"/>
                <a:cs typeface="Arial" charset="0"/>
              </a:rPr>
              <a:t>, </a:t>
            </a:r>
            <a:r>
              <a:rPr lang="en-US" sz="1400" dirty="0" smtClean="0">
                <a:latin typeface="Arial" charset="0"/>
                <a:ea typeface="Arial" charset="0"/>
                <a:cs typeface="Arial" charset="0"/>
              </a:rPr>
              <a:t>46.5% of the payments through CSH and likewise.</a:t>
            </a:r>
            <a:br>
              <a:rPr lang="en-US" sz="1400" dirty="0" smtClean="0">
                <a:latin typeface="Arial" charset="0"/>
                <a:ea typeface="Arial" charset="0"/>
                <a:cs typeface="Arial" charset="0"/>
              </a:rPr>
            </a:br>
            <a:endParaRPr lang="en-US" sz="1400" dirty="0" smtClean="0">
              <a:latin typeface="Arial" charset="0"/>
              <a:ea typeface="Arial" charset="0"/>
              <a:cs typeface="Arial" charset="0"/>
            </a:endParaRPr>
          </a:p>
          <a:p>
            <a:pPr marL="285750" indent="-285750">
              <a:buFont typeface="Arial" charset="0"/>
              <a:buChar char="•"/>
            </a:pP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17" y="1743945"/>
            <a:ext cx="5824728" cy="4154542"/>
          </a:xfrm>
          <a:prstGeom prst="rect">
            <a:avLst/>
          </a:prstGeom>
        </p:spPr>
      </p:pic>
    </p:spTree>
    <p:extLst>
      <p:ext uri="{BB962C8B-B14F-4D97-AF65-F5344CB8AC3E}">
        <p14:creationId xmlns:p14="http://schemas.microsoft.com/office/powerpoint/2010/main" val="1459899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832" y="296312"/>
            <a:ext cx="2566930" cy="317923"/>
          </a:xfrm>
        </p:spPr>
        <p:txBody>
          <a:bodyPr>
            <a:normAutofit fontScale="90000"/>
          </a:bodyPr>
          <a:lstStyle/>
          <a:p>
            <a:r>
              <a:rPr lang="en-US" sz="2000" dirty="0" smtClean="0">
                <a:latin typeface="Arial" charset="0"/>
                <a:ea typeface="Arial" charset="0"/>
                <a:cs typeface="Arial" charset="0"/>
              </a:rPr>
              <a:t>Basic Questions </a:t>
            </a:r>
            <a:endParaRPr lang="en-US" sz="2000" dirty="0">
              <a:latin typeface="Arial" charset="0"/>
              <a:ea typeface="Arial" charset="0"/>
              <a:cs typeface="Arial" charset="0"/>
            </a:endParaRPr>
          </a:p>
        </p:txBody>
      </p:sp>
      <p:sp>
        <p:nvSpPr>
          <p:cNvPr id="5" name="TextBox 4"/>
          <p:cNvSpPr txBox="1"/>
          <p:nvPr/>
        </p:nvSpPr>
        <p:spPr>
          <a:xfrm>
            <a:off x="277832" y="960955"/>
            <a:ext cx="5825513" cy="615553"/>
          </a:xfrm>
          <a:prstGeom prst="rect">
            <a:avLst/>
          </a:prstGeom>
          <a:noFill/>
        </p:spPr>
        <p:txBody>
          <a:bodyPr wrap="square" rtlCol="0">
            <a:spAutoFit/>
          </a:bodyPr>
          <a:lstStyle/>
          <a:p>
            <a:r>
              <a:rPr lang="en-US" sz="1600" dirty="0">
                <a:latin typeface="Arial" charset="0"/>
                <a:ea typeface="Arial" charset="0"/>
                <a:cs typeface="Arial" charset="0"/>
              </a:rPr>
              <a:t>c</a:t>
            </a:r>
            <a:r>
              <a:rPr lang="en-US" sz="1600" dirty="0" smtClean="0">
                <a:latin typeface="Arial" charset="0"/>
                <a:ea typeface="Arial" charset="0"/>
                <a:cs typeface="Arial" charset="0"/>
              </a:rPr>
              <a:t>. </a:t>
            </a:r>
            <a:r>
              <a:rPr lang="en-US" sz="1600" dirty="0">
                <a:latin typeface="Arial" charset="0"/>
                <a:ea typeface="Arial" charset="0"/>
                <a:cs typeface="Arial" charset="0"/>
              </a:rPr>
              <a:t>What is the distribution of fare </a:t>
            </a:r>
            <a:r>
              <a:rPr lang="en-US" sz="1600" dirty="0" smtClean="0">
                <a:latin typeface="Arial" charset="0"/>
                <a:ea typeface="Arial" charset="0"/>
                <a:cs typeface="Arial" charset="0"/>
              </a:rPr>
              <a:t>amount ? </a:t>
            </a:r>
            <a:endParaRPr lang="en-US" sz="1600" dirty="0">
              <a:latin typeface="Arial" charset="0"/>
              <a:ea typeface="Arial" charset="0"/>
              <a:cs typeface="Arial" charset="0"/>
            </a:endParaRPr>
          </a:p>
          <a:p>
            <a:endParaRPr lang="en-US" dirty="0"/>
          </a:p>
        </p:txBody>
      </p:sp>
      <p:sp>
        <p:nvSpPr>
          <p:cNvPr id="10" name="TextBox 9"/>
          <p:cNvSpPr txBox="1"/>
          <p:nvPr/>
        </p:nvSpPr>
        <p:spPr>
          <a:xfrm>
            <a:off x="6721666" y="2755314"/>
            <a:ext cx="4968606" cy="2893100"/>
          </a:xfrm>
          <a:prstGeom prst="rect">
            <a:avLst/>
          </a:prstGeom>
          <a:noFill/>
        </p:spPr>
        <p:txBody>
          <a:bodyPr wrap="square" rtlCol="0">
            <a:spAutoFit/>
          </a:bodyPr>
          <a:lstStyle/>
          <a:p>
            <a:pPr marL="285750" indent="-285750">
              <a:buFont typeface="Arial" charset="0"/>
              <a:buChar char="•"/>
            </a:pPr>
            <a:r>
              <a:rPr lang="en-US" sz="1400" dirty="0" smtClean="0">
                <a:latin typeface="Arial" charset="0"/>
                <a:ea typeface="Arial" charset="0"/>
                <a:cs typeface="Arial" charset="0"/>
              </a:rPr>
              <a:t>The summary statistics of Fare amount is shown at the top. The median &lt; mean so the distribution is right skewed. </a:t>
            </a:r>
            <a:br>
              <a:rPr lang="en-US" sz="1400" dirty="0" smtClean="0">
                <a:latin typeface="Arial" charset="0"/>
                <a:ea typeface="Arial" charset="0"/>
                <a:cs typeface="Arial" charset="0"/>
              </a:rPr>
            </a:br>
            <a:endParaRPr lang="en-US" sz="1400" dirty="0" smtClean="0">
              <a:latin typeface="Arial" charset="0"/>
              <a:ea typeface="Arial" charset="0"/>
              <a:cs typeface="Arial" charset="0"/>
            </a:endParaRPr>
          </a:p>
          <a:p>
            <a:pPr marL="285750" indent="-285750">
              <a:buFont typeface="Arial" charset="0"/>
              <a:buChar char="•"/>
            </a:pPr>
            <a:r>
              <a:rPr lang="en-US" sz="1400" dirty="0" smtClean="0">
                <a:latin typeface="Arial" charset="0"/>
                <a:ea typeface="Arial" charset="0"/>
                <a:cs typeface="Arial" charset="0"/>
              </a:rPr>
              <a:t>The histogram shows the distribution of fare amount which is a right skewed distribution. The blue line shows the mean fare amount value.</a:t>
            </a:r>
            <a:br>
              <a:rPr lang="en-US" sz="1400" dirty="0" smtClean="0">
                <a:latin typeface="Arial" charset="0"/>
                <a:ea typeface="Arial" charset="0"/>
                <a:cs typeface="Arial" charset="0"/>
              </a:rPr>
            </a:br>
            <a:endParaRPr lang="en-US" sz="1400" dirty="0" smtClean="0">
              <a:latin typeface="Arial" charset="0"/>
              <a:ea typeface="Arial" charset="0"/>
              <a:cs typeface="Arial" charset="0"/>
            </a:endParaRPr>
          </a:p>
          <a:p>
            <a:pPr marL="285750" indent="-285750">
              <a:buFont typeface="Arial" charset="0"/>
              <a:buChar char="•"/>
            </a:pPr>
            <a:r>
              <a:rPr lang="en-US" sz="1400" dirty="0" smtClean="0">
                <a:latin typeface="Arial" charset="0"/>
                <a:ea typeface="Arial" charset="0"/>
                <a:cs typeface="Arial" charset="0"/>
              </a:rPr>
              <a:t>The mean fare amount is 12.27$ and the median is 9.50$.</a:t>
            </a:r>
            <a:br>
              <a:rPr lang="en-US" sz="1400" dirty="0" smtClean="0">
                <a:latin typeface="Arial" charset="0"/>
                <a:ea typeface="Arial" charset="0"/>
                <a:cs typeface="Arial" charset="0"/>
              </a:rPr>
            </a:br>
            <a:endParaRPr lang="en-US" sz="1400" dirty="0" smtClean="0">
              <a:latin typeface="Arial" charset="0"/>
              <a:ea typeface="Arial" charset="0"/>
              <a:cs typeface="Arial" charset="0"/>
            </a:endParaRPr>
          </a:p>
          <a:p>
            <a:pPr marL="285750" indent="-285750">
              <a:buFont typeface="Arial" charset="0"/>
              <a:buChar char="•"/>
            </a:pPr>
            <a:r>
              <a:rPr lang="en-US" sz="1400" dirty="0" smtClean="0">
                <a:latin typeface="Arial" charset="0"/>
                <a:ea typeface="Arial" charset="0"/>
                <a:cs typeface="Arial" charset="0"/>
              </a:rPr>
              <a:t>There are few outliers with very high fare amount and the maximum fare amount is 500$.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32" y="1576508"/>
            <a:ext cx="6281928" cy="449002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1666" y="1576508"/>
            <a:ext cx="4184650" cy="488950"/>
          </a:xfrm>
          <a:prstGeom prst="rect">
            <a:avLst/>
          </a:prstGeom>
        </p:spPr>
      </p:pic>
      <p:sp>
        <p:nvSpPr>
          <p:cNvPr id="6" name="TextBox 5"/>
          <p:cNvSpPr txBox="1"/>
          <p:nvPr/>
        </p:nvSpPr>
        <p:spPr>
          <a:xfrm>
            <a:off x="7971200" y="2065458"/>
            <a:ext cx="1685581" cy="261610"/>
          </a:xfrm>
          <a:prstGeom prst="rect">
            <a:avLst/>
          </a:prstGeom>
          <a:noFill/>
        </p:spPr>
        <p:txBody>
          <a:bodyPr wrap="square" rtlCol="0">
            <a:spAutoFit/>
          </a:bodyPr>
          <a:lstStyle/>
          <a:p>
            <a:pPr algn="ctr"/>
            <a:r>
              <a:rPr lang="en-US" sz="1100" dirty="0" smtClean="0">
                <a:latin typeface="Arial" charset="0"/>
                <a:ea typeface="Arial" charset="0"/>
                <a:cs typeface="Arial" charset="0"/>
              </a:rPr>
              <a:t>Summary Statistics</a:t>
            </a:r>
            <a:endParaRPr lang="en-US" sz="1100" dirty="0">
              <a:latin typeface="Arial" charset="0"/>
              <a:ea typeface="Arial" charset="0"/>
              <a:cs typeface="Arial" charset="0"/>
            </a:endParaRPr>
          </a:p>
        </p:txBody>
      </p:sp>
    </p:spTree>
    <p:extLst>
      <p:ext uri="{BB962C8B-B14F-4D97-AF65-F5344CB8AC3E}">
        <p14:creationId xmlns:p14="http://schemas.microsoft.com/office/powerpoint/2010/main" val="182025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832" y="296312"/>
            <a:ext cx="2566930" cy="317923"/>
          </a:xfrm>
        </p:spPr>
        <p:txBody>
          <a:bodyPr>
            <a:normAutofit fontScale="90000"/>
          </a:bodyPr>
          <a:lstStyle/>
          <a:p>
            <a:r>
              <a:rPr lang="en-US" sz="2000" dirty="0" smtClean="0">
                <a:latin typeface="Arial" charset="0"/>
                <a:ea typeface="Arial" charset="0"/>
                <a:cs typeface="Arial" charset="0"/>
              </a:rPr>
              <a:t>Basic Questions </a:t>
            </a:r>
            <a:endParaRPr lang="en-US" sz="2000" dirty="0">
              <a:latin typeface="Arial" charset="0"/>
              <a:ea typeface="Arial" charset="0"/>
              <a:cs typeface="Arial" charset="0"/>
            </a:endParaRPr>
          </a:p>
        </p:txBody>
      </p:sp>
      <p:sp>
        <p:nvSpPr>
          <p:cNvPr id="5" name="TextBox 4"/>
          <p:cNvSpPr txBox="1"/>
          <p:nvPr/>
        </p:nvSpPr>
        <p:spPr>
          <a:xfrm>
            <a:off x="277832" y="960955"/>
            <a:ext cx="5825513" cy="615553"/>
          </a:xfrm>
          <a:prstGeom prst="rect">
            <a:avLst/>
          </a:prstGeom>
          <a:noFill/>
        </p:spPr>
        <p:txBody>
          <a:bodyPr wrap="square" rtlCol="0">
            <a:spAutoFit/>
          </a:bodyPr>
          <a:lstStyle/>
          <a:p>
            <a:r>
              <a:rPr lang="en-US" sz="1600" dirty="0" smtClean="0">
                <a:latin typeface="Arial" charset="0"/>
                <a:ea typeface="Arial" charset="0"/>
                <a:cs typeface="Arial" charset="0"/>
              </a:rPr>
              <a:t>d. </a:t>
            </a:r>
            <a:r>
              <a:rPr lang="en-US" sz="1600" dirty="0">
                <a:latin typeface="Arial" charset="0"/>
                <a:ea typeface="Arial" charset="0"/>
                <a:cs typeface="Arial" charset="0"/>
              </a:rPr>
              <a:t>What is the distribution of </a:t>
            </a:r>
            <a:r>
              <a:rPr lang="en-US" sz="1600" dirty="0" smtClean="0">
                <a:latin typeface="Arial" charset="0"/>
                <a:ea typeface="Arial" charset="0"/>
                <a:cs typeface="Arial" charset="0"/>
              </a:rPr>
              <a:t>tip amount ? </a:t>
            </a:r>
            <a:endParaRPr lang="en-US" sz="1600" dirty="0">
              <a:latin typeface="Arial" charset="0"/>
              <a:ea typeface="Arial" charset="0"/>
              <a:cs typeface="Arial" charset="0"/>
            </a:endParaRPr>
          </a:p>
          <a:p>
            <a:endParaRPr lang="en-US" dirty="0"/>
          </a:p>
        </p:txBody>
      </p:sp>
      <p:sp>
        <p:nvSpPr>
          <p:cNvPr id="10" name="TextBox 9"/>
          <p:cNvSpPr txBox="1"/>
          <p:nvPr/>
        </p:nvSpPr>
        <p:spPr>
          <a:xfrm>
            <a:off x="6721666" y="2755314"/>
            <a:ext cx="4968606" cy="2462213"/>
          </a:xfrm>
          <a:prstGeom prst="rect">
            <a:avLst/>
          </a:prstGeom>
          <a:noFill/>
        </p:spPr>
        <p:txBody>
          <a:bodyPr wrap="square" rtlCol="0">
            <a:spAutoFit/>
          </a:bodyPr>
          <a:lstStyle/>
          <a:p>
            <a:pPr marL="285750" indent="-285750">
              <a:buFont typeface="Arial" charset="0"/>
              <a:buChar char="•"/>
            </a:pPr>
            <a:r>
              <a:rPr lang="en-US" sz="1400" dirty="0" smtClean="0">
                <a:latin typeface="Arial" charset="0"/>
                <a:ea typeface="Arial" charset="0"/>
                <a:cs typeface="Arial" charset="0"/>
              </a:rPr>
              <a:t>The summary statistics of tip amount is shown at the top. The median &lt; mean so the distribution is right skewed. </a:t>
            </a:r>
            <a:br>
              <a:rPr lang="en-US" sz="1400" dirty="0" smtClean="0">
                <a:latin typeface="Arial" charset="0"/>
                <a:ea typeface="Arial" charset="0"/>
                <a:cs typeface="Arial" charset="0"/>
              </a:rPr>
            </a:br>
            <a:endParaRPr lang="en-US" sz="1400" dirty="0" smtClean="0">
              <a:latin typeface="Arial" charset="0"/>
              <a:ea typeface="Arial" charset="0"/>
              <a:cs typeface="Arial" charset="0"/>
            </a:endParaRPr>
          </a:p>
          <a:p>
            <a:pPr marL="285750" indent="-285750">
              <a:buFont typeface="Arial" charset="0"/>
              <a:buChar char="•"/>
            </a:pPr>
            <a:r>
              <a:rPr lang="en-US" sz="1400" dirty="0" smtClean="0">
                <a:latin typeface="Arial" charset="0"/>
                <a:ea typeface="Arial" charset="0"/>
                <a:cs typeface="Arial" charset="0"/>
              </a:rPr>
              <a:t>The histogram shows the distribution of tip amount which is a right skewed distribution. The blue line shows the mean tip amount value.</a:t>
            </a:r>
            <a:br>
              <a:rPr lang="en-US" sz="1400" dirty="0" smtClean="0">
                <a:latin typeface="Arial" charset="0"/>
                <a:ea typeface="Arial" charset="0"/>
                <a:cs typeface="Arial" charset="0"/>
              </a:rPr>
            </a:br>
            <a:endParaRPr lang="en-US" sz="1400" dirty="0" smtClean="0">
              <a:latin typeface="Arial" charset="0"/>
              <a:ea typeface="Arial" charset="0"/>
              <a:cs typeface="Arial" charset="0"/>
            </a:endParaRPr>
          </a:p>
          <a:p>
            <a:pPr marL="285750" indent="-285750">
              <a:buFont typeface="Arial" charset="0"/>
              <a:buChar char="•"/>
            </a:pPr>
            <a:r>
              <a:rPr lang="en-US" sz="1400" dirty="0" smtClean="0">
                <a:latin typeface="Arial" charset="0"/>
                <a:ea typeface="Arial" charset="0"/>
                <a:cs typeface="Arial" charset="0"/>
              </a:rPr>
              <a:t>The mean tip amount is 1.346$ and the median is 1.00$.</a:t>
            </a:r>
            <a:br>
              <a:rPr lang="en-US" sz="1400" dirty="0" smtClean="0">
                <a:latin typeface="Arial" charset="0"/>
                <a:ea typeface="Arial" charset="0"/>
                <a:cs typeface="Arial" charset="0"/>
              </a:rPr>
            </a:br>
            <a:endParaRPr lang="en-US" sz="1400" dirty="0" smtClean="0">
              <a:latin typeface="Arial" charset="0"/>
              <a:ea typeface="Arial" charset="0"/>
              <a:cs typeface="Arial" charset="0"/>
            </a:endParaRPr>
          </a:p>
          <a:p>
            <a:pPr marL="285750" indent="-285750">
              <a:buFont typeface="Arial" charset="0"/>
              <a:buChar char="•"/>
            </a:pPr>
            <a:r>
              <a:rPr lang="en-US" sz="1400" dirty="0" smtClean="0">
                <a:latin typeface="Arial" charset="0"/>
                <a:ea typeface="Arial" charset="0"/>
                <a:cs typeface="Arial" charset="0"/>
              </a:rPr>
              <a:t>There are few outliers with very high tip amount and the maximum tip amount is 200$.</a:t>
            </a:r>
            <a:endParaRPr lang="en-US" dirty="0"/>
          </a:p>
        </p:txBody>
      </p:sp>
      <p:sp>
        <p:nvSpPr>
          <p:cNvPr id="6" name="TextBox 5"/>
          <p:cNvSpPr txBox="1"/>
          <p:nvPr/>
        </p:nvSpPr>
        <p:spPr>
          <a:xfrm>
            <a:off x="7971200" y="2065458"/>
            <a:ext cx="1685581" cy="261610"/>
          </a:xfrm>
          <a:prstGeom prst="rect">
            <a:avLst/>
          </a:prstGeom>
          <a:noFill/>
        </p:spPr>
        <p:txBody>
          <a:bodyPr wrap="square" rtlCol="0">
            <a:spAutoFit/>
          </a:bodyPr>
          <a:lstStyle/>
          <a:p>
            <a:pPr algn="ctr"/>
            <a:r>
              <a:rPr lang="en-US" sz="1100" dirty="0" smtClean="0">
                <a:latin typeface="Arial" charset="0"/>
                <a:ea typeface="Arial" charset="0"/>
                <a:cs typeface="Arial" charset="0"/>
              </a:rPr>
              <a:t>Summary Statistics</a:t>
            </a:r>
            <a:endParaRPr lang="en-US" sz="1100" dirty="0">
              <a:latin typeface="Arial" charset="0"/>
              <a:ea typeface="Arial" charset="0"/>
              <a:cs typeface="Arial"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090" y="1576508"/>
            <a:ext cx="4241800" cy="4191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832" y="1576508"/>
            <a:ext cx="6281928" cy="4486505"/>
          </a:xfrm>
          <a:prstGeom prst="rect">
            <a:avLst/>
          </a:prstGeom>
        </p:spPr>
      </p:pic>
    </p:spTree>
    <p:extLst>
      <p:ext uri="{BB962C8B-B14F-4D97-AF65-F5344CB8AC3E}">
        <p14:creationId xmlns:p14="http://schemas.microsoft.com/office/powerpoint/2010/main" val="713408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832" y="296312"/>
            <a:ext cx="2566930" cy="317923"/>
          </a:xfrm>
        </p:spPr>
        <p:txBody>
          <a:bodyPr>
            <a:normAutofit fontScale="90000"/>
          </a:bodyPr>
          <a:lstStyle/>
          <a:p>
            <a:r>
              <a:rPr lang="en-US" sz="2000" dirty="0" smtClean="0">
                <a:latin typeface="Arial" charset="0"/>
                <a:ea typeface="Arial" charset="0"/>
                <a:cs typeface="Arial" charset="0"/>
              </a:rPr>
              <a:t>Basic Questions </a:t>
            </a:r>
            <a:endParaRPr lang="en-US" sz="2000" dirty="0">
              <a:latin typeface="Arial" charset="0"/>
              <a:ea typeface="Arial" charset="0"/>
              <a:cs typeface="Arial" charset="0"/>
            </a:endParaRPr>
          </a:p>
        </p:txBody>
      </p:sp>
      <p:sp>
        <p:nvSpPr>
          <p:cNvPr id="5" name="TextBox 4"/>
          <p:cNvSpPr txBox="1"/>
          <p:nvPr/>
        </p:nvSpPr>
        <p:spPr>
          <a:xfrm>
            <a:off x="277832" y="960955"/>
            <a:ext cx="5825513" cy="615553"/>
          </a:xfrm>
          <a:prstGeom prst="rect">
            <a:avLst/>
          </a:prstGeom>
          <a:noFill/>
        </p:spPr>
        <p:txBody>
          <a:bodyPr wrap="square" rtlCol="0">
            <a:spAutoFit/>
          </a:bodyPr>
          <a:lstStyle/>
          <a:p>
            <a:r>
              <a:rPr lang="en-US" sz="1600" dirty="0">
                <a:latin typeface="Arial" charset="0"/>
                <a:ea typeface="Arial" charset="0"/>
                <a:cs typeface="Arial" charset="0"/>
              </a:rPr>
              <a:t>e</a:t>
            </a:r>
            <a:r>
              <a:rPr lang="en-US" sz="1600" dirty="0" smtClean="0">
                <a:latin typeface="Arial" charset="0"/>
                <a:ea typeface="Arial" charset="0"/>
                <a:cs typeface="Arial" charset="0"/>
              </a:rPr>
              <a:t>. </a:t>
            </a:r>
            <a:r>
              <a:rPr lang="en-US" sz="1600" dirty="0">
                <a:latin typeface="Arial" charset="0"/>
                <a:ea typeface="Arial" charset="0"/>
                <a:cs typeface="Arial" charset="0"/>
              </a:rPr>
              <a:t>What is the distribution of </a:t>
            </a:r>
            <a:r>
              <a:rPr lang="en-US" sz="1600" dirty="0" smtClean="0">
                <a:latin typeface="Arial" charset="0"/>
                <a:ea typeface="Arial" charset="0"/>
                <a:cs typeface="Arial" charset="0"/>
              </a:rPr>
              <a:t>total amount ? </a:t>
            </a:r>
            <a:endParaRPr lang="en-US" sz="1600" dirty="0">
              <a:latin typeface="Arial" charset="0"/>
              <a:ea typeface="Arial" charset="0"/>
              <a:cs typeface="Arial" charset="0"/>
            </a:endParaRPr>
          </a:p>
          <a:p>
            <a:endParaRPr lang="en-US" dirty="0"/>
          </a:p>
        </p:txBody>
      </p:sp>
      <p:sp>
        <p:nvSpPr>
          <p:cNvPr id="10" name="TextBox 9"/>
          <p:cNvSpPr txBox="1"/>
          <p:nvPr/>
        </p:nvSpPr>
        <p:spPr>
          <a:xfrm>
            <a:off x="6721666" y="2755314"/>
            <a:ext cx="4968606" cy="3754874"/>
          </a:xfrm>
          <a:prstGeom prst="rect">
            <a:avLst/>
          </a:prstGeom>
          <a:noFill/>
        </p:spPr>
        <p:txBody>
          <a:bodyPr wrap="square" rtlCol="0">
            <a:spAutoFit/>
          </a:bodyPr>
          <a:lstStyle/>
          <a:p>
            <a:pPr marL="285750" indent="-285750">
              <a:buFont typeface="Arial" charset="0"/>
              <a:buChar char="•"/>
            </a:pPr>
            <a:r>
              <a:rPr lang="en-US" sz="1400" dirty="0" smtClean="0">
                <a:latin typeface="Arial" charset="0"/>
                <a:ea typeface="Arial" charset="0"/>
                <a:cs typeface="Arial" charset="0"/>
              </a:rPr>
              <a:t>The summary statistics of total amount is shown at the top. The median &lt; mean so the distribution is right skewed. </a:t>
            </a:r>
            <a:br>
              <a:rPr lang="en-US" sz="1400" dirty="0" smtClean="0">
                <a:latin typeface="Arial" charset="0"/>
                <a:ea typeface="Arial" charset="0"/>
                <a:cs typeface="Arial" charset="0"/>
              </a:rPr>
            </a:br>
            <a:endParaRPr lang="en-US" sz="1400" dirty="0" smtClean="0">
              <a:latin typeface="Arial" charset="0"/>
              <a:ea typeface="Arial" charset="0"/>
              <a:cs typeface="Arial" charset="0"/>
            </a:endParaRPr>
          </a:p>
          <a:p>
            <a:pPr marL="285750" indent="-285750">
              <a:buFont typeface="Arial" charset="0"/>
              <a:buChar char="•"/>
            </a:pPr>
            <a:r>
              <a:rPr lang="en-US" sz="1400" dirty="0" smtClean="0">
                <a:latin typeface="Arial" charset="0"/>
                <a:ea typeface="Arial" charset="0"/>
                <a:cs typeface="Arial" charset="0"/>
              </a:rPr>
              <a:t>The histogram shows the distribution of total amount which is a right skewed distribution. The blue line shows the mean tip amount value.</a:t>
            </a:r>
            <a:br>
              <a:rPr lang="en-US" sz="1400" dirty="0" smtClean="0">
                <a:latin typeface="Arial" charset="0"/>
                <a:ea typeface="Arial" charset="0"/>
                <a:cs typeface="Arial" charset="0"/>
              </a:rPr>
            </a:br>
            <a:endParaRPr lang="en-US" sz="1400" dirty="0" smtClean="0">
              <a:latin typeface="Arial" charset="0"/>
              <a:ea typeface="Arial" charset="0"/>
              <a:cs typeface="Arial" charset="0"/>
            </a:endParaRPr>
          </a:p>
          <a:p>
            <a:pPr marL="285750" indent="-285750">
              <a:buFont typeface="Arial" charset="0"/>
              <a:buChar char="•"/>
            </a:pPr>
            <a:r>
              <a:rPr lang="en-US" sz="1400" dirty="0" smtClean="0">
                <a:latin typeface="Arial" charset="0"/>
                <a:ea typeface="Arial" charset="0"/>
                <a:cs typeface="Arial" charset="0"/>
              </a:rPr>
              <a:t>The mean total amount is 14.69$ and the median is 11.00$.</a:t>
            </a:r>
            <a:br>
              <a:rPr lang="en-US" sz="1400" dirty="0" smtClean="0">
                <a:latin typeface="Arial" charset="0"/>
                <a:ea typeface="Arial" charset="0"/>
                <a:cs typeface="Arial" charset="0"/>
              </a:rPr>
            </a:br>
            <a:endParaRPr lang="en-US" sz="1400" dirty="0" smtClean="0">
              <a:latin typeface="Arial" charset="0"/>
              <a:ea typeface="Arial" charset="0"/>
              <a:cs typeface="Arial" charset="0"/>
            </a:endParaRPr>
          </a:p>
          <a:p>
            <a:pPr marL="285750" indent="-285750">
              <a:buFont typeface="Arial" charset="0"/>
              <a:buChar char="•"/>
            </a:pPr>
            <a:r>
              <a:rPr lang="en-US" sz="1400" dirty="0" smtClean="0">
                <a:latin typeface="Arial" charset="0"/>
                <a:ea typeface="Arial" charset="0"/>
                <a:cs typeface="Arial" charset="0"/>
              </a:rPr>
              <a:t>There are few outliers with very high total amount and the maximum total amount is 628.10$.</a:t>
            </a:r>
            <a:br>
              <a:rPr lang="en-US" sz="1400" dirty="0" smtClean="0">
                <a:latin typeface="Arial" charset="0"/>
                <a:ea typeface="Arial" charset="0"/>
                <a:cs typeface="Arial" charset="0"/>
              </a:rPr>
            </a:br>
            <a:endParaRPr lang="en-US" sz="1400" dirty="0" smtClean="0">
              <a:latin typeface="Arial" charset="0"/>
              <a:ea typeface="Arial" charset="0"/>
              <a:cs typeface="Arial" charset="0"/>
            </a:endParaRPr>
          </a:p>
          <a:p>
            <a:pPr marL="285750" indent="-285750">
              <a:buFont typeface="Arial" charset="0"/>
              <a:buChar char="•"/>
            </a:pPr>
            <a:r>
              <a:rPr lang="en-US" sz="1400" dirty="0" smtClean="0">
                <a:latin typeface="Arial" charset="0"/>
                <a:ea typeface="Arial" charset="0"/>
                <a:cs typeface="Arial" charset="0"/>
              </a:rPr>
              <a:t>All the histogram plots for fare amount, tip amount and total amount are right skewed distribution with few outliers having very large values.</a:t>
            </a:r>
            <a:endParaRPr lang="en-US" dirty="0"/>
          </a:p>
        </p:txBody>
      </p:sp>
      <p:sp>
        <p:nvSpPr>
          <p:cNvPr id="6" name="TextBox 5"/>
          <p:cNvSpPr txBox="1"/>
          <p:nvPr/>
        </p:nvSpPr>
        <p:spPr>
          <a:xfrm>
            <a:off x="7977550" y="2008308"/>
            <a:ext cx="1685581" cy="261610"/>
          </a:xfrm>
          <a:prstGeom prst="rect">
            <a:avLst/>
          </a:prstGeom>
          <a:noFill/>
        </p:spPr>
        <p:txBody>
          <a:bodyPr wrap="square" rtlCol="0">
            <a:spAutoFit/>
          </a:bodyPr>
          <a:lstStyle/>
          <a:p>
            <a:pPr algn="ctr"/>
            <a:r>
              <a:rPr lang="en-US" sz="1100" dirty="0" smtClean="0">
                <a:latin typeface="Arial" charset="0"/>
                <a:ea typeface="Arial" charset="0"/>
                <a:cs typeface="Arial" charset="0"/>
              </a:rPr>
              <a:t>Summary Statistics</a:t>
            </a:r>
            <a:endParaRPr lang="en-US" sz="1100" dirty="0">
              <a:latin typeface="Arial" charset="0"/>
              <a:ea typeface="Arial" charset="0"/>
              <a:cs typeface="Arial"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1666" y="1576508"/>
            <a:ext cx="4197350" cy="431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832" y="1576508"/>
            <a:ext cx="6281928" cy="4481795"/>
          </a:xfrm>
          <a:prstGeom prst="rect">
            <a:avLst/>
          </a:prstGeom>
        </p:spPr>
      </p:pic>
    </p:spTree>
    <p:extLst>
      <p:ext uri="{BB962C8B-B14F-4D97-AF65-F5344CB8AC3E}">
        <p14:creationId xmlns:p14="http://schemas.microsoft.com/office/powerpoint/2010/main" val="6965322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77832" y="231927"/>
            <a:ext cx="2566930" cy="317923"/>
          </a:xfrm>
        </p:spPr>
        <p:txBody>
          <a:bodyPr>
            <a:normAutofit fontScale="90000"/>
          </a:bodyPr>
          <a:lstStyle/>
          <a:p>
            <a:r>
              <a:rPr lang="en-US" sz="2000" dirty="0" smtClean="0">
                <a:latin typeface="Arial" charset="0"/>
                <a:ea typeface="Arial" charset="0"/>
                <a:cs typeface="Arial" charset="0"/>
              </a:rPr>
              <a:t>Basic Questions </a:t>
            </a:r>
            <a:endParaRPr lang="en-US" sz="2000" dirty="0">
              <a:latin typeface="Arial" charset="0"/>
              <a:ea typeface="Arial" charset="0"/>
              <a:cs typeface="Arial" charset="0"/>
            </a:endParaRPr>
          </a:p>
        </p:txBody>
      </p:sp>
      <p:sp>
        <p:nvSpPr>
          <p:cNvPr id="6" name="TextBox 5"/>
          <p:cNvSpPr txBox="1"/>
          <p:nvPr/>
        </p:nvSpPr>
        <p:spPr>
          <a:xfrm>
            <a:off x="277832" y="699770"/>
            <a:ext cx="5825513" cy="615553"/>
          </a:xfrm>
          <a:prstGeom prst="rect">
            <a:avLst/>
          </a:prstGeom>
          <a:noFill/>
        </p:spPr>
        <p:txBody>
          <a:bodyPr wrap="square" rtlCol="0">
            <a:spAutoFit/>
          </a:bodyPr>
          <a:lstStyle/>
          <a:p>
            <a:r>
              <a:rPr lang="en-US" sz="1600" dirty="0">
                <a:latin typeface="Arial" charset="0"/>
                <a:ea typeface="Arial" charset="0"/>
                <a:cs typeface="Arial" charset="0"/>
              </a:rPr>
              <a:t>f</a:t>
            </a:r>
            <a:r>
              <a:rPr lang="en-US" sz="1600" dirty="0" smtClean="0">
                <a:latin typeface="Arial" charset="0"/>
                <a:ea typeface="Arial" charset="0"/>
                <a:cs typeface="Arial" charset="0"/>
              </a:rPr>
              <a:t>. What are the top 5 busiest hours of the day ? </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32" y="1315323"/>
            <a:ext cx="5148072" cy="392992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9348" y="1315323"/>
            <a:ext cx="5161249" cy="3929920"/>
          </a:xfrm>
          <a:prstGeom prst="rect">
            <a:avLst/>
          </a:prstGeom>
        </p:spPr>
      </p:pic>
      <p:sp>
        <p:nvSpPr>
          <p:cNvPr id="9" name="TextBox 8"/>
          <p:cNvSpPr txBox="1"/>
          <p:nvPr/>
        </p:nvSpPr>
        <p:spPr>
          <a:xfrm>
            <a:off x="277832" y="5348511"/>
            <a:ext cx="10562765" cy="923330"/>
          </a:xfrm>
          <a:prstGeom prst="rect">
            <a:avLst/>
          </a:prstGeom>
          <a:noFill/>
        </p:spPr>
        <p:txBody>
          <a:bodyPr wrap="square" rtlCol="0">
            <a:spAutoFit/>
          </a:bodyPr>
          <a:lstStyle/>
          <a:p>
            <a:pPr marL="285750" indent="-285750">
              <a:buFont typeface="Arial" charset="0"/>
              <a:buChar char="•"/>
            </a:pPr>
            <a:r>
              <a:rPr lang="en-US" dirty="0" smtClean="0"/>
              <a:t>The top 5 busiest pickup and drop-off hours are 18,19,20,21,22. </a:t>
            </a:r>
            <a:br>
              <a:rPr lang="en-US" dirty="0" smtClean="0"/>
            </a:br>
            <a:endParaRPr lang="en-US" dirty="0" smtClean="0"/>
          </a:p>
          <a:p>
            <a:pPr marL="285750" indent="-285750">
              <a:buFont typeface="Arial" charset="0"/>
              <a:buChar char="•"/>
            </a:pPr>
            <a:r>
              <a:rPr lang="en-US" dirty="0" smtClean="0"/>
              <a:t>So the top 5 busiest hours are from 6pm - 10pm.  </a:t>
            </a:r>
            <a:endParaRPr lang="en-US" dirty="0"/>
          </a:p>
        </p:txBody>
      </p:sp>
    </p:spTree>
    <p:extLst>
      <p:ext uri="{BB962C8B-B14F-4D97-AF65-F5344CB8AC3E}">
        <p14:creationId xmlns:p14="http://schemas.microsoft.com/office/powerpoint/2010/main" val="1258687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1107</Words>
  <Application>Microsoft Macintosh PowerPoint</Application>
  <PresentationFormat>Widescreen</PresentationFormat>
  <Paragraphs>131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Arial</vt:lpstr>
      <vt:lpstr>Office Theme</vt:lpstr>
      <vt:lpstr>PowerPoint Presentation</vt:lpstr>
      <vt:lpstr>Data Details </vt:lpstr>
      <vt:lpstr>Basic Questions</vt:lpstr>
      <vt:lpstr>Basic Questions </vt:lpstr>
      <vt:lpstr>Basic Questions </vt:lpstr>
      <vt:lpstr>Basic Questions </vt:lpstr>
      <vt:lpstr>Basic Questions </vt:lpstr>
      <vt:lpstr>Basic Questions </vt:lpstr>
      <vt:lpstr>Basic Questions </vt:lpstr>
      <vt:lpstr>Basic Questions </vt:lpstr>
      <vt:lpstr>Basic Questions </vt:lpstr>
      <vt:lpstr>Basic Questions </vt:lpstr>
      <vt:lpstr>Open Questions</vt:lpstr>
      <vt:lpstr>Open Questions </vt:lpstr>
      <vt:lpstr>Open Questions </vt:lpstr>
      <vt:lpstr>Open Questions </vt:lpstr>
      <vt:lpstr>Open Questions </vt:lpstr>
      <vt:lpstr>Open 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41</cp:revision>
  <dcterms:created xsi:type="dcterms:W3CDTF">2018-03-25T19:33:00Z</dcterms:created>
  <dcterms:modified xsi:type="dcterms:W3CDTF">2018-03-26T04:51:11Z</dcterms:modified>
</cp:coreProperties>
</file>