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65" r:id="rId4"/>
    <p:sldId id="319" r:id="rId5"/>
    <p:sldId id="304" r:id="rId6"/>
    <p:sldId id="312" r:id="rId7"/>
    <p:sldId id="320" r:id="rId8"/>
    <p:sldId id="313" r:id="rId9"/>
    <p:sldId id="314" r:id="rId10"/>
    <p:sldId id="315" r:id="rId11"/>
    <p:sldId id="326" r:id="rId12"/>
    <p:sldId id="328" r:id="rId13"/>
    <p:sldId id="329" r:id="rId14"/>
    <p:sldId id="327" r:id="rId15"/>
    <p:sldId id="305" r:id="rId16"/>
    <p:sldId id="309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3" r:id="rId25"/>
    <p:sldId id="318" r:id="rId26"/>
    <p:sldId id="310" r:id="rId27"/>
    <p:sldId id="275" r:id="rId28"/>
    <p:sldId id="297" r:id="rId29"/>
    <p:sldId id="298" r:id="rId30"/>
    <p:sldId id="299" r:id="rId31"/>
    <p:sldId id="273" r:id="rId32"/>
    <p:sldId id="296" r:id="rId33"/>
    <p:sldId id="342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0A39C0-3B31-40F6-9791-7A82C8F03C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9315A-8A75-481E-83FA-6D2B2537F9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6D04F-618D-47E8-B02A-A4025E2EE04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1C226-F150-4296-BC65-77A89BFBE4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071F5-431A-422E-A76D-8C110B277D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063CF-2AF3-4A8F-8331-FAAEA12F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6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E02C-ADB4-4BD3-92F3-9B00A809EDB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C865F-703C-4375-B405-8540059A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C865F-703C-4375-B405-8540059A5F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3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C865F-703C-4375-B405-8540059A5F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2795-A2E1-4047-A3ED-96F93BEB6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F117A-8D2E-44BF-8B98-C28CF5A90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CBA74-2E74-4CF1-B5F0-C5C46062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76D6-14D6-49BD-8A75-0B8094C847AE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1BCEF-8EA6-403E-ABC2-7EF5DDCC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8F9E-A42F-4C55-8BED-A4349EAB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C755-BC71-4252-B5FB-08BA331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A8FE-67C6-4168-BA92-8C6DA04FD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AD97-7CE4-41CC-82EA-FBE960A1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835D-1CFC-46AA-B5FA-DC6C3EBD14B3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0418-F14C-4F68-BE12-BE9E59D1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741D-B0A6-4B4F-86B2-E00EE0EB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1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03F23-3F39-4A22-AF4C-AD5CA9C20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A321C-40A5-44E8-8152-5CD78E815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E32C-5CB7-453A-8DB2-E488F13F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81AC-939E-4C7C-A17C-40659A6B449B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EE22-5FA5-48E1-94AB-99C74DB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2831-710A-49C6-BF9F-B5864A9C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832F-509D-4BC2-8E29-2ADE2D0B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A5A1-F79F-4939-A586-FAB3C200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FA207-14CB-405A-B62D-3E7D08DC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5768-93BB-4836-94F4-8B262B48CFF3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FBF3-2715-4D92-993B-51F301FA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B328-B931-4896-8CF3-57385B9C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EAFF-3D56-4D09-8C57-752CA962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B8077-38A9-4774-81B9-ABD39302A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2B9C-52FD-4797-8C04-0FB8FF51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C23A-B998-46A2-BBD5-CA77670357C7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220F-944E-4A83-B581-EC76B83C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768F1-B8E5-41BA-8CB4-31D5945E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525D-25AB-4296-AA1C-D179A886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BA12-2062-4489-BC91-0233DA7D9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6C7A6-801E-48C7-8437-EF42A702B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CA042-EBEC-4A2B-BB6D-9DF07A7A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ADF1-0132-4F4F-BC70-E651134CB3D9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3DE35-6362-45BE-AE91-EDDDD531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7F229-8668-4238-A53F-6E657682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3A0E-C7F4-4164-AA54-63921FD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4C3ED-90B7-4465-8A45-F17311C6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C31B0-5C67-468A-9733-538CAEA39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CE585-00A1-41D1-8D78-279F6F174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5A8EB-259B-42FC-B989-33B81988D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480F2-B239-4D76-A2F7-68DC182A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F8F8-10A5-419E-8BBA-CC81FBD19663}" type="datetime1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1A701-0A5E-4B76-95FD-CFB89C31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F5609-EF19-45B1-B5A3-47B5572A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2BEE-90C1-437A-AA26-9AD4B441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4F3D1-ED05-4E69-98B9-F52DC98D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C328-0B21-40EA-A155-6DBE78BB3759}" type="datetime1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7711B-5F2C-4AFA-92A6-1A08AAF0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F73F4-06AB-495E-83DF-CCB424D6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5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DBCB6-0E5C-4176-A561-B57CAD79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3F7-E2F5-4E99-A5A3-7F19310195B9}" type="datetime1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AB113-1657-4BEF-A5C7-F916513E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4056A-165B-4FE7-A293-2A962B57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2ED8-E2A4-41C2-A044-2684081F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CB0B-E13E-4BB1-BBFE-D7B6815D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C7D70-07A2-443A-9C6A-AC9E08D20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DF3A8-49E1-45D0-A6B7-383890E2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5EC8-EFC9-44D0-8327-7E0369FA309D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577D6-8782-44D4-8076-EF2F712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E00DA-1AD3-450B-BC36-C2BDFAD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85F8-39C6-4F39-A597-89A44D8D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F1D3C-29CF-42AA-929C-88E874226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2321A-E725-4558-89E1-F5538541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37792-FC3E-47A5-B948-93CEB8E9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C019-9A09-4009-B830-421C0159E6EC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209DF-4C14-44B7-AD87-3D5702EA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2209D-A501-42DD-9C66-68DB0DDE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9D7B6-6A84-4B03-A3BA-28110B80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2D4A9-0087-4D47-8A1B-8C53A50D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5A19E-9D70-47D1-8A1B-641DDA2DD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D550-8FA4-4F4F-8782-2D121C562115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CDA1-2398-4FEB-81BA-039323480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2F0F-A0DD-4043-8DAB-902EAB36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7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vdanurGENC/ConvertToByteCod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SevdanurGENC/ConvertToByteCod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B56F-CC31-4374-B734-F7941854C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55080"/>
          </a:xfrm>
        </p:spPr>
        <p:txBody>
          <a:bodyPr anchor="ctr">
            <a:normAutofit/>
          </a:bodyPr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Bytecode Üzerinden </a:t>
            </a:r>
            <a:b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 Java Programının Analizi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615F9-800B-4FE0-838A-4E4FB642D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3514"/>
            <a:ext cx="9144000" cy="1090462"/>
          </a:xfrm>
        </p:spPr>
        <p:txBody>
          <a:bodyPr anchor="b">
            <a:normAutofit/>
          </a:bodyPr>
          <a:lstStyle/>
          <a:p>
            <a:pPr algn="r"/>
            <a:r>
              <a:rPr lang="tr-TR" sz="1800" b="1" dirty="0"/>
              <a:t>Bilgisayar Mühendisliği Anabilim Dalı : 184013800</a:t>
            </a:r>
            <a:r>
              <a:rPr lang="en-US" sz="1800" b="1" dirty="0"/>
              <a:t> - </a:t>
            </a:r>
            <a:r>
              <a:rPr lang="tr-TR" sz="1800" b="1" dirty="0"/>
              <a:t>Sevdanur GENÇ</a:t>
            </a:r>
          </a:p>
          <a:p>
            <a:pPr algn="r"/>
            <a:endParaRPr lang="en-US" sz="1800" b="1" dirty="0"/>
          </a:p>
          <a:p>
            <a:pPr algn="r"/>
            <a:r>
              <a:rPr lang="en-US" sz="1800" b="1" dirty="0"/>
              <a:t>Dan</a:t>
            </a:r>
            <a:r>
              <a:rPr lang="tr-TR" sz="1800" b="1" dirty="0"/>
              <a:t>ışman : </a:t>
            </a:r>
            <a:r>
              <a:rPr lang="en-US" sz="1800" b="1" dirty="0"/>
              <a:t>Prof. Dr. </a:t>
            </a:r>
            <a:r>
              <a:rPr lang="en-US" sz="1800" b="1" dirty="0" err="1"/>
              <a:t>Ecir</a:t>
            </a:r>
            <a:r>
              <a:rPr lang="en-US" sz="1800" b="1" dirty="0"/>
              <a:t> </a:t>
            </a:r>
            <a:r>
              <a:rPr lang="en-US" sz="1800" b="1" dirty="0" err="1"/>
              <a:t>Uğur</a:t>
            </a:r>
            <a:r>
              <a:rPr lang="en-US" sz="1800" b="1" dirty="0"/>
              <a:t> KÜÇÜKSİLLE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1B6D3-C571-450A-B1FE-EAF94057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Bytecode </a:t>
            </a:r>
            <a:r>
              <a:rPr lang="en-US" dirty="0" err="1"/>
              <a:t>Üzerinden</a:t>
            </a:r>
            <a:r>
              <a:rPr lang="en-US" dirty="0"/>
              <a:t> Bir Java </a:t>
            </a:r>
            <a:r>
              <a:rPr lang="en-US" dirty="0" err="1"/>
              <a:t>Programının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AA94-F8E6-4A85-8759-D41091EE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r>
              <a:rPr lang="en-US" b="1" dirty="0"/>
              <a:t> </a:t>
            </a:r>
            <a:r>
              <a:rPr lang="en-US" b="1" dirty="0" err="1"/>
              <a:t>Türleri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Tanımları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3843" cy="4351338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İlkel</a:t>
            </a:r>
            <a:r>
              <a:rPr lang="en-US" sz="2400" b="1" dirty="0"/>
              <a:t> </a:t>
            </a:r>
            <a:r>
              <a:rPr lang="en-US" sz="2400" b="1" dirty="0" err="1"/>
              <a:t>Veri</a:t>
            </a:r>
            <a:r>
              <a:rPr lang="en-US" sz="2400" b="1" dirty="0"/>
              <a:t> </a:t>
            </a:r>
            <a:r>
              <a:rPr lang="en-US" sz="2400" b="1" dirty="0" err="1"/>
              <a:t>Türleri</a:t>
            </a:r>
            <a:r>
              <a:rPr lang="en-US" sz="2400" b="1" dirty="0"/>
              <a:t> (Primitive Types)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27650"/>
              </p:ext>
            </p:extLst>
          </p:nvPr>
        </p:nvGraphicFramePr>
        <p:xfrm>
          <a:off x="838200" y="3218466"/>
          <a:ext cx="4609290" cy="1496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9315">
                  <a:extLst>
                    <a:ext uri="{9D8B030D-6E8A-4147-A177-3AD203B41FA5}">
                      <a16:colId xmlns:a16="http://schemas.microsoft.com/office/drawing/2014/main" val="4053952872"/>
                    </a:ext>
                  </a:extLst>
                </a:gridCol>
                <a:gridCol w="3929975">
                  <a:extLst>
                    <a:ext uri="{9D8B030D-6E8A-4147-A177-3AD203B41FA5}">
                      <a16:colId xmlns:a16="http://schemas.microsoft.com/office/drawing/2014/main" val="151969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Definition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995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byte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one-byte signed two's complement integer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668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short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two-byte signed two's complement integer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28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4-byte signed two's complement integer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32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8-byte signed two's complement integer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090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4-byte IEEE 754 single-precision float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481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double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8-byte IEEE 754 double-precision float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52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2-byte unsigned Unicode character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37928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 txBox="1">
            <a:spLocks/>
          </p:cNvSpPr>
          <p:nvPr/>
        </p:nvSpPr>
        <p:spPr>
          <a:xfrm>
            <a:off x="6219217" y="1825625"/>
            <a:ext cx="5134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Sabitleri</a:t>
            </a:r>
            <a:r>
              <a:rPr lang="en-US" sz="2400" b="1" dirty="0"/>
              <a:t> </a:t>
            </a:r>
            <a:r>
              <a:rPr lang="en-US" sz="2400" b="1" dirty="0" err="1"/>
              <a:t>Yığında</a:t>
            </a:r>
            <a:r>
              <a:rPr lang="en-US" sz="2400" b="1" dirty="0"/>
              <a:t> </a:t>
            </a:r>
            <a:r>
              <a:rPr lang="en-US" sz="2400" b="1" dirty="0" err="1"/>
              <a:t>Tutma</a:t>
            </a:r>
            <a:r>
              <a:rPr lang="en-US" sz="2400" b="1" dirty="0"/>
              <a:t> </a:t>
            </a:r>
            <a:endParaRPr lang="en-US" sz="2400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75191"/>
              </p:ext>
            </p:extLst>
          </p:nvPr>
        </p:nvGraphicFramePr>
        <p:xfrm>
          <a:off x="6219216" y="2947130"/>
          <a:ext cx="5134584" cy="2057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4894">
                  <a:extLst>
                    <a:ext uri="{9D8B030D-6E8A-4147-A177-3AD203B41FA5}">
                      <a16:colId xmlns:a16="http://schemas.microsoft.com/office/drawing/2014/main" val="4072124548"/>
                    </a:ext>
                  </a:extLst>
                </a:gridCol>
                <a:gridCol w="953310">
                  <a:extLst>
                    <a:ext uri="{9D8B030D-6E8A-4147-A177-3AD203B41FA5}">
                      <a16:colId xmlns:a16="http://schemas.microsoft.com/office/drawing/2014/main" val="4243363883"/>
                    </a:ext>
                  </a:extLst>
                </a:gridCol>
                <a:gridCol w="3046380">
                  <a:extLst>
                    <a:ext uri="{9D8B030D-6E8A-4147-A177-3AD203B41FA5}">
                      <a16:colId xmlns:a16="http://schemas.microsoft.com/office/drawing/2014/main" val="16922121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51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iconst_m1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-1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555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iconst_0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0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625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iconst_1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1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532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iconst_2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2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28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iconst_3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3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239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iconst_4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4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432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iconst_5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5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132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fconst_0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float 0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48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fconst_1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float 1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93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fconst_2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pushes float 2 onto the stack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8160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AD29BF8-B690-4FC7-B87F-5F4D7E5192D9}"/>
              </a:ext>
            </a:extLst>
          </p:cNvPr>
          <p:cNvSpPr txBox="1"/>
          <p:nvPr/>
        </p:nvSpPr>
        <p:spPr>
          <a:xfrm>
            <a:off x="6530162" y="5221605"/>
            <a:ext cx="45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/>
              <a:t>İnteger ve floadları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gönderen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62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r>
              <a:rPr lang="en-US" b="1" dirty="0"/>
              <a:t> </a:t>
            </a:r>
            <a:r>
              <a:rPr lang="en-US" b="1" dirty="0" err="1"/>
              <a:t>Türleri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Tanımları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3843" cy="4351338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Sabitleri</a:t>
            </a:r>
            <a:r>
              <a:rPr lang="en-US" sz="2400" b="1" dirty="0"/>
              <a:t> </a:t>
            </a:r>
            <a:r>
              <a:rPr lang="en-US" sz="2400" b="1" dirty="0" err="1"/>
              <a:t>Yığında</a:t>
            </a:r>
            <a:r>
              <a:rPr lang="en-US" sz="2400" b="1" dirty="0"/>
              <a:t> </a:t>
            </a:r>
            <a:r>
              <a:rPr lang="en-US" sz="2400" b="1" dirty="0" err="1"/>
              <a:t>Tutma</a:t>
            </a:r>
            <a:r>
              <a:rPr lang="en-US" sz="2400" b="1" dirty="0"/>
              <a:t> </a:t>
            </a:r>
            <a:endParaRPr lang="tr-TR" sz="2400" b="1" dirty="0"/>
          </a:p>
          <a:p>
            <a:endParaRPr lang="tr-TR" sz="2400" b="1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 txBox="1">
            <a:spLocks/>
          </p:cNvSpPr>
          <p:nvPr/>
        </p:nvSpPr>
        <p:spPr>
          <a:xfrm>
            <a:off x="6219217" y="1825625"/>
            <a:ext cx="5134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58803"/>
              </p:ext>
            </p:extLst>
          </p:nvPr>
        </p:nvGraphicFramePr>
        <p:xfrm>
          <a:off x="796044" y="2530666"/>
          <a:ext cx="4803843" cy="935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681">
                  <a:extLst>
                    <a:ext uri="{9D8B030D-6E8A-4147-A177-3AD203B41FA5}">
                      <a16:colId xmlns:a16="http://schemas.microsoft.com/office/drawing/2014/main" val="4073783290"/>
                    </a:ext>
                  </a:extLst>
                </a:gridCol>
                <a:gridCol w="1011676">
                  <a:extLst>
                    <a:ext uri="{9D8B030D-6E8A-4147-A177-3AD203B41FA5}">
                      <a16:colId xmlns:a16="http://schemas.microsoft.com/office/drawing/2014/main" val="1472723958"/>
                    </a:ext>
                  </a:extLst>
                </a:gridCol>
                <a:gridCol w="3054486">
                  <a:extLst>
                    <a:ext uri="{9D8B030D-6E8A-4147-A177-3AD203B41FA5}">
                      <a16:colId xmlns:a16="http://schemas.microsoft.com/office/drawing/2014/main" val="916486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570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lconst_0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long 0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39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lconst_1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long 1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801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dconst_0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double 0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97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dconst_1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pushes double 1 onto the stack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838796"/>
                  </a:ext>
                </a:extLst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10233"/>
              </p:ext>
            </p:extLst>
          </p:nvPr>
        </p:nvGraphicFramePr>
        <p:xfrm>
          <a:off x="6219215" y="1928312"/>
          <a:ext cx="5134583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827">
                  <a:extLst>
                    <a:ext uri="{9D8B030D-6E8A-4147-A177-3AD203B41FA5}">
                      <a16:colId xmlns:a16="http://schemas.microsoft.com/office/drawing/2014/main" val="3876422404"/>
                    </a:ext>
                  </a:extLst>
                </a:gridCol>
                <a:gridCol w="935767">
                  <a:extLst>
                    <a:ext uri="{9D8B030D-6E8A-4147-A177-3AD203B41FA5}">
                      <a16:colId xmlns:a16="http://schemas.microsoft.com/office/drawing/2014/main" val="2213694552"/>
                    </a:ext>
                  </a:extLst>
                </a:gridCol>
                <a:gridCol w="3243989">
                  <a:extLst>
                    <a:ext uri="{9D8B030D-6E8A-4147-A177-3AD203B41FA5}">
                      <a16:colId xmlns:a16="http://schemas.microsoft.com/office/drawing/2014/main" val="3462631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06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aconst_null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pushes a null object reference onto the stack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182346"/>
                  </a:ext>
                </a:extLst>
              </a:tr>
            </a:tbl>
          </a:graphicData>
        </a:graphic>
      </p:graphicFrame>
      <p:graphicFrame>
        <p:nvGraphicFramePr>
          <p:cNvPr id="12" name="Tablo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98724"/>
              </p:ext>
            </p:extLst>
          </p:nvPr>
        </p:nvGraphicFramePr>
        <p:xfrm>
          <a:off x="796044" y="4282263"/>
          <a:ext cx="5134584" cy="95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154">
                  <a:extLst>
                    <a:ext uri="{9D8B030D-6E8A-4147-A177-3AD203B41FA5}">
                      <a16:colId xmlns:a16="http://schemas.microsoft.com/office/drawing/2014/main" val="2316682941"/>
                    </a:ext>
                  </a:extLst>
                </a:gridCol>
                <a:gridCol w="1031132">
                  <a:extLst>
                    <a:ext uri="{9D8B030D-6E8A-4147-A177-3AD203B41FA5}">
                      <a16:colId xmlns:a16="http://schemas.microsoft.com/office/drawing/2014/main" val="19581957"/>
                    </a:ext>
                  </a:extLst>
                </a:gridCol>
                <a:gridCol w="3299298">
                  <a:extLst>
                    <a:ext uri="{9D8B030D-6E8A-4147-A177-3AD203B41FA5}">
                      <a16:colId xmlns:a16="http://schemas.microsoft.com/office/drawing/2014/main" val="3338399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6488385"/>
                  </a:ext>
                </a:extLst>
              </a:tr>
              <a:tr h="429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bipush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byte1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expands byte1 (a byte type) to an int and pushes it onto the stack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105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sipush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byte1, byte2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expands byte1, byte2 (a short type) to an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and pushes it onto the stack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828869"/>
                  </a:ext>
                </a:extLst>
              </a:tr>
            </a:tbl>
          </a:graphicData>
        </a:graphic>
      </p:graphicFrame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9245"/>
              </p:ext>
            </p:extLst>
          </p:nvPr>
        </p:nvGraphicFramePr>
        <p:xfrm>
          <a:off x="6219214" y="3017166"/>
          <a:ext cx="5134584" cy="2326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44">
                  <a:extLst>
                    <a:ext uri="{9D8B030D-6E8A-4147-A177-3AD203B41FA5}">
                      <a16:colId xmlns:a16="http://schemas.microsoft.com/office/drawing/2014/main" val="1133943746"/>
                    </a:ext>
                  </a:extLst>
                </a:gridCol>
                <a:gridCol w="1089497">
                  <a:extLst>
                    <a:ext uri="{9D8B030D-6E8A-4147-A177-3AD203B41FA5}">
                      <a16:colId xmlns:a16="http://schemas.microsoft.com/office/drawing/2014/main" val="94243054"/>
                    </a:ext>
                  </a:extLst>
                </a:gridCol>
                <a:gridCol w="3279843">
                  <a:extLst>
                    <a:ext uri="{9D8B030D-6E8A-4147-A177-3AD203B41FA5}">
                      <a16:colId xmlns:a16="http://schemas.microsoft.com/office/drawing/2014/main" val="2522829665"/>
                    </a:ext>
                  </a:extLst>
                </a:gridCol>
              </a:tblGrid>
              <a:tr h="2188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356016"/>
                  </a:ext>
                </a:extLst>
              </a:tr>
              <a:tr h="6013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ldc1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indexbyte1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32-bit constant_pool entry specified by indexbyte1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1391602"/>
                  </a:ext>
                </a:extLst>
              </a:tr>
              <a:tr h="7533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ldc2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indexbyte1, indexbyte2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32-bit constant_pool entry specified by indexbyte1, indexbyte2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165453"/>
                  </a:ext>
                </a:extLst>
              </a:tr>
              <a:tr h="7533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ldc2w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indexbyte1, indexbyte2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pushes 64-bit </a:t>
                      </a:r>
                      <a:r>
                        <a:rPr lang="en-US" sz="1200" dirty="0" err="1">
                          <a:effectLst/>
                        </a:rPr>
                        <a:t>constant_pool</a:t>
                      </a:r>
                      <a:r>
                        <a:rPr lang="en-US" sz="1200" dirty="0">
                          <a:effectLst/>
                        </a:rPr>
                        <a:t> entry specified by indexbyte1, indexbyte2 onto the stack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5905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369232E-D9C9-42A1-AB8B-3C1626135406}"/>
              </a:ext>
            </a:extLst>
          </p:cNvPr>
          <p:cNvSpPr txBox="1"/>
          <p:nvPr/>
        </p:nvSpPr>
        <p:spPr>
          <a:xfrm>
            <a:off x="970275" y="3610110"/>
            <a:ext cx="524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/>
              <a:t>Long ve double’ları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gönderen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A7AD2-5502-4EE1-A9EE-CFAC4B7F6D70}"/>
              </a:ext>
            </a:extLst>
          </p:cNvPr>
          <p:cNvSpPr txBox="1"/>
          <p:nvPr/>
        </p:nvSpPr>
        <p:spPr>
          <a:xfrm>
            <a:off x="6682034" y="2427927"/>
            <a:ext cx="460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Yığına</a:t>
            </a:r>
            <a:r>
              <a:rPr lang="tr-TR" dirty="0"/>
              <a:t> null bir nesne başvurusu yapan </a:t>
            </a:r>
            <a:r>
              <a:rPr lang="en-US" dirty="0"/>
              <a:t>opcode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ED471-24DC-4872-A6D4-0C5BC9F82BB3}"/>
              </a:ext>
            </a:extLst>
          </p:cNvPr>
          <p:cNvSpPr txBox="1"/>
          <p:nvPr/>
        </p:nvSpPr>
        <p:spPr>
          <a:xfrm>
            <a:off x="1089572" y="5414277"/>
            <a:ext cx="524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Byte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Short’ları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gönderen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3B9131-6C99-4093-B164-F6290D169CE1}"/>
              </a:ext>
            </a:extLst>
          </p:cNvPr>
          <p:cNvSpPr txBox="1"/>
          <p:nvPr/>
        </p:nvSpPr>
        <p:spPr>
          <a:xfrm>
            <a:off x="6627099" y="5411560"/>
            <a:ext cx="430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havuz</a:t>
            </a:r>
            <a:r>
              <a:rPr lang="tr-TR" dirty="0"/>
              <a:t>un</a:t>
            </a:r>
            <a:r>
              <a:rPr lang="en-US" dirty="0"/>
              <a:t>dan </a:t>
            </a:r>
            <a:r>
              <a:rPr lang="en-US" dirty="0" err="1"/>
              <a:t>sabitleri</a:t>
            </a:r>
            <a:r>
              <a:rPr lang="en-US" dirty="0"/>
              <a:t> </a:t>
            </a:r>
            <a:r>
              <a:rPr lang="en-US" dirty="0" err="1"/>
              <a:t>iten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58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r>
              <a:rPr lang="en-US" b="1" dirty="0"/>
              <a:t> </a:t>
            </a:r>
            <a:r>
              <a:rPr lang="en-US" b="1" dirty="0" err="1"/>
              <a:t>Türleri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Tanımları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3843" cy="4351338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Yerel</a:t>
            </a:r>
            <a:r>
              <a:rPr lang="en-US" sz="2400" b="1" dirty="0"/>
              <a:t> De</a:t>
            </a:r>
            <a:r>
              <a:rPr lang="tr-TR" sz="2400" b="1" dirty="0"/>
              <a:t>ğişkenleri Yığına Aktarma</a:t>
            </a:r>
          </a:p>
          <a:p>
            <a:endParaRPr lang="tr-TR" sz="2400" b="1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 txBox="1">
            <a:spLocks/>
          </p:cNvSpPr>
          <p:nvPr/>
        </p:nvSpPr>
        <p:spPr>
          <a:xfrm>
            <a:off x="6219217" y="1825625"/>
            <a:ext cx="5134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8AB1B4-B312-4799-862F-BC72E87BE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1863"/>
              </p:ext>
            </p:extLst>
          </p:nvPr>
        </p:nvGraphicFramePr>
        <p:xfrm>
          <a:off x="838200" y="2325278"/>
          <a:ext cx="5224670" cy="2057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357">
                  <a:extLst>
                    <a:ext uri="{9D8B030D-6E8A-4147-A177-3AD203B41FA5}">
                      <a16:colId xmlns:a16="http://schemas.microsoft.com/office/drawing/2014/main" val="3690285330"/>
                    </a:ext>
                  </a:extLst>
                </a:gridCol>
                <a:gridCol w="934278">
                  <a:extLst>
                    <a:ext uri="{9D8B030D-6E8A-4147-A177-3AD203B41FA5}">
                      <a16:colId xmlns:a16="http://schemas.microsoft.com/office/drawing/2014/main" val="3927349058"/>
                    </a:ext>
                  </a:extLst>
                </a:gridCol>
                <a:gridCol w="3260035">
                  <a:extLst>
                    <a:ext uri="{9D8B030D-6E8A-4147-A177-3AD203B41FA5}">
                      <a16:colId xmlns:a16="http://schemas.microsoft.com/office/drawing/2014/main" val="1735664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1229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from local variable position 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624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iload_0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from local variable position 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99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iload_1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from local variable position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463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iload_2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from local variable position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280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iload_3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from local variable position three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512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float from local variable position 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881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fload_0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float from local variable position 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383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fload_1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float from local variable position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835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fload_2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float from local variable position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1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fload_3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pushes float from local variable position three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81036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60F8CE-B52A-4AD0-99A8-71E1566F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98479"/>
              </p:ext>
            </p:extLst>
          </p:nvPr>
        </p:nvGraphicFramePr>
        <p:xfrm>
          <a:off x="6384234" y="1449277"/>
          <a:ext cx="5381017" cy="2449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753">
                  <a:extLst>
                    <a:ext uri="{9D8B030D-6E8A-4147-A177-3AD203B41FA5}">
                      <a16:colId xmlns:a16="http://schemas.microsoft.com/office/drawing/2014/main" val="4263835922"/>
                    </a:ext>
                  </a:extLst>
                </a:gridCol>
                <a:gridCol w="864274">
                  <a:extLst>
                    <a:ext uri="{9D8B030D-6E8A-4147-A177-3AD203B41FA5}">
                      <a16:colId xmlns:a16="http://schemas.microsoft.com/office/drawing/2014/main" val="2231688237"/>
                    </a:ext>
                  </a:extLst>
                </a:gridCol>
                <a:gridCol w="3774990">
                  <a:extLst>
                    <a:ext uri="{9D8B030D-6E8A-4147-A177-3AD203B41FA5}">
                      <a16:colId xmlns:a16="http://schemas.microsoft.com/office/drawing/2014/main" val="234838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42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lload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long from local variable positions vindex and (vindex + 1)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340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lload_0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long from local variable positions zero and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7647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lload_1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long from local variable positions one and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632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lload_2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long from local variable positions two and three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875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lload_3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long from local variable positions three and four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013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dload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double from local variable positions vindex and (vindex + 1)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083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dload_0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double from local variable positions zero and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596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dload_1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double from local variable positions one and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65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dload_2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double from local variable positions two and three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92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dload_3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pushes double from local variable positions three and four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7512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A5E805-FF76-4BFB-A8AC-6F6876591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75876"/>
              </p:ext>
            </p:extLst>
          </p:nvPr>
        </p:nvGraphicFramePr>
        <p:xfrm>
          <a:off x="6384234" y="4378651"/>
          <a:ext cx="5416828" cy="1318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2183">
                  <a:extLst>
                    <a:ext uri="{9D8B030D-6E8A-4147-A177-3AD203B41FA5}">
                      <a16:colId xmlns:a16="http://schemas.microsoft.com/office/drawing/2014/main" val="3268008657"/>
                    </a:ext>
                  </a:extLst>
                </a:gridCol>
                <a:gridCol w="934279">
                  <a:extLst>
                    <a:ext uri="{9D8B030D-6E8A-4147-A177-3AD203B41FA5}">
                      <a16:colId xmlns:a16="http://schemas.microsoft.com/office/drawing/2014/main" val="2666316021"/>
                    </a:ext>
                  </a:extLst>
                </a:gridCol>
                <a:gridCol w="3750366">
                  <a:extLst>
                    <a:ext uri="{9D8B030D-6E8A-4147-A177-3AD203B41FA5}">
                      <a16:colId xmlns:a16="http://schemas.microsoft.com/office/drawing/2014/main" val="2057491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15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object reference from local variable position 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657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aload_0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object reference from local variable position 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6697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aload_1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object reference from local variable position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742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aload_2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object reference from local variable position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165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aload_3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pushes object reference from local variable position three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26406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10FD004-F5D2-4E14-A8EE-AC7DA83F3A4B}"/>
              </a:ext>
            </a:extLst>
          </p:cNvPr>
          <p:cNvSpPr/>
          <p:nvPr/>
        </p:nvSpPr>
        <p:spPr>
          <a:xfrm>
            <a:off x="1050087" y="4563525"/>
            <a:ext cx="501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ve</a:t>
            </a:r>
            <a:r>
              <a:rPr lang="en-US" dirty="0"/>
              <a:t> float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iten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4086E4-94EE-4121-8807-320B5C83EB71}"/>
              </a:ext>
            </a:extLst>
          </p:cNvPr>
          <p:cNvSpPr/>
          <p:nvPr/>
        </p:nvSpPr>
        <p:spPr>
          <a:xfrm>
            <a:off x="6467614" y="3941851"/>
            <a:ext cx="533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Yığına</a:t>
            </a:r>
            <a:r>
              <a:rPr lang="en-US" dirty="0"/>
              <a:t> long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doube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</a:t>
            </a:r>
            <a:r>
              <a:rPr lang="en-US" dirty="0" err="1"/>
              <a:t>iten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C2837D-0123-4B81-8CB7-557C94E34498}"/>
              </a:ext>
            </a:extLst>
          </p:cNvPr>
          <p:cNvSpPr/>
          <p:nvPr/>
        </p:nvSpPr>
        <p:spPr>
          <a:xfrm>
            <a:off x="7463528" y="5764252"/>
            <a:ext cx="3341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</a:t>
            </a:r>
            <a:r>
              <a:rPr lang="en-US" dirty="0" err="1"/>
              <a:t>iten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872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r>
              <a:rPr lang="en-US" b="1" dirty="0"/>
              <a:t> </a:t>
            </a:r>
            <a:r>
              <a:rPr lang="en-US" b="1" dirty="0" err="1"/>
              <a:t>Türleri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Tanımları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3843" cy="4351338"/>
          </a:xfrm>
        </p:spPr>
        <p:txBody>
          <a:bodyPr>
            <a:normAutofit/>
          </a:bodyPr>
          <a:lstStyle/>
          <a:p>
            <a:r>
              <a:rPr lang="tr-TR" sz="2400" b="1" dirty="0"/>
              <a:t>Yerel Değişkenleri Çekme</a:t>
            </a:r>
          </a:p>
          <a:p>
            <a:endParaRPr lang="tr-TR" sz="2400" b="1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 txBox="1">
            <a:spLocks/>
          </p:cNvSpPr>
          <p:nvPr/>
        </p:nvSpPr>
        <p:spPr>
          <a:xfrm>
            <a:off x="6219217" y="1825625"/>
            <a:ext cx="5134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B876FF-35A1-408C-8A1A-A6F45D8E1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04475"/>
              </p:ext>
            </p:extLst>
          </p:nvPr>
        </p:nvGraphicFramePr>
        <p:xfrm>
          <a:off x="838200" y="2535081"/>
          <a:ext cx="4528930" cy="2057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170">
                  <a:extLst>
                    <a:ext uri="{9D8B030D-6E8A-4147-A177-3AD203B41FA5}">
                      <a16:colId xmlns:a16="http://schemas.microsoft.com/office/drawing/2014/main" val="3586731230"/>
                    </a:ext>
                  </a:extLst>
                </a:gridCol>
                <a:gridCol w="918293">
                  <a:extLst>
                    <a:ext uri="{9D8B030D-6E8A-4147-A177-3AD203B41FA5}">
                      <a16:colId xmlns:a16="http://schemas.microsoft.com/office/drawing/2014/main" val="1299495330"/>
                    </a:ext>
                  </a:extLst>
                </a:gridCol>
                <a:gridCol w="2948467">
                  <a:extLst>
                    <a:ext uri="{9D8B030D-6E8A-4147-A177-3AD203B41FA5}">
                      <a16:colId xmlns:a16="http://schemas.microsoft.com/office/drawing/2014/main" val="218516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63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int to local variable position 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777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istore_0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int to local variable position 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175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istore_1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int to local variable position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547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istore_2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int to local variable position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083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istore_3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int to local variable position three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392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float to local variable position 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9218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fstore_0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float to local variable position 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30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fstore_1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float to local variable position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1757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fstore_2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float to local variable position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7761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fstore_3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pops float to local variable position three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174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7140BA-E511-43A9-85BF-C863A19D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29137"/>
              </p:ext>
            </p:extLst>
          </p:nvPr>
        </p:nvGraphicFramePr>
        <p:xfrm>
          <a:off x="5972784" y="1552099"/>
          <a:ext cx="5627449" cy="2449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9841">
                  <a:extLst>
                    <a:ext uri="{9D8B030D-6E8A-4147-A177-3AD203B41FA5}">
                      <a16:colId xmlns:a16="http://schemas.microsoft.com/office/drawing/2014/main" val="413111748"/>
                    </a:ext>
                  </a:extLst>
                </a:gridCol>
                <a:gridCol w="1132980">
                  <a:extLst>
                    <a:ext uri="{9D8B030D-6E8A-4147-A177-3AD203B41FA5}">
                      <a16:colId xmlns:a16="http://schemas.microsoft.com/office/drawing/2014/main" val="3382985733"/>
                    </a:ext>
                  </a:extLst>
                </a:gridCol>
                <a:gridCol w="3724628">
                  <a:extLst>
                    <a:ext uri="{9D8B030D-6E8A-4147-A177-3AD203B41FA5}">
                      <a16:colId xmlns:a16="http://schemas.microsoft.com/office/drawing/2014/main" val="2270977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521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long to local variable positions vindex and (vindex + 1)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628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lstore_0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long to local variable positions zero and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6360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lstore_1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long to local variable positions one and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956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lstore_2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long to local variable positions two and three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384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lstore_3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long to local variable positions three and four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350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double to local variable positions vindex and (vindex + 1)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958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dstore_0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double to local variable positions zero and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16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dstore_1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double to local variable positions one and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1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dstore_2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double to local variable positions two and three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88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dstore_3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pops double to local variable positions three and four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9120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3FE821-EFB4-4AEB-B872-F952AB314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8391"/>
              </p:ext>
            </p:extLst>
          </p:nvPr>
        </p:nvGraphicFramePr>
        <p:xfrm>
          <a:off x="5972784" y="4527915"/>
          <a:ext cx="5627448" cy="1122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216">
                  <a:extLst>
                    <a:ext uri="{9D8B030D-6E8A-4147-A177-3AD203B41FA5}">
                      <a16:colId xmlns:a16="http://schemas.microsoft.com/office/drawing/2014/main" val="1099214143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950037585"/>
                    </a:ext>
                  </a:extLst>
                </a:gridCol>
                <a:gridCol w="3678745">
                  <a:extLst>
                    <a:ext uri="{9D8B030D-6E8A-4147-A177-3AD203B41FA5}">
                      <a16:colId xmlns:a16="http://schemas.microsoft.com/office/drawing/2014/main" val="25484155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73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pops object reference to local variable position </a:t>
                      </a:r>
                      <a:r>
                        <a:rPr lang="en-US" sz="1200" dirty="0" err="1">
                          <a:effectLst/>
                        </a:rPr>
                        <a:t>vindex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68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astore_0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(none)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object reference to local variable position 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998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astore_1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object reference to local variable position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201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astore_2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object reference to local variable position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495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astore_3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pops object reference to local variable position three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530673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C2580FB-BF30-4C1D-9D06-ECC699EF8631}"/>
              </a:ext>
            </a:extLst>
          </p:cNvPr>
          <p:cNvSpPr/>
          <p:nvPr/>
        </p:nvSpPr>
        <p:spPr>
          <a:xfrm>
            <a:off x="752829" y="4809489"/>
            <a:ext cx="4528931" cy="666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İşlenen</a:t>
            </a:r>
            <a:r>
              <a:rPr lang="en-US" dirty="0"/>
              <a:t> </a:t>
            </a:r>
            <a:r>
              <a:rPr lang="en-US" dirty="0" err="1"/>
              <a:t>yığınının</a:t>
            </a:r>
            <a:r>
              <a:rPr lang="en-US" dirty="0"/>
              <a:t> </a:t>
            </a:r>
            <a:r>
              <a:rPr lang="en-US" dirty="0" err="1"/>
              <a:t>tepesinden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değişkene</a:t>
            </a:r>
            <a:r>
              <a:rPr lang="en-US" dirty="0"/>
              <a:t> </a:t>
            </a:r>
            <a:r>
              <a:rPr lang="en-US" dirty="0" err="1"/>
              <a:t>giren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sıralanan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408ECD-971D-4253-864A-52E76E9D1613}"/>
              </a:ext>
            </a:extLst>
          </p:cNvPr>
          <p:cNvSpPr/>
          <p:nvPr/>
        </p:nvSpPr>
        <p:spPr>
          <a:xfrm>
            <a:off x="5854223" y="4068890"/>
            <a:ext cx="607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Yerel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değişken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içindeki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long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double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değerlerinin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opcode’ları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51039F-CE49-4C24-BA89-2873293DD44A}"/>
              </a:ext>
            </a:extLst>
          </p:cNvPr>
          <p:cNvSpPr/>
          <p:nvPr/>
        </p:nvSpPr>
        <p:spPr>
          <a:xfrm>
            <a:off x="6907619" y="5712659"/>
            <a:ext cx="396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Yerel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değişkenlere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açılan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son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opcode’lar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3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r>
              <a:rPr lang="en-US" b="1" dirty="0"/>
              <a:t> </a:t>
            </a:r>
            <a:r>
              <a:rPr lang="en-US" b="1" dirty="0" err="1"/>
              <a:t>Türleri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Tanımları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3843" cy="4351338"/>
          </a:xfrm>
        </p:spPr>
        <p:txBody>
          <a:bodyPr>
            <a:normAutofit/>
          </a:bodyPr>
          <a:lstStyle/>
          <a:p>
            <a:r>
              <a:rPr lang="tr-TR" sz="2400" b="1" dirty="0"/>
              <a:t>Dönüşüm Türleri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 txBox="1">
            <a:spLocks/>
          </p:cNvSpPr>
          <p:nvPr/>
        </p:nvSpPr>
        <p:spPr>
          <a:xfrm>
            <a:off x="6219217" y="1825625"/>
            <a:ext cx="5134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FBBD0B-58F6-4F2D-B7AA-A215E0FA4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88728"/>
              </p:ext>
            </p:extLst>
          </p:nvPr>
        </p:nvGraphicFramePr>
        <p:xfrm>
          <a:off x="838200" y="2618772"/>
          <a:ext cx="5134582" cy="2431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0612">
                  <a:extLst>
                    <a:ext uri="{9D8B030D-6E8A-4147-A177-3AD203B41FA5}">
                      <a16:colId xmlns:a16="http://schemas.microsoft.com/office/drawing/2014/main" val="1205924439"/>
                    </a:ext>
                  </a:extLst>
                </a:gridCol>
                <a:gridCol w="1024501">
                  <a:extLst>
                    <a:ext uri="{9D8B030D-6E8A-4147-A177-3AD203B41FA5}">
                      <a16:colId xmlns:a16="http://schemas.microsoft.com/office/drawing/2014/main" val="2719838072"/>
                    </a:ext>
                  </a:extLst>
                </a:gridCol>
                <a:gridCol w="3339469">
                  <a:extLst>
                    <a:ext uri="{9D8B030D-6E8A-4147-A177-3AD203B41FA5}">
                      <a16:colId xmlns:a16="http://schemas.microsoft.com/office/drawing/2014/main" val="3456345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294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i2l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int to long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578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i2f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int to float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213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i2d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int to double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3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l2i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long to 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385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l2f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long to float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6258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l2d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long to double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118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float to 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435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float to long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957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float to double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72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double to 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06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double to long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052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converts double to float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76544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975280-6425-4B8F-9357-7774699BF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56257"/>
              </p:ext>
            </p:extLst>
          </p:nvPr>
        </p:nvGraphicFramePr>
        <p:xfrm>
          <a:off x="6465652" y="2603674"/>
          <a:ext cx="5134583" cy="748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378">
                  <a:extLst>
                    <a:ext uri="{9D8B030D-6E8A-4147-A177-3AD203B41FA5}">
                      <a16:colId xmlns:a16="http://schemas.microsoft.com/office/drawing/2014/main" val="1065792981"/>
                    </a:ext>
                  </a:extLst>
                </a:gridCol>
                <a:gridCol w="1334395">
                  <a:extLst>
                    <a:ext uri="{9D8B030D-6E8A-4147-A177-3AD203B41FA5}">
                      <a16:colId xmlns:a16="http://schemas.microsoft.com/office/drawing/2014/main" val="3734277629"/>
                    </a:ext>
                  </a:extLst>
                </a:gridCol>
                <a:gridCol w="2657810">
                  <a:extLst>
                    <a:ext uri="{9D8B030D-6E8A-4147-A177-3AD203B41FA5}">
                      <a16:colId xmlns:a16="http://schemas.microsoft.com/office/drawing/2014/main" val="1664461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Operand(s)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283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int2byte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int to byte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779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int2char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int to 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861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int2short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converts int to short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241116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79DD0E8-3F51-49A9-BAEA-2B2DF72DF2E2}"/>
              </a:ext>
            </a:extLst>
          </p:cNvPr>
          <p:cNvSpPr/>
          <p:nvPr/>
        </p:nvSpPr>
        <p:spPr>
          <a:xfrm>
            <a:off x="838200" y="5297160"/>
            <a:ext cx="5134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Int, long, float ve double arasında dönüştürme yapan opcode’lar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EE9DB7-D51F-47FF-A72E-C62D66860AE3}"/>
              </a:ext>
            </a:extLst>
          </p:cNvPr>
          <p:cNvSpPr/>
          <p:nvPr/>
        </p:nvSpPr>
        <p:spPr>
          <a:xfrm>
            <a:off x="6335231" y="3618613"/>
            <a:ext cx="5265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Tam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sayıdan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daha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küçük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tamsayıların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dönüşümleri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için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kullanılan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opcode’lar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C873C-E86E-4ABA-8E73-11795037A995}"/>
              </a:ext>
            </a:extLst>
          </p:cNvPr>
          <p:cNvSpPr/>
          <p:nvPr/>
        </p:nvSpPr>
        <p:spPr>
          <a:xfrm>
            <a:off x="6335230" y="5158661"/>
            <a:ext cx="52650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Daha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fazla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Opcode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icin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https://github.com/SevdanurGENC/ConvertToByteCode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adresindeki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tabloyu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inceleyebilirsiniz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4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3" y="1580322"/>
            <a:ext cx="3664227" cy="459664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Bir java </a:t>
            </a:r>
            <a:r>
              <a:rPr lang="en-US" sz="2400" dirty="0" err="1"/>
              <a:t>sınıf</a:t>
            </a:r>
            <a:r>
              <a:rPr lang="en-US" sz="2400" dirty="0"/>
              <a:t> </a:t>
            </a:r>
            <a:r>
              <a:rPr lang="en-US" sz="2400" dirty="0" err="1"/>
              <a:t>dosyasındaki</a:t>
            </a:r>
            <a:r>
              <a:rPr lang="en-US" sz="2400" dirty="0"/>
              <a:t> her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metodun</a:t>
            </a:r>
            <a:r>
              <a:rPr lang="en-US" sz="2400" dirty="0"/>
              <a:t>, her </a:t>
            </a:r>
            <a:r>
              <a:rPr lang="en-US" sz="2400" dirty="0" err="1"/>
              <a:t>biri</a:t>
            </a:r>
            <a:r>
              <a:rPr lang="en-US" sz="2400" dirty="0"/>
              <a:t> opcode (1 byte), operand1 (optional), operand2 (optional) </a:t>
            </a: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/>
              <a:t>farklı</a:t>
            </a:r>
            <a:r>
              <a:rPr lang="en-US" sz="2400" dirty="0"/>
              <a:t> </a:t>
            </a:r>
            <a:r>
              <a:rPr lang="en-US" sz="2400" dirty="0" err="1"/>
              <a:t>biçimlere</a:t>
            </a:r>
            <a:r>
              <a:rPr lang="en-US" sz="2400" dirty="0"/>
              <a:t> </a:t>
            </a:r>
            <a:r>
              <a:rPr lang="en-US" sz="2400" dirty="0" err="1"/>
              <a:t>sahip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dizi </a:t>
            </a:r>
            <a:r>
              <a:rPr lang="en-US" sz="2400" dirty="0" err="1"/>
              <a:t>talimattan</a:t>
            </a:r>
            <a:r>
              <a:rPr lang="en-US" sz="2400" dirty="0"/>
              <a:t> </a:t>
            </a:r>
            <a:r>
              <a:rPr lang="en-US" sz="2400" dirty="0" err="1"/>
              <a:t>oluşan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segmenti</a:t>
            </a:r>
            <a:r>
              <a:rPr lang="en-US" sz="2400" dirty="0"/>
              <a:t> </a:t>
            </a:r>
            <a:r>
              <a:rPr lang="en-US" sz="2400" dirty="0" err="1"/>
              <a:t>bulunmaktadır</a:t>
            </a:r>
            <a:r>
              <a:rPr lang="tr-TR" sz="2400" dirty="0"/>
              <a:t>.</a:t>
            </a:r>
          </a:p>
          <a:p>
            <a:pPr algn="just"/>
            <a:r>
              <a:rPr lang="en-US" sz="2400" dirty="0" err="1"/>
              <a:t>Tüm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talimatların</a:t>
            </a:r>
            <a:r>
              <a:rPr lang="en-US" sz="2400" dirty="0"/>
              <a:t> her </a:t>
            </a:r>
            <a:r>
              <a:rPr lang="en-US" sz="2400" dirty="0" err="1"/>
              <a:t>biri</a:t>
            </a:r>
            <a:r>
              <a:rPr lang="en-US" sz="2400" dirty="0"/>
              <a:t> </a:t>
            </a:r>
            <a:r>
              <a:rPr lang="en-US" sz="2400" dirty="0" err="1"/>
              <a:t>sadece</a:t>
            </a:r>
            <a:r>
              <a:rPr lang="en-US" sz="2400" dirty="0"/>
              <a:t> JVM </a:t>
            </a:r>
            <a:r>
              <a:rPr lang="en-US" sz="2400" dirty="0" err="1"/>
              <a:t>tarafından</a:t>
            </a:r>
            <a:r>
              <a:rPr lang="en-US" sz="2400" dirty="0"/>
              <a:t> </a:t>
            </a:r>
            <a:r>
              <a:rPr lang="en-US" sz="2400" dirty="0" err="1"/>
              <a:t>yürütülecek</a:t>
            </a:r>
            <a:r>
              <a:rPr lang="en-US" sz="2400" dirty="0"/>
              <a:t> </a:t>
            </a:r>
            <a:r>
              <a:rPr lang="en-US" sz="2400" dirty="0" err="1"/>
              <a:t>işlemi</a:t>
            </a:r>
            <a:r>
              <a:rPr lang="en-US" sz="2400" dirty="0"/>
              <a:t> tam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belirten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b="1" dirty="0"/>
              <a:t>op </a:t>
            </a:r>
            <a:r>
              <a:rPr lang="en-US" sz="2400" b="1" dirty="0" err="1"/>
              <a:t>kod</a:t>
            </a:r>
            <a:r>
              <a:rPr lang="en-US" sz="2400" dirty="0" err="1"/>
              <a:t>’dan</a:t>
            </a:r>
            <a:r>
              <a:rPr lang="en-US" sz="2400" dirty="0"/>
              <a:t> (opcode) </a:t>
            </a:r>
            <a:r>
              <a:rPr lang="en-US" sz="2400" dirty="0" err="1"/>
              <a:t>oluşur</a:t>
            </a:r>
            <a:r>
              <a:rPr lang="en-US" sz="2400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3FA490-E691-4533-8089-C3F4621E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89653"/>
              </p:ext>
            </p:extLst>
          </p:nvPr>
        </p:nvGraphicFramePr>
        <p:xfrm>
          <a:off x="4323523" y="1498647"/>
          <a:ext cx="7494104" cy="4759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8139">
                  <a:extLst>
                    <a:ext uri="{9D8B030D-6E8A-4147-A177-3AD203B41FA5}">
                      <a16:colId xmlns:a16="http://schemas.microsoft.com/office/drawing/2014/main" val="2684126665"/>
                    </a:ext>
                  </a:extLst>
                </a:gridCol>
                <a:gridCol w="4195965">
                  <a:extLst>
                    <a:ext uri="{9D8B030D-6E8A-4147-A177-3AD203B41FA5}">
                      <a16:colId xmlns:a16="http://schemas.microsoft.com/office/drawing/2014/main" val="3913590995"/>
                    </a:ext>
                  </a:extLst>
                </a:gridCol>
              </a:tblGrid>
              <a:tr h="214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Java Code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Byte Code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738627"/>
                  </a:ext>
                </a:extLst>
              </a:tr>
              <a:tr h="4448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dirty="0">
                          <a:effectLst/>
                        </a:rPr>
                        <a:t>public static void main(String[] </a:t>
                      </a:r>
                      <a:r>
                        <a:rPr lang="en-US" sz="1600" b="1" dirty="0" err="1">
                          <a:effectLst/>
                        </a:rPr>
                        <a:t>args</a:t>
                      </a:r>
                      <a:r>
                        <a:rPr lang="en-US" sz="1600" b="1" dirty="0">
                          <a:effectLst/>
                        </a:rPr>
                        <a:t>) {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dirty="0">
                          <a:effectLst/>
                        </a:rPr>
                        <a:t>    int a = 1;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dirty="0">
                          <a:effectLst/>
                        </a:rPr>
                        <a:t>    int b = 2;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dirty="0">
                          <a:effectLst/>
                        </a:rPr>
                        <a:t>    int c = a + b;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dirty="0">
                          <a:effectLst/>
                        </a:rPr>
                        <a:t>}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public static void main</a:t>
                      </a:r>
                      <a:r>
                        <a:rPr lang="tr-TR" sz="1800" b="1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(</a:t>
                      </a:r>
                      <a:r>
                        <a:rPr lang="en-US" sz="1800" b="1" dirty="0" err="1">
                          <a:effectLst/>
                        </a:rPr>
                        <a:t>java.lang.String</a:t>
                      </a:r>
                      <a:r>
                        <a:rPr lang="en-US" sz="1800" b="1" dirty="0">
                          <a:effectLst/>
                        </a:rPr>
                        <a:t>[]);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descriptor: ([</a:t>
                      </a:r>
                      <a:r>
                        <a:rPr lang="en-US" sz="1800" b="1" dirty="0" err="1">
                          <a:effectLst/>
                        </a:rPr>
                        <a:t>Ljava</a:t>
                      </a:r>
                      <a:r>
                        <a:rPr lang="en-US" sz="1800" b="1" dirty="0">
                          <a:effectLst/>
                        </a:rPr>
                        <a:t>/</a:t>
                      </a:r>
                      <a:r>
                        <a:rPr lang="en-US" sz="1800" b="1" dirty="0" err="1">
                          <a:effectLst/>
                        </a:rPr>
                        <a:t>lang</a:t>
                      </a:r>
                      <a:r>
                        <a:rPr lang="en-US" sz="1800" b="1" dirty="0">
                          <a:effectLst/>
                        </a:rPr>
                        <a:t>/String;)V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flags: (0x0009) ACC_PUBLIC, ACC_STATIC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Code: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stack=2, locals=4, </a:t>
                      </a:r>
                      <a:r>
                        <a:rPr lang="en-US" sz="1800" b="1" dirty="0" err="1">
                          <a:effectLst/>
                        </a:rPr>
                        <a:t>args_size</a:t>
                      </a:r>
                      <a:r>
                        <a:rPr lang="en-US" sz="1800" b="1" dirty="0">
                          <a:effectLst/>
                        </a:rPr>
                        <a:t>=1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0: iconst_1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1: istore_1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2: iconst_2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3: istore_2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4: iload_1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5: iload_2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6: </a:t>
                      </a:r>
                      <a:r>
                        <a:rPr lang="en-US" sz="1800" b="1" dirty="0" err="1">
                          <a:effectLst/>
                        </a:rPr>
                        <a:t>iadd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7: istore_3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8: return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5006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29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1"/>
            <a:ext cx="10515600" cy="929101"/>
          </a:xfrm>
        </p:spPr>
        <p:txBody>
          <a:bodyPr/>
          <a:lstStyle/>
          <a:p>
            <a:pPr algn="just"/>
            <a:r>
              <a:rPr lang="en-US" b="1" dirty="0"/>
              <a:t>iconst_1 (integer constant 1) :</a:t>
            </a:r>
            <a:r>
              <a:rPr lang="en-US" dirty="0"/>
              <a:t> </a:t>
            </a:r>
            <a:r>
              <a:rPr lang="tr-TR" dirty="0"/>
              <a:t> T</a:t>
            </a:r>
            <a:r>
              <a:rPr lang="en-US" dirty="0" err="1"/>
              <a:t>amsayı</a:t>
            </a:r>
            <a:r>
              <a:rPr lang="en-US" dirty="0"/>
              <a:t> </a:t>
            </a:r>
            <a:r>
              <a:rPr lang="en-US" dirty="0" err="1"/>
              <a:t>sabitini</a:t>
            </a:r>
            <a:r>
              <a:rPr lang="en-US" dirty="0"/>
              <a:t>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ekler</a:t>
            </a:r>
            <a:r>
              <a:rPr lang="en-US" dirty="0"/>
              <a:t> (push).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01EF49-FB55-48D7-9F7A-2D40F3BAD9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457" y="2569178"/>
            <a:ext cx="3705225" cy="154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897EB1B-1108-4B7C-86FD-11D2DF23FBE7}"/>
              </a:ext>
            </a:extLst>
          </p:cNvPr>
          <p:cNvCxnSpPr>
            <a:cxnSpLocks/>
          </p:cNvCxnSpPr>
          <p:nvPr/>
        </p:nvCxnSpPr>
        <p:spPr>
          <a:xfrm>
            <a:off x="3635071" y="2984799"/>
            <a:ext cx="3176388" cy="355904"/>
          </a:xfrm>
          <a:prstGeom prst="bent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6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1"/>
            <a:ext cx="10515600" cy="92910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istore_1 :</a:t>
            </a:r>
            <a:r>
              <a:rPr lang="en-US" dirty="0"/>
              <a:t> </a:t>
            </a:r>
            <a:r>
              <a:rPr lang="tr-TR" dirty="0"/>
              <a:t>En </a:t>
            </a:r>
            <a:r>
              <a:rPr lang="en-US" dirty="0" err="1"/>
              <a:t>üstteki</a:t>
            </a:r>
            <a:r>
              <a:rPr lang="en-US" dirty="0"/>
              <a:t>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tamsayı</a:t>
            </a:r>
            <a:r>
              <a:rPr lang="en-US" dirty="0"/>
              <a:t> (int </a:t>
            </a:r>
            <a:r>
              <a:rPr lang="en-US" dirty="0" err="1"/>
              <a:t>değeri</a:t>
            </a:r>
            <a:r>
              <a:rPr lang="en-US" dirty="0"/>
              <a:t>) </a:t>
            </a:r>
            <a:r>
              <a:rPr lang="en-US" dirty="0" err="1"/>
              <a:t>çeker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1 </a:t>
            </a:r>
            <a:r>
              <a:rPr lang="en-US" dirty="0" err="1"/>
              <a:t>indeksini</a:t>
            </a:r>
            <a:r>
              <a:rPr lang="en-US" dirty="0"/>
              <a:t> </a:t>
            </a:r>
            <a:r>
              <a:rPr lang="en-US" dirty="0" err="1"/>
              <a:t>dizinde</a:t>
            </a:r>
            <a:r>
              <a:rPr lang="en-US" dirty="0"/>
              <a:t> a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değişkenine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BEA4F-163B-44EE-8B3F-C70994CCB5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97" y="2637758"/>
            <a:ext cx="5943600" cy="14058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4EEBC5D-694B-4011-8F3C-B28FA9D826B4}"/>
              </a:ext>
            </a:extLst>
          </p:cNvPr>
          <p:cNvCxnSpPr>
            <a:cxnSpLocks/>
          </p:cNvCxnSpPr>
          <p:nvPr/>
        </p:nvCxnSpPr>
        <p:spPr>
          <a:xfrm>
            <a:off x="3662448" y="3192187"/>
            <a:ext cx="2125102" cy="355904"/>
          </a:xfrm>
          <a:prstGeom prst="bent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6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1"/>
            <a:ext cx="10515600" cy="929101"/>
          </a:xfrm>
        </p:spPr>
        <p:txBody>
          <a:bodyPr/>
          <a:lstStyle/>
          <a:p>
            <a:pPr algn="just"/>
            <a:r>
              <a:rPr lang="en-US" b="1" dirty="0"/>
              <a:t>iconst_2 (integer constant 1) :</a:t>
            </a:r>
            <a:r>
              <a:rPr lang="en-US" dirty="0"/>
              <a:t> </a:t>
            </a:r>
            <a:r>
              <a:rPr lang="tr-TR" dirty="0"/>
              <a:t>T</a:t>
            </a:r>
            <a:r>
              <a:rPr lang="en-US" dirty="0" err="1"/>
              <a:t>amsayı</a:t>
            </a:r>
            <a:r>
              <a:rPr lang="en-US" dirty="0"/>
              <a:t> </a:t>
            </a:r>
            <a:r>
              <a:rPr lang="en-US" dirty="0" err="1"/>
              <a:t>sabitini</a:t>
            </a:r>
            <a:r>
              <a:rPr lang="en-US" dirty="0"/>
              <a:t>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ekler</a:t>
            </a:r>
            <a:r>
              <a:rPr lang="en-US" dirty="0"/>
              <a:t> (push).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B677F-7625-4AA9-9A9B-8C3D529F18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541" y="2569178"/>
            <a:ext cx="3705225" cy="154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9A56524-ED57-4ED1-BE96-A76D877694D2}"/>
              </a:ext>
            </a:extLst>
          </p:cNvPr>
          <p:cNvCxnSpPr>
            <a:cxnSpLocks/>
          </p:cNvCxnSpPr>
          <p:nvPr/>
        </p:nvCxnSpPr>
        <p:spPr>
          <a:xfrm>
            <a:off x="3673399" y="3340703"/>
            <a:ext cx="3307799" cy="12700"/>
          </a:xfrm>
          <a:prstGeom prst="bentConnector3">
            <a:avLst>
              <a:gd name="adj1" fmla="val 97839"/>
            </a:avLst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1"/>
            <a:ext cx="10515600" cy="92910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istore_2 :</a:t>
            </a:r>
            <a:r>
              <a:rPr lang="en-US" dirty="0"/>
              <a:t> </a:t>
            </a:r>
            <a:r>
              <a:rPr lang="tr-TR" dirty="0"/>
              <a:t>Ü</a:t>
            </a:r>
            <a:r>
              <a:rPr lang="en-US" dirty="0" err="1"/>
              <a:t>stteki</a:t>
            </a:r>
            <a:r>
              <a:rPr lang="en-US" dirty="0"/>
              <a:t>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tamsayı</a:t>
            </a:r>
            <a:r>
              <a:rPr lang="en-US" dirty="0"/>
              <a:t> (int </a:t>
            </a:r>
            <a:r>
              <a:rPr lang="en-US" dirty="0" err="1"/>
              <a:t>değeri</a:t>
            </a:r>
            <a:r>
              <a:rPr lang="en-US" dirty="0"/>
              <a:t>) </a:t>
            </a:r>
            <a:r>
              <a:rPr lang="en-US" dirty="0" err="1"/>
              <a:t>çeker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2 </a:t>
            </a:r>
            <a:r>
              <a:rPr lang="en-US" dirty="0" err="1"/>
              <a:t>indeksini</a:t>
            </a:r>
            <a:r>
              <a:rPr lang="en-US" dirty="0"/>
              <a:t> </a:t>
            </a:r>
            <a:r>
              <a:rPr lang="en-US" dirty="0" err="1"/>
              <a:t>dizinde</a:t>
            </a:r>
            <a:r>
              <a:rPr lang="en-US" dirty="0"/>
              <a:t> b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değişkenine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124977-5C9B-47B3-825C-D1DE0E7160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18" y="2657760"/>
            <a:ext cx="5943600" cy="13658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771FBA4-07A2-41FA-85A0-00FD95769AD9}"/>
              </a:ext>
            </a:extLst>
          </p:cNvPr>
          <p:cNvCxnSpPr>
            <a:cxnSpLocks/>
          </p:cNvCxnSpPr>
          <p:nvPr/>
        </p:nvCxnSpPr>
        <p:spPr>
          <a:xfrm flipV="1">
            <a:off x="3689825" y="3340702"/>
            <a:ext cx="2070347" cy="169061"/>
          </a:xfrm>
          <a:prstGeom prst="bent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8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1C9B-2F7A-4466-9773-CDE1D61F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Ajanda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126A-29DB-4169-A2BE-A67103EE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iriş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Bytecode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Opcode ve Yığın Çerçeve Mantığı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Javassist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Geliştirilen ConvertToByteCode Yazılımı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Sonuç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Kaynaklar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EEDB6-3B1E-440E-8D15-A1037667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EB094-BEA4-4194-9004-0B145457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1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1"/>
            <a:ext cx="10515600" cy="929101"/>
          </a:xfrm>
        </p:spPr>
        <p:txBody>
          <a:bodyPr/>
          <a:lstStyle/>
          <a:p>
            <a:pPr algn="just"/>
            <a:r>
              <a:rPr lang="en-US" b="1" dirty="0"/>
              <a:t>iload_1 :</a:t>
            </a:r>
            <a:r>
              <a:rPr lang="en-US" dirty="0"/>
              <a:t> </a:t>
            </a:r>
            <a:r>
              <a:rPr lang="tr-TR" dirty="0"/>
              <a:t>T</a:t>
            </a:r>
            <a:r>
              <a:rPr lang="en-US" dirty="0" err="1"/>
              <a:t>amsayı</a:t>
            </a:r>
            <a:r>
              <a:rPr lang="en-US" dirty="0"/>
              <a:t>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1 </a:t>
            </a:r>
            <a:r>
              <a:rPr lang="en-US" dirty="0" err="1"/>
              <a:t>indeksini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değişkenden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ekler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468CEA-92AA-42E8-8187-9416DFD28C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302" y="2392013"/>
            <a:ext cx="5943600" cy="1897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F0DA4BD-2FE6-41F9-91BD-9136A75D198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653058" y="3340703"/>
            <a:ext cx="2064244" cy="333324"/>
          </a:xfrm>
          <a:prstGeom prst="bent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25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1"/>
            <a:ext cx="10515600" cy="929101"/>
          </a:xfrm>
        </p:spPr>
        <p:txBody>
          <a:bodyPr/>
          <a:lstStyle/>
          <a:p>
            <a:pPr algn="just"/>
            <a:r>
              <a:rPr lang="en-US" b="1" dirty="0"/>
              <a:t>iload_2 :</a:t>
            </a:r>
            <a:r>
              <a:rPr lang="en-US" dirty="0"/>
              <a:t>  </a:t>
            </a:r>
            <a:r>
              <a:rPr lang="tr-TR" dirty="0"/>
              <a:t>Tamsayı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1 </a:t>
            </a:r>
            <a:r>
              <a:rPr lang="en-US" dirty="0" err="1"/>
              <a:t>indeksini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değişkenden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ekler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827FA-9A27-46B5-B832-4E763295F0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26" y="2392013"/>
            <a:ext cx="5943600" cy="1897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11E0CAE-FF5E-49A5-99F7-EE2A436960B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635071" y="3340703"/>
            <a:ext cx="2162755" cy="510654"/>
          </a:xfrm>
          <a:prstGeom prst="bent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862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1"/>
            <a:ext cx="10515600" cy="929101"/>
          </a:xfrm>
        </p:spPr>
        <p:txBody>
          <a:bodyPr/>
          <a:lstStyle/>
          <a:p>
            <a:pPr algn="just"/>
            <a:r>
              <a:rPr lang="en-US" b="1" dirty="0" err="1"/>
              <a:t>iadd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tr-TR" dirty="0"/>
              <a:t>Y</a:t>
            </a:r>
            <a:r>
              <a:rPr lang="en-US" dirty="0" err="1"/>
              <a:t>ığındaki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tamsayı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, </a:t>
            </a:r>
            <a:r>
              <a:rPr lang="en-US" dirty="0" err="1"/>
              <a:t>birbirlerine</a:t>
            </a:r>
            <a:r>
              <a:rPr lang="en-US" dirty="0"/>
              <a:t> </a:t>
            </a:r>
            <a:r>
              <a:rPr lang="en-US" dirty="0" err="1"/>
              <a:t>ekler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yazar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10" name="Picture 9" descr="iadd">
            <a:extLst>
              <a:ext uri="{FF2B5EF4-FFF2-40B4-BE49-F238E27FC236}">
                <a16:creationId xmlns:a16="http://schemas.microsoft.com/office/drawing/2014/main" id="{9DD257DA-E54F-4FF6-8709-E5644AEB6D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63" y="2660618"/>
            <a:ext cx="5943600" cy="136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A1638C3-7C78-4210-9807-CA75918E8B10}"/>
              </a:ext>
            </a:extLst>
          </p:cNvPr>
          <p:cNvCxnSpPr>
            <a:cxnSpLocks/>
          </p:cNvCxnSpPr>
          <p:nvPr/>
        </p:nvCxnSpPr>
        <p:spPr>
          <a:xfrm flipV="1">
            <a:off x="3602218" y="3055301"/>
            <a:ext cx="2127045" cy="965487"/>
          </a:xfrm>
          <a:prstGeom prst="bent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89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3529"/>
            <a:ext cx="10515600" cy="13255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istore_3 :</a:t>
            </a:r>
            <a:r>
              <a:rPr lang="en-US" dirty="0"/>
              <a:t> </a:t>
            </a:r>
            <a:r>
              <a:rPr lang="tr-TR" dirty="0"/>
              <a:t>Ü</a:t>
            </a:r>
            <a:r>
              <a:rPr lang="en-US" dirty="0" err="1"/>
              <a:t>stteki</a:t>
            </a:r>
            <a:r>
              <a:rPr lang="en-US" dirty="0"/>
              <a:t>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tamsayı</a:t>
            </a:r>
            <a:r>
              <a:rPr lang="en-US" dirty="0"/>
              <a:t> (int </a:t>
            </a:r>
            <a:r>
              <a:rPr lang="en-US" dirty="0" err="1"/>
              <a:t>değeri</a:t>
            </a:r>
            <a:r>
              <a:rPr lang="en-US" dirty="0"/>
              <a:t>) </a:t>
            </a:r>
            <a:r>
              <a:rPr lang="en-US" dirty="0" err="1"/>
              <a:t>çeker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3 </a:t>
            </a:r>
            <a:r>
              <a:rPr lang="en-US" dirty="0" err="1"/>
              <a:t>indeksini</a:t>
            </a:r>
            <a:r>
              <a:rPr lang="en-US" dirty="0"/>
              <a:t> </a:t>
            </a:r>
            <a:r>
              <a:rPr lang="en-US" dirty="0" err="1"/>
              <a:t>dizinde</a:t>
            </a:r>
            <a:r>
              <a:rPr lang="en-US" dirty="0"/>
              <a:t> c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değişkenine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/>
              <a:t>return :</a:t>
            </a:r>
            <a:r>
              <a:rPr lang="en-US" dirty="0"/>
              <a:t> void </a:t>
            </a:r>
            <a:r>
              <a:rPr lang="en-US" dirty="0" err="1"/>
              <a:t>metodundan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döndürür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5ABDF-D11B-4BF2-AB65-B505E2BBD4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30" y="2626328"/>
            <a:ext cx="5943600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7FA4916-52D3-42AA-9D61-D9B17CCAF6ED}"/>
              </a:ext>
            </a:extLst>
          </p:cNvPr>
          <p:cNvCxnSpPr>
            <a:cxnSpLocks/>
          </p:cNvCxnSpPr>
          <p:nvPr/>
        </p:nvCxnSpPr>
        <p:spPr>
          <a:xfrm flipV="1">
            <a:off x="3678875" y="3340703"/>
            <a:ext cx="2048445" cy="864442"/>
          </a:xfrm>
          <a:prstGeom prst="bent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0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4F1DB3-9293-4E23-9CD7-BE09F33C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41" y="5240005"/>
            <a:ext cx="5464498" cy="936957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James D Bloom - Java Code To Byte Code : https://blog.jamesdbloom.com/JavaCodeToByteCode_PartOne.html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EBA4C-40D2-496D-BE21-FDDAFD76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4" y="1690688"/>
            <a:ext cx="2675703" cy="2458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D41B90-E7A4-492C-9032-398E9552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57" y="1690688"/>
            <a:ext cx="2675704" cy="28021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8A4859-79E6-48BB-B36E-CCB69B345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399" y="1497321"/>
            <a:ext cx="4538977" cy="46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25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8A0B-AE22-4D1B-939A-A6783096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Javassist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0DD1-23D5-44A3-8FF7-DAFB95ED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834"/>
            <a:ext cx="5507846" cy="424412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tr-TR" dirty="0"/>
              <a:t>Byte kod manipülasyon framework’leri ASM, AspectJ, BCEL, Byte Buddy, CGLIB, Cojen, Serp ve </a:t>
            </a:r>
            <a:r>
              <a:rPr lang="tr-TR" b="1" dirty="0"/>
              <a:t>Javassist</a:t>
            </a:r>
            <a:r>
              <a:rPr lang="tr-TR" dirty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en-US" b="1" dirty="0" err="1"/>
              <a:t>Javassist</a:t>
            </a:r>
            <a:r>
              <a:rPr lang="en-US" dirty="0"/>
              <a:t> (Java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Yardımcısı</a:t>
            </a:r>
            <a:r>
              <a:rPr lang="en-US" dirty="0"/>
              <a:t>), Java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manipülasyonunu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b="1" dirty="0" err="1"/>
              <a:t>Java'da</a:t>
            </a:r>
            <a:r>
              <a:rPr lang="en-US" b="1" dirty="0"/>
              <a:t> </a:t>
            </a:r>
            <a:r>
              <a:rPr lang="en-US" b="1" dirty="0" err="1"/>
              <a:t>bayt</a:t>
            </a:r>
            <a:r>
              <a:rPr lang="en-US" b="1" dirty="0"/>
              <a:t> </a:t>
            </a:r>
            <a:r>
              <a:rPr lang="en-US" b="1" dirty="0" err="1"/>
              <a:t>kodlarını</a:t>
            </a:r>
            <a:r>
              <a:rPr lang="en-US" b="1" dirty="0"/>
              <a:t> </a:t>
            </a:r>
            <a:r>
              <a:rPr lang="en-US" b="1" dirty="0" err="1"/>
              <a:t>düzenlemek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sınıf</a:t>
            </a:r>
            <a:r>
              <a:rPr lang="en-US" b="1" dirty="0"/>
              <a:t> </a:t>
            </a:r>
            <a:r>
              <a:rPr lang="en-US" b="1" dirty="0" err="1"/>
              <a:t>kütüphanesidir</a:t>
            </a:r>
            <a:r>
              <a:rPr lang="en-US" dirty="0"/>
              <a:t>; Java </a:t>
            </a:r>
            <a:r>
              <a:rPr lang="en-US" dirty="0" err="1"/>
              <a:t>programlarının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tanımlamasını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JVM </a:t>
            </a:r>
            <a:r>
              <a:rPr lang="en-US" dirty="0" err="1"/>
              <a:t>yüklediğinde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dosyasını</a:t>
            </a:r>
            <a:r>
              <a:rPr lang="en-US" dirty="0"/>
              <a:t> </a:t>
            </a:r>
            <a:r>
              <a:rPr lang="en-US" dirty="0" err="1"/>
              <a:t>değiştirmesini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düzenleyicilerinden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düzey</a:t>
            </a:r>
            <a:r>
              <a:rPr lang="en-US" dirty="0"/>
              <a:t> API </a:t>
            </a:r>
            <a:r>
              <a:rPr lang="en-US" dirty="0" err="1"/>
              <a:t>sağlar</a:t>
            </a:r>
            <a:r>
              <a:rPr lang="en-US" dirty="0"/>
              <a:t>: </a:t>
            </a:r>
            <a:r>
              <a:rPr lang="en-US" b="1" dirty="0" err="1"/>
              <a:t>kaynak</a:t>
            </a:r>
            <a:r>
              <a:rPr lang="en-US" b="1" dirty="0"/>
              <a:t> </a:t>
            </a:r>
            <a:r>
              <a:rPr lang="en-US" b="1" dirty="0" err="1"/>
              <a:t>düzeyi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bayt</a:t>
            </a:r>
            <a:r>
              <a:rPr lang="en-US" b="1" dirty="0"/>
              <a:t> </a:t>
            </a:r>
            <a:r>
              <a:rPr lang="en-US" b="1" dirty="0" err="1"/>
              <a:t>kodu</a:t>
            </a:r>
            <a:r>
              <a:rPr lang="en-US" b="1" dirty="0"/>
              <a:t> </a:t>
            </a:r>
            <a:r>
              <a:rPr lang="en-US" b="1" dirty="0" err="1"/>
              <a:t>düzeyi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14E5E-4FE4-4D5E-8792-875E0085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986A5-FB5C-452B-ABC3-3A04D4E6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25</a:t>
            </a:fld>
            <a:endParaRPr lang="en-US"/>
          </a:p>
        </p:txBody>
      </p:sp>
      <p:pic>
        <p:nvPicPr>
          <p:cNvPr id="8196" name="Picture 4" descr="Bytecode manipulation frameworks">
            <a:extLst>
              <a:ext uri="{FF2B5EF4-FFF2-40B4-BE49-F238E27FC236}">
                <a16:creationId xmlns:a16="http://schemas.microsoft.com/office/drawing/2014/main" id="{340E06E1-E5EE-47C1-BD2E-678BE6B5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227" y="2362316"/>
            <a:ext cx="5507846" cy="213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934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Javassist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19089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b="1" dirty="0" err="1"/>
              <a:t>kaynak</a:t>
            </a:r>
            <a:r>
              <a:rPr lang="en-US" b="1" dirty="0"/>
              <a:t> </a:t>
            </a:r>
            <a:r>
              <a:rPr lang="en-US" b="1" dirty="0" err="1"/>
              <a:t>düzeyinde</a:t>
            </a:r>
            <a:r>
              <a:rPr lang="en-US" b="1" dirty="0"/>
              <a:t> API </a:t>
            </a:r>
            <a:r>
              <a:rPr lang="en-US" dirty="0" err="1"/>
              <a:t>kullanıyorlarsa</a:t>
            </a:r>
            <a:r>
              <a:rPr lang="en-US" dirty="0"/>
              <a:t>, Java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kodunun</a:t>
            </a:r>
            <a:r>
              <a:rPr lang="en-US" dirty="0"/>
              <a:t> </a:t>
            </a:r>
            <a:r>
              <a:rPr lang="en-US" b="1" dirty="0" err="1"/>
              <a:t>özelliklerini</a:t>
            </a:r>
            <a:r>
              <a:rPr lang="en-US" b="1" dirty="0"/>
              <a:t> </a:t>
            </a:r>
            <a:r>
              <a:rPr lang="en-US" b="1" dirty="0" err="1"/>
              <a:t>bilmeden</a:t>
            </a:r>
            <a:r>
              <a:rPr lang="en-US" b="1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dosyasını</a:t>
            </a:r>
            <a:r>
              <a:rPr lang="en-US" dirty="0"/>
              <a:t> </a:t>
            </a:r>
            <a:r>
              <a:rPr lang="en-US" dirty="0" err="1"/>
              <a:t>düzenleyebilirler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Tüm</a:t>
            </a:r>
            <a:r>
              <a:rPr lang="en-US" dirty="0"/>
              <a:t> API </a:t>
            </a:r>
            <a:r>
              <a:rPr lang="en-US" dirty="0" err="1"/>
              <a:t>sadece</a:t>
            </a:r>
            <a:r>
              <a:rPr lang="en-US" dirty="0"/>
              <a:t> Java </a:t>
            </a:r>
            <a:r>
              <a:rPr lang="en-US" dirty="0" err="1"/>
              <a:t>dilinin</a:t>
            </a:r>
            <a:r>
              <a:rPr lang="en-US" dirty="0"/>
              <a:t>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hazinesi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tasarlanmıştır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biçiminde</a:t>
            </a:r>
            <a:r>
              <a:rPr lang="en-US" dirty="0"/>
              <a:t> bile </a:t>
            </a:r>
            <a:r>
              <a:rPr lang="en-US" dirty="0" err="1"/>
              <a:t>belirtilebilir</a:t>
            </a:r>
            <a:r>
              <a:rPr lang="en-US" dirty="0"/>
              <a:t>; </a:t>
            </a:r>
            <a:r>
              <a:rPr lang="en-US" dirty="0" err="1"/>
              <a:t>Javasist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anında</a:t>
            </a:r>
            <a:r>
              <a:rPr lang="en-US" dirty="0"/>
              <a:t> </a:t>
            </a:r>
            <a:r>
              <a:rPr lang="en-US" dirty="0" err="1"/>
              <a:t>derler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yandan</a:t>
            </a:r>
            <a:r>
              <a:rPr lang="en-US" dirty="0"/>
              <a:t>, </a:t>
            </a:r>
            <a:r>
              <a:rPr lang="en-US" b="1" dirty="0" err="1"/>
              <a:t>bayt</a:t>
            </a:r>
            <a:r>
              <a:rPr lang="en-US" b="1" dirty="0"/>
              <a:t> </a:t>
            </a:r>
            <a:r>
              <a:rPr lang="en-US" b="1" dirty="0" err="1"/>
              <a:t>kodu</a:t>
            </a:r>
            <a:r>
              <a:rPr lang="en-US" b="1" dirty="0"/>
              <a:t> </a:t>
            </a:r>
            <a:r>
              <a:rPr lang="en-US" b="1" dirty="0" err="1"/>
              <a:t>düzeyindeki</a:t>
            </a:r>
            <a:r>
              <a:rPr lang="en-US" b="1" dirty="0"/>
              <a:t> API</a:t>
            </a:r>
            <a:r>
              <a:rPr lang="en-US" dirty="0"/>
              <a:t>,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dosyasını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düzenleyiciler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düzenlemesine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 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26</a:t>
            </a:fld>
            <a:endParaRPr lang="en-US"/>
          </a:p>
        </p:txBody>
      </p:sp>
      <p:pic>
        <p:nvPicPr>
          <p:cNvPr id="16386" name="Picture 2" descr="Javassist1">
            <a:extLst>
              <a:ext uri="{FF2B5EF4-FFF2-40B4-BE49-F238E27FC236}">
                <a16:creationId xmlns:a16="http://schemas.microsoft.com/office/drawing/2014/main" id="{1AB12A46-6479-427E-9283-473260F17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420" y="1870075"/>
            <a:ext cx="5778063" cy="311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178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8501-C653-442B-899A-730825F7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Geliştirilen ConvertToByteCode Yazılımı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FCCE1-9ACF-4DF3-826E-55391B3E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4FD5-B184-41A0-96FC-5ED0FFB0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9103B-6761-4EE9-A9E2-7D391203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1F09A-4B00-4A60-A6AD-861FF0429A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7346" y="1870075"/>
            <a:ext cx="6757308" cy="41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37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8501-C653-442B-899A-730825F7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Geliştirilen ConvertToByteCode Yazılımı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FCCE1-9ACF-4DF3-826E-55391B3E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4FD5-B184-41A0-96FC-5ED0FFB0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9103B-6761-4EE9-A9E2-7D391203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1AC27-EA77-4916-A283-6CA3D1FD39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704" y="1544366"/>
            <a:ext cx="3306672" cy="2011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3DC55-E906-4FC2-A76F-93671B6DB9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704" y="3869055"/>
            <a:ext cx="3306672" cy="2271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E1EB59-0339-4DA7-B397-E46533B2DD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44873" y="1561148"/>
            <a:ext cx="7507424" cy="46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86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8501-C653-442B-899A-730825F7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Geliştirilen ConvertToByteCode Yazılımı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FCCE1-9ACF-4DF3-826E-55391B3E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4FD5-B184-41A0-96FC-5ED0FFB0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9103B-6761-4EE9-A9E2-7D391203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3402DD-D87C-473B-8DCF-7896B8FCCE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0616" y="1758156"/>
            <a:ext cx="705076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7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BCAE-2BD3-4D6E-99CE-E503616E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tr-TR" b="1" dirty="0"/>
              <a:t>iriş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973C-BAC3-410B-8E7D-0F4B2D62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25255" cy="430280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Tıpkı</a:t>
            </a:r>
            <a:r>
              <a:rPr lang="en-US" dirty="0"/>
              <a:t> c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c++</a:t>
            </a:r>
            <a:r>
              <a:rPr lang="en-US" dirty="0"/>
              <a:t> </a:t>
            </a:r>
            <a:r>
              <a:rPr lang="en-US" dirty="0" err="1"/>
              <a:t>derleyicilerini</a:t>
            </a:r>
            <a:r>
              <a:rPr lang="en-US" dirty="0"/>
              <a:t> assembler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ettiği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java </a:t>
            </a:r>
            <a:r>
              <a:rPr lang="en-US" dirty="0" err="1"/>
              <a:t>programlarını</a:t>
            </a:r>
            <a:r>
              <a:rPr lang="en-US" dirty="0"/>
              <a:t> da </a:t>
            </a:r>
            <a:r>
              <a:rPr lang="en-US" b="1" dirty="0"/>
              <a:t>byte code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etmektedir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Bayt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yazdığınız</a:t>
            </a:r>
            <a:r>
              <a:rPr lang="en-US" dirty="0"/>
              <a:t> </a:t>
            </a:r>
            <a:r>
              <a:rPr lang="en-US" dirty="0" err="1"/>
              <a:t>programınızdır</a:t>
            </a:r>
            <a:r>
              <a:rPr lang="en-US" dirty="0"/>
              <a:t>.   </a:t>
            </a:r>
            <a:endParaRPr lang="tr-TR" dirty="0"/>
          </a:p>
          <a:p>
            <a:pPr algn="just"/>
            <a:r>
              <a:rPr lang="en-US" dirty="0"/>
              <a:t>Java </a:t>
            </a:r>
            <a:r>
              <a:rPr lang="en-US" dirty="0" err="1"/>
              <a:t>derleyicisinin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tr-TR" dirty="0" err="1"/>
              <a:t>lar</a:t>
            </a:r>
            <a:r>
              <a:rPr lang="en-US" dirty="0"/>
              <a:t>ı </a:t>
            </a:r>
            <a:r>
              <a:rPr lang="en-US" dirty="0" err="1"/>
              <a:t>yürütülebilir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tr-TR" dirty="0"/>
              <a:t>code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. Bayt </a:t>
            </a:r>
            <a:r>
              <a:rPr lang="tr-TR" dirty="0"/>
              <a:t>code</a:t>
            </a:r>
            <a:r>
              <a:rPr lang="en-US" dirty="0"/>
              <a:t>, </a:t>
            </a:r>
            <a:r>
              <a:rPr lang="en-US" dirty="0" err="1"/>
              <a:t>yorumlama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/>
              <a:t>java </a:t>
            </a:r>
            <a:r>
              <a:rPr lang="en-US" b="1" dirty="0" err="1"/>
              <a:t>sanal</a:t>
            </a:r>
            <a:r>
              <a:rPr lang="en-US" b="1" dirty="0"/>
              <a:t> </a:t>
            </a:r>
            <a:r>
              <a:rPr lang="en-US" b="1" dirty="0" err="1"/>
              <a:t>makina</a:t>
            </a:r>
            <a:r>
              <a:rPr lang="tr-TR" b="1" dirty="0"/>
              <a:t>sı</a:t>
            </a:r>
            <a:r>
              <a:rPr lang="en-US" b="1" dirty="0"/>
              <a:t> (java virtual machine)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yürütme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b="1" dirty="0"/>
              <a:t>optimize</a:t>
            </a:r>
            <a:r>
              <a:rPr lang="en-US" dirty="0"/>
              <a:t> </a:t>
            </a:r>
            <a:r>
              <a:rPr lang="en-US" dirty="0" err="1"/>
              <a:t>edilmektedir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Bayt </a:t>
            </a:r>
            <a:r>
              <a:rPr lang="tr-TR" dirty="0"/>
              <a:t>code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java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değişik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çalıştırılabilmektedir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78DAF-474C-4209-A937-A00D6A0E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A953A-829D-4B21-BC21-6B0E0968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830" y="540223"/>
            <a:ext cx="2093649" cy="5588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459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8501-C653-442B-899A-730825F7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Geliştirilen ConvertToByteCode Yazılımı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FCCE1-9ACF-4DF3-826E-55391B3E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4FD5-B184-41A0-96FC-5ED0FFB0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30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9103B-6761-4EE9-A9E2-7D391203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27F24-8ADB-45D6-992A-6424F84BE6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4947" y="1618660"/>
            <a:ext cx="3658235" cy="2350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4E45E-7C37-4E6E-A051-B5C0B15881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4947" y="4148818"/>
            <a:ext cx="3658235" cy="2028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187795-7ED4-493C-BDFB-D8145FB488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12135" y="1690688"/>
            <a:ext cx="760491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24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0504-2EF3-41EE-AD92-F66F8F3F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Sonuç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F98D-27D2-4DF1-9415-1B01CEF2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Bu </a:t>
            </a:r>
            <a:r>
              <a:rPr lang="en-US" dirty="0" err="1"/>
              <a:t>çalışmada</a:t>
            </a:r>
            <a:r>
              <a:rPr lang="en-US" dirty="0"/>
              <a:t>, Java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verilmektedir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programcıları</a:t>
            </a:r>
            <a:r>
              <a:rPr lang="en-US" dirty="0"/>
              <a:t>,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düzey</a:t>
            </a:r>
            <a:r>
              <a:rPr lang="en-US" dirty="0"/>
              <a:t> </a:t>
            </a:r>
            <a:r>
              <a:rPr lang="en-US" dirty="0" err="1"/>
              <a:t>dilin</a:t>
            </a:r>
            <a:r>
              <a:rPr lang="en-US" dirty="0"/>
              <a:t> </a:t>
            </a:r>
            <a:r>
              <a:rPr lang="en-US" dirty="0" err="1"/>
              <a:t>yürütmeden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çevrildiği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formu</a:t>
            </a:r>
            <a:r>
              <a:rPr lang="en-US" dirty="0"/>
              <a:t> </a:t>
            </a:r>
            <a:r>
              <a:rPr lang="en-US" dirty="0" err="1"/>
              <a:t>anlar</a:t>
            </a:r>
            <a:r>
              <a:rPr lang="en-US" dirty="0"/>
              <a:t>. Java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gösterim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kodudur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,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çalıştığını</a:t>
            </a:r>
            <a:r>
              <a:rPr lang="en-US" b="1" dirty="0"/>
              <a:t> </a:t>
            </a:r>
            <a:r>
              <a:rPr lang="en-US" b="1" dirty="0" err="1"/>
              <a:t>bilmek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 da </a:t>
            </a:r>
            <a:r>
              <a:rPr lang="en-US" b="1" dirty="0" err="1"/>
              <a:t>önemlisi</a:t>
            </a:r>
            <a:r>
              <a:rPr lang="en-US" b="1" dirty="0"/>
              <a:t>, Java </a:t>
            </a:r>
            <a:r>
              <a:rPr lang="en-US" b="1" dirty="0" err="1"/>
              <a:t>derleyicisi</a:t>
            </a:r>
            <a:r>
              <a:rPr lang="en-US" b="1" dirty="0"/>
              <a:t> </a:t>
            </a:r>
            <a:r>
              <a:rPr lang="en-US" b="1" dirty="0" err="1"/>
              <a:t>tarafından</a:t>
            </a:r>
            <a:r>
              <a:rPr lang="en-US" b="1" dirty="0"/>
              <a:t> </a:t>
            </a:r>
            <a:r>
              <a:rPr lang="en-US" b="1" dirty="0" err="1"/>
              <a:t>belirli</a:t>
            </a:r>
            <a:r>
              <a:rPr lang="en-US" b="1" dirty="0"/>
              <a:t> </a:t>
            </a:r>
            <a:r>
              <a:rPr lang="en-US" b="1" dirty="0" err="1"/>
              <a:t>kaynak</a:t>
            </a:r>
            <a:r>
              <a:rPr lang="en-US" b="1" dirty="0"/>
              <a:t> </a:t>
            </a:r>
            <a:r>
              <a:rPr lang="en-US" b="1" dirty="0" err="1"/>
              <a:t>kodu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hangi</a:t>
            </a:r>
            <a:r>
              <a:rPr lang="en-US" b="1" dirty="0"/>
              <a:t> </a:t>
            </a:r>
            <a:r>
              <a:rPr lang="en-US" b="1" dirty="0" err="1"/>
              <a:t>bayt</a:t>
            </a:r>
            <a:r>
              <a:rPr lang="en-US" b="1" dirty="0"/>
              <a:t> </a:t>
            </a:r>
            <a:r>
              <a:rPr lang="en-US" b="1" dirty="0" err="1"/>
              <a:t>kodunun</a:t>
            </a:r>
            <a:r>
              <a:rPr lang="en-US" b="1" dirty="0"/>
              <a:t> </a:t>
            </a:r>
            <a:r>
              <a:rPr lang="en-US" b="1" dirty="0" err="1"/>
              <a:t>üretildiğini</a:t>
            </a:r>
            <a:r>
              <a:rPr lang="en-US" b="1" dirty="0"/>
              <a:t> </a:t>
            </a:r>
            <a:r>
              <a:rPr lang="en-US" b="1" dirty="0" err="1"/>
              <a:t>bilmek</a:t>
            </a:r>
            <a:r>
              <a:rPr lang="en-US" dirty="0"/>
              <a:t>,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hızlı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küçük</a:t>
            </a:r>
            <a:r>
              <a:rPr lang="en-US" b="1" dirty="0"/>
              <a:t> </a:t>
            </a:r>
            <a:r>
              <a:rPr lang="en-US" b="1" dirty="0" err="1"/>
              <a:t>kodu</a:t>
            </a:r>
            <a:r>
              <a:rPr lang="en-US" b="1" dirty="0"/>
              <a:t> </a:t>
            </a:r>
            <a:r>
              <a:rPr lang="en-US" b="1" dirty="0" err="1"/>
              <a:t>yazmak</a:t>
            </a:r>
            <a:r>
              <a:rPr lang="en-US" b="1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Java’da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program </a:t>
            </a:r>
            <a:r>
              <a:rPr lang="en-US" dirty="0" err="1"/>
              <a:t>yürütülürken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kavram</a:t>
            </a:r>
            <a:r>
              <a:rPr lang="en-US" dirty="0"/>
              <a:t>, </a:t>
            </a:r>
            <a:r>
              <a:rPr lang="en-US" dirty="0" err="1"/>
              <a:t>java’da</a:t>
            </a:r>
            <a:r>
              <a:rPr lang="en-US" dirty="0"/>
              <a:t> </a:t>
            </a:r>
            <a:r>
              <a:rPr lang="en-US" dirty="0" err="1"/>
              <a:t>platformdan</a:t>
            </a:r>
            <a:r>
              <a:rPr lang="en-US" dirty="0"/>
              <a:t> </a:t>
            </a:r>
            <a:r>
              <a:rPr lang="en-US" b="1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olmasının</a:t>
            </a:r>
            <a:r>
              <a:rPr lang="en-US" dirty="0"/>
              <a:t> </a:t>
            </a:r>
            <a:r>
              <a:rPr lang="en-US" dirty="0" err="1"/>
              <a:t>nedenlerinden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Java’daki</a:t>
            </a:r>
            <a:r>
              <a:rPr lang="en-US" dirty="0"/>
              <a:t> </a:t>
            </a:r>
            <a:r>
              <a:rPr lang="en-US" dirty="0" err="1"/>
              <a:t>Bytecode’dur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Java byte </a:t>
            </a:r>
            <a:r>
              <a:rPr lang="en-US" dirty="0" err="1"/>
              <a:t>kodu</a:t>
            </a:r>
            <a:r>
              <a:rPr lang="en-US" dirty="0"/>
              <a:t> .class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biçimindeki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kodudur</a:t>
            </a:r>
            <a:r>
              <a:rPr lang="en-US" dirty="0"/>
              <a:t>. </a:t>
            </a:r>
            <a:r>
              <a:rPr lang="en-US" dirty="0" err="1"/>
              <a:t>Java’daki</a:t>
            </a:r>
            <a:r>
              <a:rPr lang="en-US" dirty="0"/>
              <a:t> Byte </a:t>
            </a:r>
            <a:r>
              <a:rPr lang="en-US" dirty="0" err="1"/>
              <a:t>kodu</a:t>
            </a:r>
            <a:r>
              <a:rPr lang="en-US" dirty="0"/>
              <a:t>, 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ayarlanan</a:t>
            </a:r>
            <a:r>
              <a:rPr lang="en-US" dirty="0"/>
              <a:t> </a:t>
            </a:r>
            <a:r>
              <a:rPr lang="en-US" dirty="0" err="1"/>
              <a:t>komuttur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derleyiciye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Çalışmanın</a:t>
            </a:r>
            <a:r>
              <a:rPr lang="en-US" dirty="0"/>
              <a:t> </a:t>
            </a:r>
            <a:r>
              <a:rPr lang="en-US" dirty="0" err="1"/>
              <a:t>ilerleyen</a:t>
            </a:r>
            <a:r>
              <a:rPr lang="en-US" dirty="0"/>
              <a:t> </a:t>
            </a:r>
            <a:r>
              <a:rPr lang="en-US" dirty="0" err="1"/>
              <a:t>bölümünde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java </a:t>
            </a:r>
            <a:r>
              <a:rPr lang="en-US" dirty="0" err="1"/>
              <a:t>programının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çevirildiği</a:t>
            </a:r>
            <a:r>
              <a:rPr lang="en-US" dirty="0"/>
              <a:t> </a:t>
            </a:r>
            <a:r>
              <a:rPr lang="en-US" dirty="0" err="1"/>
              <a:t>örnekler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anlatılmış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son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convert to byte code </a:t>
            </a:r>
            <a:r>
              <a:rPr lang="en-US" dirty="0" err="1"/>
              <a:t>yazılımından</a:t>
            </a:r>
            <a:r>
              <a:rPr lang="en-US" dirty="0"/>
              <a:t> </a:t>
            </a:r>
            <a:r>
              <a:rPr lang="en-US" dirty="0" err="1"/>
              <a:t>bahsedilmiştir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6A788-ACB1-42BD-8F6B-D20FA334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8CDCF-1A1D-46B0-85C7-7C6C1F7C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90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59E7-9578-4347-A847-E0201983C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16" y="3028885"/>
            <a:ext cx="5584042" cy="1049917"/>
          </a:xfrm>
        </p:spPr>
        <p:txBody>
          <a:bodyPr anchor="ctr">
            <a:normAutofit/>
          </a:bodyPr>
          <a:lstStyle/>
          <a:p>
            <a:r>
              <a:rPr lang="tr-TR" sz="2800" b="1" dirty="0"/>
              <a:t>Geliştirilen ConvertToByteCode Yazılımına ait kodların GitHub Linki :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7B049-6241-46DA-B6E8-0140E442F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838" y="3513422"/>
            <a:ext cx="5288629" cy="1655762"/>
          </a:xfrm>
        </p:spPr>
        <p:txBody>
          <a:bodyPr anchor="ctr">
            <a:normAutofit/>
          </a:bodyPr>
          <a:lstStyle/>
          <a:p>
            <a:r>
              <a:rPr lang="en-US" sz="1600" dirty="0">
                <a:hlinkClick r:id="rId2"/>
              </a:rPr>
              <a:t>https://github.com/SevdanurGENC/ConvertToByteCode</a:t>
            </a:r>
            <a:r>
              <a:rPr lang="tr-TR" sz="1600" dirty="0"/>
              <a:t> 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D20A5-2873-4198-ABD4-1683ED2E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78966-6FE3-4CFD-8DFF-C929EADB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32</a:t>
            </a:fld>
            <a:endParaRPr lang="en-US"/>
          </a:p>
        </p:txBody>
      </p:sp>
      <p:pic>
        <p:nvPicPr>
          <p:cNvPr id="5122" name="Picture 2" descr="The Best Alternatives to Github – CloudSavvy IT">
            <a:extLst>
              <a:ext uri="{FF2B5EF4-FFF2-40B4-BE49-F238E27FC236}">
                <a16:creationId xmlns:a16="http://schemas.microsoft.com/office/drawing/2014/main" id="{4206CE53-83BF-41F5-A900-FCC96AD7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00" y="1026043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14CCC-90A0-43BC-BF11-6B05340A3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324" y="197116"/>
            <a:ext cx="5724838" cy="61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96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0504-2EF3-41EE-AD92-F66F8F3F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Kaynaklar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F98D-27D2-4DF1-9415-1B01CEF2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[1] </a:t>
            </a:r>
            <a:r>
              <a:rPr lang="en-US" sz="2000" dirty="0" err="1"/>
              <a:t>Karal</a:t>
            </a:r>
            <a:r>
              <a:rPr lang="en-US" sz="2000" dirty="0"/>
              <a:t>, </a:t>
            </a:r>
            <a:r>
              <a:rPr lang="en-US" sz="2000" dirty="0" err="1"/>
              <a:t>Ömer</a:t>
            </a:r>
            <a:r>
              <a:rPr lang="en-US" sz="2000" dirty="0"/>
              <a:t>. </a:t>
            </a:r>
            <a:r>
              <a:rPr lang="en-US" sz="2000" i="1" dirty="0"/>
              <a:t>JAVA </a:t>
            </a:r>
            <a:r>
              <a:rPr lang="en-US" sz="2000" i="1" dirty="0" err="1"/>
              <a:t>ortamında</a:t>
            </a:r>
            <a:r>
              <a:rPr lang="en-US" sz="2000" i="1" dirty="0"/>
              <a:t> </a:t>
            </a:r>
            <a:r>
              <a:rPr lang="en-US" sz="2000" i="1" dirty="0" err="1"/>
              <a:t>bulanık</a:t>
            </a:r>
            <a:r>
              <a:rPr lang="en-US" sz="2000" i="1" dirty="0"/>
              <a:t> </a:t>
            </a:r>
            <a:r>
              <a:rPr lang="en-US" sz="2000" i="1" dirty="0" err="1"/>
              <a:t>mantık</a:t>
            </a:r>
            <a:r>
              <a:rPr lang="en-US" sz="2000" i="1" dirty="0"/>
              <a:t> </a:t>
            </a:r>
            <a:r>
              <a:rPr lang="en-US" sz="2000" i="1" dirty="0" err="1"/>
              <a:t>kontrol</a:t>
            </a:r>
            <a:r>
              <a:rPr lang="en-US" sz="2000" i="1" dirty="0"/>
              <a:t>: </a:t>
            </a:r>
            <a:r>
              <a:rPr lang="en-US" sz="2000" i="1" dirty="0" err="1"/>
              <a:t>Kamyon</a:t>
            </a:r>
            <a:r>
              <a:rPr lang="en-US" sz="2000" i="1" dirty="0"/>
              <a:t> </a:t>
            </a:r>
            <a:r>
              <a:rPr lang="en-US" sz="2000" i="1" dirty="0" err="1"/>
              <a:t>yükleme-boşaltma</a:t>
            </a:r>
            <a:r>
              <a:rPr lang="en-US" sz="2000" i="1" dirty="0"/>
              <a:t> </a:t>
            </a:r>
            <a:r>
              <a:rPr lang="en-US" sz="2000" i="1" dirty="0" err="1"/>
              <a:t>uygulaması</a:t>
            </a:r>
            <a:r>
              <a:rPr lang="en-US" sz="2000" dirty="0"/>
              <a:t>. MS thesis. </a:t>
            </a:r>
            <a:r>
              <a:rPr lang="en-US" sz="2000" dirty="0" err="1"/>
              <a:t>Pamukkale</a:t>
            </a:r>
            <a:r>
              <a:rPr lang="en-US" sz="2000" dirty="0"/>
              <a:t> </a:t>
            </a:r>
            <a:r>
              <a:rPr lang="en-US" sz="2000" dirty="0" err="1"/>
              <a:t>Üniversitesi</a:t>
            </a:r>
            <a:r>
              <a:rPr lang="en-US" sz="2000" dirty="0"/>
              <a:t> Fen </a:t>
            </a:r>
            <a:r>
              <a:rPr lang="en-US" sz="2000" dirty="0" err="1"/>
              <a:t>Bilimleri</a:t>
            </a:r>
            <a:r>
              <a:rPr lang="en-US" sz="2000" dirty="0"/>
              <a:t> </a:t>
            </a:r>
            <a:r>
              <a:rPr lang="en-US" sz="2000" dirty="0" err="1"/>
              <a:t>Enstitüsü</a:t>
            </a:r>
            <a:r>
              <a:rPr lang="en-US" sz="2000" dirty="0"/>
              <a:t>, 2004.</a:t>
            </a:r>
          </a:p>
          <a:p>
            <a:r>
              <a:rPr lang="en-US" sz="2000" dirty="0"/>
              <a:t>[2] Bytecode basics : A first look at the bytecodes of the Java virtual machine. E</a:t>
            </a:r>
            <a:r>
              <a:rPr lang="tr-TR" sz="2000" dirty="0"/>
              <a:t>rişim Tarihi : 22.06.2020, </a:t>
            </a:r>
            <a:r>
              <a:rPr lang="en-US" sz="2000" dirty="0"/>
              <a:t>https://www.javaworld.com/article/2077233/bytecode-basics.html</a:t>
            </a:r>
          </a:p>
          <a:p>
            <a:r>
              <a:rPr lang="en-US" sz="2000" dirty="0"/>
              <a:t>[3] E</a:t>
            </a:r>
            <a:r>
              <a:rPr lang="tr-TR" sz="2000" dirty="0"/>
              <a:t>rişim Tarihi : 22.06.2020, </a:t>
            </a:r>
            <a:r>
              <a:rPr lang="en-US" sz="2000" dirty="0"/>
              <a:t>http://www.techlila.com/write-programs-linux/</a:t>
            </a:r>
          </a:p>
          <a:p>
            <a:r>
              <a:rPr lang="en-US" sz="2000" dirty="0"/>
              <a:t>[4] Introduction to Java Bytecode - Mahmoud </a:t>
            </a:r>
            <a:r>
              <a:rPr lang="en-US" sz="2000" dirty="0" err="1"/>
              <a:t>Anouti</a:t>
            </a:r>
            <a:r>
              <a:rPr lang="en-US" sz="2000" dirty="0"/>
              <a:t>. E</a:t>
            </a:r>
            <a:r>
              <a:rPr lang="tr-TR" sz="2000" dirty="0"/>
              <a:t>rişim Tarihi : 22.06.2020, </a:t>
            </a:r>
            <a:r>
              <a:rPr lang="en-US" sz="2000" dirty="0"/>
              <a:t>  https://dzone.com/articles/introduction-to-java-bytecode</a:t>
            </a:r>
          </a:p>
          <a:p>
            <a:r>
              <a:rPr lang="en-US" sz="2000" dirty="0"/>
              <a:t>[5] Java bytecode. E</a:t>
            </a:r>
            <a:r>
              <a:rPr lang="tr-TR" sz="2000" dirty="0"/>
              <a:t>rişim Tarihi : 22.06.2020, </a:t>
            </a:r>
            <a:r>
              <a:rPr lang="en-US" sz="2000" dirty="0"/>
              <a:t>https://www.ibm.com/developerworks/library/it-haggar_bytecode/</a:t>
            </a:r>
          </a:p>
          <a:p>
            <a:r>
              <a:rPr lang="en-US" sz="2000" dirty="0"/>
              <a:t>[6] 3 Best Libraries to manipulate Java bytecode programmatically. E</a:t>
            </a:r>
            <a:r>
              <a:rPr lang="tr-TR" sz="2000" dirty="0"/>
              <a:t>rişim Tarihi : 22.06.2020, </a:t>
            </a:r>
            <a:r>
              <a:rPr lang="en-US" sz="2000" dirty="0"/>
              <a:t>https://www.coolcoder.in/2015/02/3-best-libraries-to-manipulate-java.html</a:t>
            </a:r>
          </a:p>
          <a:p>
            <a:r>
              <a:rPr lang="en-US" sz="2000" dirty="0"/>
              <a:t>[7] </a:t>
            </a:r>
            <a:r>
              <a:rPr lang="fr-FR" sz="2000" dirty="0"/>
              <a:t>James D Bloom - Java Code To Byte Code</a:t>
            </a:r>
            <a:r>
              <a:rPr lang="en-US" sz="2000" dirty="0"/>
              <a:t>. E</a:t>
            </a:r>
            <a:r>
              <a:rPr lang="tr-TR" sz="2000" dirty="0"/>
              <a:t>rişim Tarihi : 22.06.2020</a:t>
            </a:r>
            <a:r>
              <a:rPr lang="fr-FR" sz="2000" dirty="0"/>
              <a:t> https://blog.jamesdbloom.com/JavaCodeToByteCode_PartOne.html </a:t>
            </a:r>
          </a:p>
          <a:p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6A788-ACB1-42BD-8F6B-D20FA334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8CDCF-1A1D-46B0-85C7-7C6C1F7C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30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A256-EFE0-4A24-B7AF-01231BFB8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Teşekkürler.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711A7-8CF2-422B-A914-2822E147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E0507-69BB-43AB-9FC6-6AB83B1A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BCAE-2BD3-4D6E-99CE-E503616E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tr-TR" b="1" dirty="0"/>
              <a:t>iriş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973C-BAC3-410B-8E7D-0F4B2D62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3364" cy="430280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makinesi</a:t>
            </a:r>
            <a:r>
              <a:rPr lang="en-US" dirty="0"/>
              <a:t> her </a:t>
            </a:r>
            <a:r>
              <a:rPr lang="en-US" dirty="0" err="1"/>
              <a:t>platformda</a:t>
            </a:r>
            <a:r>
              <a:rPr lang="en-US" dirty="0"/>
              <a:t> </a:t>
            </a:r>
            <a:r>
              <a:rPr lang="en-US" dirty="0" err="1"/>
              <a:t>çalıştırılma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duyar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yürütme</a:t>
            </a:r>
            <a:r>
              <a:rPr lang="en-US" b="1" dirty="0"/>
              <a:t> </a:t>
            </a:r>
            <a:r>
              <a:rPr lang="en-US" b="1" dirty="0" err="1"/>
              <a:t>zamanı</a:t>
            </a:r>
            <a:r>
              <a:rPr lang="en-US" b="1" dirty="0"/>
              <a:t> (run-time)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sürece</a:t>
            </a:r>
            <a:r>
              <a:rPr lang="en-US" dirty="0"/>
              <a:t>,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java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çalıştırılabilir</a:t>
            </a:r>
            <a:r>
              <a:rPr lang="en-US" dirty="0"/>
              <a:t>. 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makinaların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platformdan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değişkenlik</a:t>
            </a:r>
            <a:r>
              <a:rPr lang="en-US" dirty="0"/>
              <a:t> </a:t>
            </a:r>
            <a:r>
              <a:rPr lang="en-US" dirty="0" err="1"/>
              <a:t>göstermesine</a:t>
            </a:r>
            <a:r>
              <a:rPr lang="en-US" dirty="0"/>
              <a:t> ra</a:t>
            </a:r>
            <a:r>
              <a:rPr lang="tr-TR" dirty="0"/>
              <a:t>ğ</a:t>
            </a:r>
            <a:r>
              <a:rPr lang="en-US" dirty="0"/>
              <a:t>men </a:t>
            </a:r>
            <a:r>
              <a:rPr lang="en-US" dirty="0" err="1"/>
              <a:t>hepsi</a:t>
            </a:r>
            <a:r>
              <a:rPr lang="en-US" dirty="0"/>
              <a:t> java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yorumlayabilmektedir</a:t>
            </a:r>
            <a:r>
              <a:rPr lang="en-US" dirty="0"/>
              <a:t>. </a:t>
            </a:r>
            <a:r>
              <a:rPr lang="en-US" dirty="0" err="1"/>
              <a:t>Işte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noktada</a:t>
            </a:r>
            <a:r>
              <a:rPr lang="en-US" dirty="0"/>
              <a:t>,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kodunun</a:t>
            </a:r>
            <a:r>
              <a:rPr lang="en-US" dirty="0"/>
              <a:t> her </a:t>
            </a:r>
            <a:r>
              <a:rPr lang="en-US" dirty="0" err="1"/>
              <a:t>halükarda</a:t>
            </a:r>
            <a:r>
              <a:rPr lang="en-US" dirty="0"/>
              <a:t> </a:t>
            </a:r>
            <a:r>
              <a:rPr lang="en-US" dirty="0" err="1"/>
              <a:t>yorumlanıyor</a:t>
            </a:r>
            <a:r>
              <a:rPr lang="en-US" dirty="0"/>
              <a:t> </a:t>
            </a:r>
            <a:r>
              <a:rPr lang="en-US" dirty="0" err="1"/>
              <a:t>oluşu</a:t>
            </a:r>
            <a:r>
              <a:rPr lang="en-US" dirty="0"/>
              <a:t> </a:t>
            </a:r>
            <a:r>
              <a:rPr lang="en-US" dirty="0" err="1"/>
              <a:t>taşınabilirlilik</a:t>
            </a:r>
            <a:r>
              <a:rPr lang="en-US" dirty="0"/>
              <a:t> </a:t>
            </a:r>
            <a:r>
              <a:rPr lang="en-US" dirty="0" err="1"/>
              <a:t>özelliğini</a:t>
            </a:r>
            <a:r>
              <a:rPr lang="en-US" dirty="0"/>
              <a:t> </a:t>
            </a:r>
            <a:r>
              <a:rPr lang="en-US" dirty="0" err="1"/>
              <a:t>teşkil</a:t>
            </a:r>
            <a:r>
              <a:rPr lang="en-US" dirty="0"/>
              <a:t> </a:t>
            </a:r>
            <a:r>
              <a:rPr lang="en-US" dirty="0" err="1"/>
              <a:t>etmektedir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Java </a:t>
            </a:r>
            <a:r>
              <a:rPr lang="en-US" dirty="0" err="1"/>
              <a:t>programının</a:t>
            </a:r>
            <a:r>
              <a:rPr lang="en-US" dirty="0"/>
              <a:t> </a:t>
            </a:r>
            <a:r>
              <a:rPr lang="en-US" dirty="0" err="1"/>
              <a:t>yorumlanıyor</a:t>
            </a:r>
            <a:r>
              <a:rPr lang="en-US" dirty="0"/>
              <a:t> </a:t>
            </a:r>
            <a:r>
              <a:rPr lang="en-US" dirty="0" err="1"/>
              <a:t>oluşu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da </a:t>
            </a:r>
            <a:r>
              <a:rPr lang="en-US" dirty="0" err="1"/>
              <a:t>göstermektedir</a:t>
            </a:r>
            <a:r>
              <a:rPr lang="en-US" dirty="0"/>
              <a:t>. </a:t>
            </a:r>
            <a:r>
              <a:rPr lang="en-US" dirty="0" err="1"/>
              <a:t>Yürütülen</a:t>
            </a:r>
            <a:r>
              <a:rPr lang="en-US" dirty="0"/>
              <a:t> java </a:t>
            </a:r>
            <a:r>
              <a:rPr lang="en-US" dirty="0" err="1"/>
              <a:t>programları</a:t>
            </a:r>
            <a:r>
              <a:rPr lang="en-US" dirty="0"/>
              <a:t> 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</a:t>
            </a:r>
            <a:r>
              <a:rPr lang="en-US" dirty="0"/>
              <a:t> o java </a:t>
            </a:r>
            <a:r>
              <a:rPr lang="en-US" dirty="0" err="1"/>
              <a:t>programını</a:t>
            </a:r>
            <a:r>
              <a:rPr lang="en-US" dirty="0"/>
              <a:t> </a:t>
            </a:r>
            <a:r>
              <a:rPr lang="en-US" dirty="0" err="1"/>
              <a:t>kapsar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etkilerden</a:t>
            </a:r>
            <a:r>
              <a:rPr lang="en-US" dirty="0"/>
              <a:t> </a:t>
            </a:r>
            <a:r>
              <a:rPr lang="en-US" dirty="0" err="1"/>
              <a:t>engelleyebilmektedir</a:t>
            </a:r>
            <a:r>
              <a:rPr lang="tr-TR" dirty="0"/>
              <a:t>.</a:t>
            </a:r>
            <a:endParaRPr lang="tr-T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78DAF-474C-4209-A937-A00D6A0E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A953A-829D-4B21-BC21-6B0E0968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4</a:t>
            </a:fld>
            <a:endParaRPr lang="en-US" dirty="0"/>
          </a:p>
        </p:txBody>
      </p:sp>
      <p:pic>
        <p:nvPicPr>
          <p:cNvPr id="7170" name="Picture 2" descr="Java Bytecode">
            <a:extLst>
              <a:ext uri="{FF2B5EF4-FFF2-40B4-BE49-F238E27FC236}">
                <a16:creationId xmlns:a16="http://schemas.microsoft.com/office/drawing/2014/main" id="{1D971824-C32C-4DFA-BD7B-E0F7C9FB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691" y="1690688"/>
            <a:ext cx="4238997" cy="398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8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90226" cy="4244435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Bayt </a:t>
            </a:r>
            <a:r>
              <a:rPr lang="en-US" dirty="0" err="1"/>
              <a:t>kodları</a:t>
            </a:r>
            <a:r>
              <a:rPr lang="en-US" dirty="0"/>
              <a:t>, 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makinesinin</a:t>
            </a:r>
            <a:r>
              <a:rPr lang="en-US" dirty="0"/>
              <a:t> </a:t>
            </a:r>
            <a:r>
              <a:rPr lang="en-US" b="1" dirty="0" err="1"/>
              <a:t>makine</a:t>
            </a:r>
            <a:r>
              <a:rPr lang="en-US" b="1" dirty="0"/>
              <a:t> </a:t>
            </a:r>
            <a:r>
              <a:rPr lang="en-US" b="1" dirty="0" err="1"/>
              <a:t>dili</a:t>
            </a:r>
            <a:r>
              <a:rPr lang="en-US" dirty="0" err="1"/>
              <a:t>dir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Bir</a:t>
            </a:r>
            <a:r>
              <a:rPr lang="en-US" dirty="0"/>
              <a:t> JVM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yüklendiğinde</a:t>
            </a:r>
            <a:r>
              <a:rPr lang="en-US" dirty="0"/>
              <a:t>, </a:t>
            </a:r>
            <a:r>
              <a:rPr lang="en-US" dirty="0" err="1"/>
              <a:t>sınıftaki</a:t>
            </a:r>
            <a:r>
              <a:rPr lang="en-US" dirty="0"/>
              <a:t> her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bayt</a:t>
            </a:r>
            <a:r>
              <a:rPr lang="en-US" b="1" dirty="0"/>
              <a:t> </a:t>
            </a:r>
            <a:r>
              <a:rPr lang="en-US" b="1" dirty="0" err="1"/>
              <a:t>kodu</a:t>
            </a:r>
            <a:r>
              <a:rPr lang="en-US" b="1" dirty="0"/>
              <a:t> </a:t>
            </a:r>
            <a:r>
              <a:rPr lang="en-US" b="1" dirty="0" err="1"/>
              <a:t>akışı</a:t>
            </a:r>
            <a:r>
              <a:rPr lang="en-US" b="1" dirty="0"/>
              <a:t> </a:t>
            </a:r>
            <a:r>
              <a:rPr lang="en-US" dirty="0" err="1"/>
              <a:t>oluşur</a:t>
            </a:r>
            <a:r>
              <a:rPr lang="tr-TR" dirty="0"/>
              <a:t>.</a:t>
            </a:r>
          </a:p>
          <a:p>
            <a:pPr algn="just"/>
            <a:r>
              <a:rPr lang="en-US" dirty="0"/>
              <a:t>Bir </a:t>
            </a:r>
            <a:r>
              <a:rPr lang="tr-TR" dirty="0" err="1"/>
              <a:t>ba</a:t>
            </a:r>
            <a:r>
              <a:rPr lang="en-US" dirty="0" err="1"/>
              <a:t>yt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akışı</a:t>
            </a:r>
            <a:r>
              <a:rPr lang="en-US" dirty="0"/>
              <a:t>, </a:t>
            </a:r>
            <a:r>
              <a:rPr lang="tr-TR" dirty="0"/>
              <a:t>JVM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talimatlar</a:t>
            </a:r>
            <a:r>
              <a:rPr lang="en-US" b="1" dirty="0"/>
              <a:t> </a:t>
            </a:r>
            <a:r>
              <a:rPr lang="en-US" b="1" dirty="0" err="1"/>
              <a:t>dizisi</a:t>
            </a:r>
            <a:r>
              <a:rPr lang="en-US" dirty="0" err="1"/>
              <a:t>dir</a:t>
            </a:r>
            <a:r>
              <a:rPr lang="tr-TR" dirty="0"/>
              <a:t>.</a:t>
            </a:r>
          </a:p>
          <a:p>
            <a:pPr algn="just"/>
            <a:r>
              <a:rPr lang="en-US" dirty="0"/>
              <a:t>Her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baytlık</a:t>
            </a:r>
            <a:r>
              <a:rPr lang="en-US" dirty="0"/>
              <a:t> </a:t>
            </a:r>
            <a:r>
              <a:rPr lang="en-US" b="1" dirty="0"/>
              <a:t>opcode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ardından</a:t>
            </a:r>
            <a:r>
              <a:rPr lang="en-US" dirty="0"/>
              <a:t> </a:t>
            </a:r>
            <a:r>
              <a:rPr lang="en-US" dirty="0" err="1"/>
              <a:t>sıfır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b="1" dirty="0" err="1"/>
              <a:t>işlenen</a:t>
            </a:r>
            <a:r>
              <a:rPr lang="en-US" dirty="0" err="1"/>
              <a:t>den</a:t>
            </a:r>
            <a:r>
              <a:rPr lang="tr-TR" dirty="0"/>
              <a:t> </a:t>
            </a:r>
            <a:r>
              <a:rPr lang="tr-TR" b="1" dirty="0"/>
              <a:t>(</a:t>
            </a:r>
            <a:r>
              <a:rPr lang="tr-TR" b="1" dirty="0" err="1"/>
              <a:t>operand</a:t>
            </a:r>
            <a:r>
              <a:rPr lang="tr-TR" b="1" dirty="0"/>
              <a:t>)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68" y="1825625"/>
            <a:ext cx="5447490" cy="3840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55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7043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Opcode</a:t>
            </a:r>
            <a:r>
              <a:rPr lang="en-US" dirty="0"/>
              <a:t>, </a:t>
            </a:r>
            <a:r>
              <a:rPr lang="en-US" dirty="0" err="1"/>
              <a:t>gerçekleştirilecek</a:t>
            </a:r>
            <a:r>
              <a:rPr lang="en-US" dirty="0"/>
              <a:t> </a:t>
            </a:r>
            <a:r>
              <a:rPr lang="en-US" dirty="0" err="1"/>
              <a:t>eylemi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JVM’nin</a:t>
            </a:r>
            <a:r>
              <a:rPr lang="en-US" dirty="0"/>
              <a:t> </a:t>
            </a:r>
            <a:r>
              <a:rPr lang="en-US" dirty="0" err="1"/>
              <a:t>eyleme</a:t>
            </a:r>
            <a:r>
              <a:rPr lang="en-US" dirty="0"/>
              <a:t> </a:t>
            </a:r>
            <a:r>
              <a:rPr lang="en-US" dirty="0" err="1"/>
              <a:t>geçebilmesi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gerekiyorsa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opcode’u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izleyen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b="1" dirty="0" err="1"/>
              <a:t>işlenen</a:t>
            </a:r>
            <a:r>
              <a:rPr lang="en-US" dirty="0" err="1"/>
              <a:t>e</a:t>
            </a:r>
            <a:r>
              <a:rPr lang="en-US" dirty="0"/>
              <a:t> </a:t>
            </a:r>
            <a:r>
              <a:rPr lang="en-US" dirty="0" err="1"/>
              <a:t>kodlanır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opcode</a:t>
            </a:r>
            <a:r>
              <a:rPr lang="en-US" dirty="0"/>
              <a:t> </a:t>
            </a:r>
            <a:r>
              <a:rPr lang="en-US" dirty="0" err="1"/>
              <a:t>türünün</a:t>
            </a:r>
            <a:r>
              <a:rPr lang="en-US" dirty="0"/>
              <a:t> </a:t>
            </a:r>
            <a:r>
              <a:rPr lang="en-US" dirty="0" err="1"/>
              <a:t>anımsatıcısı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tr-TR" dirty="0"/>
              <a:t>.</a:t>
            </a:r>
          </a:p>
          <a:p>
            <a:pPr algn="just"/>
            <a:r>
              <a:rPr lang="en-US" dirty="0"/>
              <a:t>JMV, </a:t>
            </a:r>
            <a:r>
              <a:rPr lang="en-US" b="1" dirty="0" err="1"/>
              <a:t>yığın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makinedir</a:t>
            </a:r>
            <a:r>
              <a:rPr lang="en-US" dirty="0"/>
              <a:t>. Her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parçacığı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verilerini</a:t>
            </a:r>
            <a:r>
              <a:rPr lang="en-US" dirty="0"/>
              <a:t> </a:t>
            </a:r>
            <a:r>
              <a:rPr lang="en-US" dirty="0" err="1"/>
              <a:t>depolayıp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çerçeve</a:t>
            </a:r>
            <a:r>
              <a:rPr lang="en-US" dirty="0"/>
              <a:t> </a:t>
            </a:r>
            <a:r>
              <a:rPr lang="en-US" dirty="0" err="1"/>
              <a:t>belleği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jvm</a:t>
            </a:r>
            <a:r>
              <a:rPr lang="en-US" b="1" dirty="0"/>
              <a:t> </a:t>
            </a:r>
            <a:r>
              <a:rPr lang="en-US" b="1" dirty="0" err="1"/>
              <a:t>yığınına</a:t>
            </a:r>
            <a:r>
              <a:rPr lang="en-US" b="1" dirty="0"/>
              <a:t> </a:t>
            </a:r>
            <a:r>
              <a:rPr lang="en-US" dirty="0" err="1"/>
              <a:t>sahiptir</a:t>
            </a:r>
            <a:r>
              <a:rPr lang="en-US" dirty="0"/>
              <a:t>. Her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çağırıldığında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çerçeve</a:t>
            </a:r>
            <a:r>
              <a:rPr lang="en-US" b="1" dirty="0"/>
              <a:t> </a:t>
            </a:r>
            <a:r>
              <a:rPr lang="en-US" b="1" dirty="0" err="1"/>
              <a:t>yığını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işlenen</a:t>
            </a:r>
            <a:r>
              <a:rPr lang="en-US" b="1" dirty="0"/>
              <a:t> </a:t>
            </a:r>
            <a:r>
              <a:rPr lang="en-US" b="1" dirty="0" err="1"/>
              <a:t>yığını</a:t>
            </a:r>
            <a:r>
              <a:rPr lang="en-US" b="1" dirty="0"/>
              <a:t>,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dizi</a:t>
            </a:r>
            <a:r>
              <a:rPr lang="en-US" b="1" dirty="0"/>
              <a:t> </a:t>
            </a:r>
            <a:r>
              <a:rPr lang="en-US" b="1" dirty="0" err="1"/>
              <a:t>yerel</a:t>
            </a:r>
            <a:r>
              <a:rPr lang="en-US" b="1" dirty="0"/>
              <a:t> </a:t>
            </a:r>
            <a:r>
              <a:rPr lang="en-US" b="1" dirty="0" err="1"/>
              <a:t>değişkeni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geçerli</a:t>
            </a:r>
            <a:r>
              <a:rPr lang="en-US" b="1" dirty="0"/>
              <a:t> </a:t>
            </a:r>
            <a:r>
              <a:rPr lang="en-US" b="1" dirty="0" err="1"/>
              <a:t>sınıfın</a:t>
            </a:r>
            <a:r>
              <a:rPr lang="en-US" b="1" dirty="0"/>
              <a:t> </a:t>
            </a:r>
            <a:r>
              <a:rPr lang="en-US" b="1" dirty="0" err="1"/>
              <a:t>çalışma</a:t>
            </a:r>
            <a:r>
              <a:rPr lang="en-US" b="1" dirty="0"/>
              <a:t> </a:t>
            </a:r>
            <a:r>
              <a:rPr lang="en-US" b="1" dirty="0" err="1"/>
              <a:t>zamanı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verilerini</a:t>
            </a:r>
            <a:r>
              <a:rPr lang="en-US" dirty="0"/>
              <a:t> </a:t>
            </a:r>
            <a:r>
              <a:rPr lang="en-US" dirty="0" err="1"/>
              <a:t>içermektedir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6</a:t>
            </a:fld>
            <a:endParaRPr lang="en-US"/>
          </a:p>
        </p:txBody>
      </p:sp>
      <p:pic>
        <p:nvPicPr>
          <p:cNvPr id="7" name="Resim 6" descr="fram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42" y="1930129"/>
            <a:ext cx="3628957" cy="3454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78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7043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tr-TR" dirty="0"/>
              <a:t>Y</a:t>
            </a:r>
            <a:r>
              <a:rPr lang="en-US" dirty="0" err="1"/>
              <a:t>erel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tablosu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bilinen</a:t>
            </a:r>
            <a:r>
              <a:rPr lang="en-US" dirty="0"/>
              <a:t> </a:t>
            </a:r>
            <a:r>
              <a:rPr lang="en-US" b="1" dirty="0" err="1"/>
              <a:t>yerel</a:t>
            </a:r>
            <a:r>
              <a:rPr lang="en-US" b="1" dirty="0"/>
              <a:t> </a:t>
            </a:r>
            <a:r>
              <a:rPr lang="en-US" b="1" dirty="0" err="1"/>
              <a:t>değişkenler</a:t>
            </a:r>
            <a:r>
              <a:rPr lang="en-US" b="1" dirty="0"/>
              <a:t> </a:t>
            </a:r>
            <a:r>
              <a:rPr lang="en-US" b="1" dirty="0" err="1"/>
              <a:t>dizisi</a:t>
            </a:r>
            <a:r>
              <a:rPr lang="en-US" dirty="0"/>
              <a:t>, </a:t>
            </a:r>
            <a:r>
              <a:rPr lang="en-US" dirty="0" err="1"/>
              <a:t>metodun</a:t>
            </a:r>
            <a:r>
              <a:rPr lang="en-US" dirty="0"/>
              <a:t> </a:t>
            </a:r>
            <a:r>
              <a:rPr lang="en-US" b="1" dirty="0" err="1"/>
              <a:t>parametreleri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b="1" dirty="0" err="1"/>
              <a:t>değişkenlerin</a:t>
            </a:r>
            <a:r>
              <a:rPr lang="en-US" b="1" dirty="0"/>
              <a:t> </a:t>
            </a:r>
            <a:r>
              <a:rPr lang="en-US" b="1" dirty="0" err="1"/>
              <a:t>değerlerini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tr-TR" dirty="0"/>
              <a:t>k</a:t>
            </a:r>
            <a:r>
              <a:rPr lang="en-US" dirty="0" err="1"/>
              <a:t>ullanılır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Parametreler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0 </a:t>
            </a:r>
            <a:r>
              <a:rPr lang="en-US" dirty="0" err="1"/>
              <a:t>dizininden</a:t>
            </a:r>
            <a:r>
              <a:rPr lang="en-US" dirty="0"/>
              <a:t> </a:t>
            </a:r>
            <a:r>
              <a:rPr lang="en-US" dirty="0" err="1"/>
              <a:t>başlayarak</a:t>
            </a:r>
            <a:r>
              <a:rPr lang="en-US" dirty="0"/>
              <a:t> </a:t>
            </a:r>
            <a:r>
              <a:rPr lang="en-US" dirty="0" err="1"/>
              <a:t>saklanır</a:t>
            </a:r>
            <a:r>
              <a:rPr lang="en-US" dirty="0"/>
              <a:t>. </a:t>
            </a:r>
            <a:r>
              <a:rPr lang="tr-TR" dirty="0"/>
              <a:t>Yığın çe</a:t>
            </a:r>
            <a:r>
              <a:rPr lang="en-US" dirty="0" err="1"/>
              <a:t>rçeve</a:t>
            </a:r>
            <a:r>
              <a:rPr lang="tr-TR" dirty="0"/>
              <a:t>si</a:t>
            </a:r>
            <a:r>
              <a:rPr lang="en-US" dirty="0"/>
              <a:t> </a:t>
            </a:r>
            <a:r>
              <a:rPr lang="tr-TR" dirty="0"/>
              <a:t>eğer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kurucu</a:t>
            </a:r>
            <a:r>
              <a:rPr lang="en-US" dirty="0"/>
              <a:t>  (constructor)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(instance)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içinse</a:t>
            </a:r>
            <a:r>
              <a:rPr lang="en-US" dirty="0"/>
              <a:t>, </a:t>
            </a:r>
            <a:r>
              <a:rPr lang="en-US" dirty="0" err="1"/>
              <a:t>referans</a:t>
            </a:r>
            <a:r>
              <a:rPr lang="en-US" dirty="0"/>
              <a:t> 0 </a:t>
            </a:r>
            <a:r>
              <a:rPr lang="en-US" dirty="0" err="1"/>
              <a:t>konumunda</a:t>
            </a:r>
            <a:r>
              <a:rPr lang="en-US" dirty="0"/>
              <a:t> </a:t>
            </a:r>
            <a:r>
              <a:rPr lang="en-US" dirty="0" err="1"/>
              <a:t>depolanır</a:t>
            </a:r>
            <a:r>
              <a:rPr lang="tr-TR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konum</a:t>
            </a:r>
            <a:r>
              <a:rPr lang="en-US" dirty="0"/>
              <a:t> 1 ilk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parametreyi</a:t>
            </a:r>
            <a:r>
              <a:rPr lang="en-US" dirty="0"/>
              <a:t>, </a:t>
            </a:r>
            <a:r>
              <a:rPr lang="en-US" dirty="0" err="1"/>
              <a:t>konum</a:t>
            </a:r>
            <a:r>
              <a:rPr lang="en-US" dirty="0"/>
              <a:t> 2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en-US" dirty="0" err="1"/>
              <a:t>parametreyi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ilk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0 </a:t>
            </a:r>
            <a:r>
              <a:rPr lang="en-US" dirty="0" err="1"/>
              <a:t>konumunda</a:t>
            </a:r>
            <a:r>
              <a:rPr lang="en-US" dirty="0"/>
              <a:t>, </a:t>
            </a:r>
            <a:r>
              <a:rPr lang="en-US" dirty="0" err="1"/>
              <a:t>ikincisi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1 </a:t>
            </a:r>
            <a:r>
              <a:rPr lang="en-US" dirty="0" err="1"/>
              <a:t>konumunda</a:t>
            </a:r>
            <a:r>
              <a:rPr lang="en-US" dirty="0"/>
              <a:t> </a:t>
            </a:r>
            <a:r>
              <a:rPr lang="en-US" dirty="0" err="1"/>
              <a:t>depolanır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7</a:t>
            </a:fld>
            <a:endParaRPr lang="en-US"/>
          </a:p>
        </p:txBody>
      </p:sp>
      <p:pic>
        <p:nvPicPr>
          <p:cNvPr id="8" name="Resim 6" descr="frame">
            <a:extLst>
              <a:ext uri="{FF2B5EF4-FFF2-40B4-BE49-F238E27FC236}">
                <a16:creationId xmlns:a16="http://schemas.microsoft.com/office/drawing/2014/main" id="{A79C7511-5F30-4A6D-9342-C5F58119B7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42" y="1930129"/>
            <a:ext cx="3628957" cy="3454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33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10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Byte Code </a:t>
            </a:r>
            <a:r>
              <a:rPr lang="en-US" b="1" dirty="0" err="1"/>
              <a:t>ve</a:t>
            </a:r>
            <a:r>
              <a:rPr lang="en-US" b="1" dirty="0"/>
              <a:t> Machine Code </a:t>
            </a:r>
            <a:r>
              <a:rPr lang="en-US" b="1" dirty="0" err="1"/>
              <a:t>Arasındaki</a:t>
            </a:r>
            <a:r>
              <a:rPr lang="en-US" b="1" dirty="0"/>
              <a:t> </a:t>
            </a:r>
            <a:r>
              <a:rPr lang="en-US" b="1" dirty="0" err="1"/>
              <a:t>Farklar</a:t>
            </a:r>
            <a:r>
              <a:rPr lang="en-US" b="1" dirty="0"/>
              <a:t> </a:t>
            </a:r>
            <a:endParaRPr lang="tr-TR" b="1" dirty="0"/>
          </a:p>
          <a:p>
            <a:pPr algn="just"/>
            <a:endParaRPr lang="tr-TR" dirty="0"/>
          </a:p>
          <a:p>
            <a:pPr algn="just"/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fark,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kodunun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ikili</a:t>
            </a:r>
            <a:r>
              <a:rPr lang="en-US" dirty="0"/>
              <a:t> </a:t>
            </a:r>
            <a:r>
              <a:rPr lang="en-US" dirty="0" err="1"/>
              <a:t>dosyada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b="1" dirty="0"/>
              <a:t>CPU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çalıştırılabilen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dizi </a:t>
            </a:r>
            <a:r>
              <a:rPr lang="en-US" dirty="0" err="1"/>
              <a:t>talimat</a:t>
            </a:r>
            <a:r>
              <a:rPr lang="en-US" dirty="0"/>
              <a:t> </a:t>
            </a:r>
            <a:r>
              <a:rPr lang="en-US" dirty="0" err="1"/>
              <a:t>olmasıdır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Bayt </a:t>
            </a:r>
            <a:r>
              <a:rPr lang="en-US" dirty="0" err="1"/>
              <a:t>kodu</a:t>
            </a:r>
            <a:r>
              <a:rPr lang="en-US" dirty="0"/>
              <a:t>, </a:t>
            </a:r>
            <a:r>
              <a:rPr lang="en-US" dirty="0" err="1"/>
              <a:t>yürütülmesi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compiler</a:t>
            </a:r>
            <a:r>
              <a:rPr lang="en-US" dirty="0" err="1"/>
              <a:t>’a</a:t>
            </a:r>
            <a:r>
              <a:rPr lang="en-US" dirty="0"/>
              <a:t> </a:t>
            </a:r>
            <a:r>
              <a:rPr lang="en-US" dirty="0" err="1"/>
              <a:t>dayanan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derlenerek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çalıştırılamaz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koddur</a:t>
            </a:r>
            <a:r>
              <a:rPr lang="tr-TR" dirty="0"/>
              <a:t>.</a:t>
            </a:r>
          </a:p>
          <a:p>
            <a:pPr algn="just"/>
            <a:r>
              <a:rPr lang="tr-TR" dirty="0"/>
              <a:t>Bayt kodu, üst düzey bir dil olmadığı için derleme diline benzer, ancak makine dilinden farklı olarak hala okunabilir. Her ikisi de kaynak kodu ile makine kodu arasında yer alan "</a:t>
            </a:r>
            <a:r>
              <a:rPr lang="tr-TR" b="1" dirty="0"/>
              <a:t>ara diller</a:t>
            </a:r>
            <a:r>
              <a:rPr lang="tr-TR" dirty="0"/>
              <a:t>" olarak düşünülebilir. Bu ikisi arasındaki birincil fark, bir sanal makine (yazılım) için bayt kodunun üretilmesi, CPU (donanım) için ise makina dilinin oluşturulmasıdır.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4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Byte </a:t>
            </a:r>
            <a:r>
              <a:rPr lang="en-US" b="1" dirty="0" err="1"/>
              <a:t>Code’un</a:t>
            </a:r>
            <a:r>
              <a:rPr lang="en-US" b="1" dirty="0"/>
              <a:t> </a:t>
            </a:r>
            <a:r>
              <a:rPr lang="en-US" b="1" dirty="0" err="1"/>
              <a:t>Avantajları</a:t>
            </a:r>
            <a:r>
              <a:rPr lang="en-US" b="1" dirty="0"/>
              <a:t> </a:t>
            </a:r>
            <a:endParaRPr lang="tr-TR" dirty="0"/>
          </a:p>
          <a:p>
            <a:pPr algn="just"/>
            <a:endParaRPr lang="tr-TR" dirty="0"/>
          </a:p>
          <a:p>
            <a:pPr lvl="0" algn="just"/>
            <a:r>
              <a:rPr lang="en-US" dirty="0"/>
              <a:t>James </a:t>
            </a:r>
            <a:r>
              <a:rPr lang="en-US" dirty="0" err="1"/>
              <a:t>Gosling’in</a:t>
            </a:r>
            <a:r>
              <a:rPr lang="en-US" dirty="0"/>
              <a:t> Java </a:t>
            </a:r>
            <a:r>
              <a:rPr lang="en-US" dirty="0" err="1"/>
              <a:t>oluşumunu</a:t>
            </a:r>
            <a:r>
              <a:rPr lang="en-US" dirty="0"/>
              <a:t> </a:t>
            </a:r>
            <a:r>
              <a:rPr lang="en-US" dirty="0" err="1"/>
              <a:t>başlatmasının</a:t>
            </a:r>
            <a:r>
              <a:rPr lang="en-US" dirty="0"/>
              <a:t> </a:t>
            </a:r>
            <a:r>
              <a:rPr lang="en-US" dirty="0" err="1"/>
              <a:t>nedenlerinden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tr-TR" dirty="0"/>
              <a:t> </a:t>
            </a:r>
            <a:r>
              <a:rPr lang="en-US" b="1" dirty="0"/>
              <a:t>platform </a:t>
            </a:r>
            <a:r>
              <a:rPr lang="en-US" b="1" dirty="0" err="1"/>
              <a:t>bağımsızlığı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ulaşılmasına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  <a:endParaRPr lang="tr-TR" dirty="0"/>
          </a:p>
          <a:p>
            <a:pPr lvl="0" algn="just"/>
            <a:r>
              <a:rPr lang="en-US" dirty="0"/>
              <a:t>Bir JVM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 err="1"/>
              <a:t>talimatlar</a:t>
            </a:r>
            <a:r>
              <a:rPr lang="en-US" b="1" dirty="0"/>
              <a:t> </a:t>
            </a:r>
            <a:r>
              <a:rPr lang="en-US" b="1" dirty="0" err="1"/>
              <a:t>kümesi</a:t>
            </a:r>
            <a:r>
              <a:rPr lang="en-US" b="1" dirty="0"/>
              <a:t> </a:t>
            </a:r>
            <a:r>
              <a:rPr lang="en-US" b="1" dirty="0" err="1"/>
              <a:t>sistemden</a:t>
            </a:r>
            <a:r>
              <a:rPr lang="en-US" b="1" dirty="0"/>
              <a:t> </a:t>
            </a:r>
            <a:r>
              <a:rPr lang="en-US" b="1" dirty="0" err="1"/>
              <a:t>sisteme</a:t>
            </a:r>
            <a:r>
              <a:rPr lang="en-US" b="1" dirty="0"/>
              <a:t> </a:t>
            </a:r>
            <a:r>
              <a:rPr lang="en-US" b="1" dirty="0" err="1"/>
              <a:t>farklılık</a:t>
            </a:r>
            <a:r>
              <a:rPr lang="en-US" b="1" dirty="0"/>
              <a:t> </a:t>
            </a:r>
            <a:r>
              <a:rPr lang="en-US" b="1" dirty="0" err="1"/>
              <a:t>gösterebilir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hepsi</a:t>
            </a:r>
            <a:r>
              <a:rPr lang="en-US" dirty="0"/>
              <a:t> </a:t>
            </a:r>
            <a:r>
              <a:rPr lang="tr-TR" dirty="0"/>
              <a:t>b</a:t>
            </a:r>
            <a:r>
              <a:rPr lang="en-US" dirty="0" err="1"/>
              <a:t>yte</a:t>
            </a:r>
            <a:r>
              <a:rPr lang="tr-TR" dirty="0"/>
              <a:t> kodu</a:t>
            </a:r>
            <a:r>
              <a:rPr lang="en-US" dirty="0"/>
              <a:t> </a:t>
            </a:r>
            <a:r>
              <a:rPr lang="en-US" dirty="0" err="1"/>
              <a:t>yorumlayabilir</a:t>
            </a:r>
            <a:r>
              <a:rPr lang="en-US" dirty="0"/>
              <a:t>. </a:t>
            </a:r>
            <a:endParaRPr lang="tr-TR" dirty="0"/>
          </a:p>
          <a:p>
            <a:pPr lvl="0" algn="just"/>
            <a:r>
              <a:rPr lang="en-US" dirty="0"/>
              <a:t>Bayt </a:t>
            </a:r>
            <a:r>
              <a:rPr lang="en-US" dirty="0" err="1"/>
              <a:t>kodları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/>
              <a:t>derleyici</a:t>
            </a:r>
            <a:r>
              <a:rPr lang="en-US" dirty="0"/>
              <a:t> </a:t>
            </a:r>
            <a:r>
              <a:rPr lang="en-US" dirty="0" err="1"/>
              <a:t>kullanılabilirliğine</a:t>
            </a:r>
            <a:r>
              <a:rPr lang="en-US" dirty="0"/>
              <a:t> </a:t>
            </a:r>
            <a:r>
              <a:rPr lang="en-US" dirty="0" err="1"/>
              <a:t>dayanan</a:t>
            </a:r>
            <a:r>
              <a:rPr lang="en-US" dirty="0"/>
              <a:t> </a:t>
            </a:r>
            <a:r>
              <a:rPr lang="en-US" dirty="0" err="1"/>
              <a:t>çalıştırılamaz</a:t>
            </a:r>
            <a:r>
              <a:rPr lang="en-US" dirty="0"/>
              <a:t> </a:t>
            </a:r>
            <a:r>
              <a:rPr lang="en-US" dirty="0" err="1"/>
              <a:t>kodlardır</a:t>
            </a:r>
            <a:r>
              <a:rPr lang="en-US" dirty="0"/>
              <a:t>, </a:t>
            </a:r>
            <a:r>
              <a:rPr lang="en-US" b="1" dirty="0"/>
              <a:t>JVM </a:t>
            </a:r>
            <a:r>
              <a:rPr lang="en-US" b="1" dirty="0" err="1"/>
              <a:t>devreye</a:t>
            </a:r>
            <a:r>
              <a:rPr lang="en-US" b="1" dirty="0"/>
              <a:t> </a:t>
            </a:r>
            <a:r>
              <a:rPr lang="en-US" b="1" dirty="0" err="1"/>
              <a:t>girer</a:t>
            </a:r>
            <a:r>
              <a:rPr lang="en-US" dirty="0"/>
              <a:t>. </a:t>
            </a:r>
            <a:endParaRPr lang="tr-TR" dirty="0"/>
          </a:p>
          <a:p>
            <a:pPr lvl="0" algn="just"/>
            <a:r>
              <a:rPr lang="en-US" dirty="0" err="1"/>
              <a:t>JVM’de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kodudur</a:t>
            </a:r>
            <a:r>
              <a:rPr lang="en-US" dirty="0"/>
              <a:t>. </a:t>
            </a:r>
            <a:endParaRPr lang="tr-TR" dirty="0"/>
          </a:p>
          <a:p>
            <a:pPr lvl="0" algn="just"/>
            <a:r>
              <a:rPr lang="en-US" dirty="0" err="1"/>
              <a:t>Java’ya</a:t>
            </a:r>
            <a:r>
              <a:rPr lang="en-US" dirty="0"/>
              <a:t> “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yaz</a:t>
            </a:r>
            <a:r>
              <a:rPr lang="en-US" dirty="0"/>
              <a:t>, her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oku</a:t>
            </a:r>
            <a:r>
              <a:rPr lang="en-US" dirty="0"/>
              <a:t>”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yan</a:t>
            </a:r>
            <a:r>
              <a:rPr lang="en-US" dirty="0"/>
              <a:t> </a:t>
            </a:r>
            <a:r>
              <a:rPr lang="en-US" dirty="0" err="1"/>
              <a:t>yana</a:t>
            </a:r>
            <a:r>
              <a:rPr lang="en-US" dirty="0"/>
              <a:t> </a:t>
            </a:r>
            <a:r>
              <a:rPr lang="en-US" dirty="0" err="1"/>
              <a:t>taşınabilirlik</a:t>
            </a:r>
            <a:r>
              <a:rPr lang="en-US" dirty="0"/>
              <a:t> </a:t>
            </a:r>
            <a:r>
              <a:rPr lang="en-US" dirty="0" err="1"/>
              <a:t>ekler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4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3270</Words>
  <Application>Microsoft Office PowerPoint</Application>
  <PresentationFormat>Widescreen</PresentationFormat>
  <Paragraphs>529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Bytecode Üzerinden  Bir Java Programının Analizi</vt:lpstr>
      <vt:lpstr>Ajanda</vt:lpstr>
      <vt:lpstr>Giriş</vt:lpstr>
      <vt:lpstr>Giriş</vt:lpstr>
      <vt:lpstr>Bytecode</vt:lpstr>
      <vt:lpstr>Bytecode</vt:lpstr>
      <vt:lpstr>Bytecode</vt:lpstr>
      <vt:lpstr>Bytecode</vt:lpstr>
      <vt:lpstr>Bytecode</vt:lpstr>
      <vt:lpstr>Bytecode Türleri ve Tanımları</vt:lpstr>
      <vt:lpstr>Bytecode Türleri ve Tanımları</vt:lpstr>
      <vt:lpstr>Bytecode Türleri ve Tanımları</vt:lpstr>
      <vt:lpstr>Bytecode Türleri ve Tanımları</vt:lpstr>
      <vt:lpstr>Bytecode Türleri ve Tanımları</vt:lpstr>
      <vt:lpstr>Opcode ve Yığın Çerçeve Mantığı</vt:lpstr>
      <vt:lpstr>Opcode ve Yığın Çerçeve Mantığı</vt:lpstr>
      <vt:lpstr>Opcode ve Yığın Çerçeve Mantığı</vt:lpstr>
      <vt:lpstr>Opcode ve Yığın Çerçeve Mantığı</vt:lpstr>
      <vt:lpstr>Opcode ve Yığın Çerçeve Mantığı</vt:lpstr>
      <vt:lpstr>Opcode ve Yığın Çerçeve Mantığı</vt:lpstr>
      <vt:lpstr>Opcode ve Yığın Çerçeve Mantığı</vt:lpstr>
      <vt:lpstr>Opcode ve Yığın Çerçeve Mantığı</vt:lpstr>
      <vt:lpstr>Opcode ve Yığın Çerçeve Mantığı</vt:lpstr>
      <vt:lpstr>Opcode ve Yığın Çerçeve Mantığı</vt:lpstr>
      <vt:lpstr>Javassist</vt:lpstr>
      <vt:lpstr>Javassist</vt:lpstr>
      <vt:lpstr>Geliştirilen ConvertToByteCode Yazılımı</vt:lpstr>
      <vt:lpstr>Geliştirilen ConvertToByteCode Yazılımı</vt:lpstr>
      <vt:lpstr>Geliştirilen ConvertToByteCode Yazılımı</vt:lpstr>
      <vt:lpstr>Geliştirilen ConvertToByteCode Yazılımı</vt:lpstr>
      <vt:lpstr>Sonuç</vt:lpstr>
      <vt:lpstr>Geliştirilen ConvertToByteCode Yazılımına ait kodların GitHub Linki :</vt:lpstr>
      <vt:lpstr>Kaynaklar</vt:lpstr>
      <vt:lpstr>Teşekkürler.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Hibrit Test Otomasyon Framework’ü İçin Java Tabanlı Kullanıcı Arayüzü</dc:title>
  <dc:creator>Nano</dc:creator>
  <cp:lastModifiedBy>Nano</cp:lastModifiedBy>
  <cp:revision>459</cp:revision>
  <dcterms:created xsi:type="dcterms:W3CDTF">2019-01-06T12:31:20Z</dcterms:created>
  <dcterms:modified xsi:type="dcterms:W3CDTF">2020-07-13T06:41:45Z</dcterms:modified>
</cp:coreProperties>
</file>