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64" r:id="rId3"/>
    <p:sldId id="265" r:id="rId4"/>
    <p:sldId id="319" r:id="rId5"/>
    <p:sldId id="304" r:id="rId6"/>
    <p:sldId id="312" r:id="rId7"/>
    <p:sldId id="320" r:id="rId8"/>
    <p:sldId id="313" r:id="rId9"/>
    <p:sldId id="314" r:id="rId10"/>
    <p:sldId id="315" r:id="rId11"/>
    <p:sldId id="326" r:id="rId12"/>
    <p:sldId id="328" r:id="rId13"/>
    <p:sldId id="329" r:id="rId14"/>
    <p:sldId id="327" r:id="rId15"/>
    <p:sldId id="305" r:id="rId16"/>
    <p:sldId id="309" r:id="rId17"/>
    <p:sldId id="335" r:id="rId18"/>
    <p:sldId id="336" r:id="rId19"/>
    <p:sldId id="337" r:id="rId20"/>
    <p:sldId id="338" r:id="rId21"/>
    <p:sldId id="339" r:id="rId22"/>
    <p:sldId id="340" r:id="rId23"/>
    <p:sldId id="341" r:id="rId24"/>
    <p:sldId id="318" r:id="rId25"/>
    <p:sldId id="310" r:id="rId26"/>
    <p:sldId id="275" r:id="rId27"/>
    <p:sldId id="297" r:id="rId28"/>
    <p:sldId id="298" r:id="rId29"/>
    <p:sldId id="299" r:id="rId30"/>
    <p:sldId id="273" r:id="rId31"/>
    <p:sldId id="296" r:id="rId32"/>
    <p:sldId id="342" r:id="rId33"/>
    <p:sldId id="29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10" autoAdjust="0"/>
    <p:restoredTop sz="94660"/>
  </p:normalViewPr>
  <p:slideViewPr>
    <p:cSldViewPr snapToGrid="0">
      <p:cViewPr varScale="1">
        <p:scale>
          <a:sx n="45" d="100"/>
          <a:sy n="45" d="100"/>
        </p:scale>
        <p:origin x="45" y="312"/>
      </p:cViewPr>
      <p:guideLst/>
    </p:cSldViewPr>
  </p:slideViewPr>
  <p:notesTextViewPr>
    <p:cViewPr>
      <p:scale>
        <a:sx n="1" d="1"/>
        <a:sy n="1" d="1"/>
      </p:scale>
      <p:origin x="0" y="0"/>
    </p:cViewPr>
  </p:notesTextViewPr>
  <p:sorterViewPr>
    <p:cViewPr>
      <p:scale>
        <a:sx n="66" d="100"/>
        <a:sy n="66" d="100"/>
      </p:scale>
      <p:origin x="0" y="-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0A39C0-3B31-40F6-9791-7A82C8F03C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0A9315A-8A75-481E-83FA-6D2B2537F9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A6D04F-618D-47E8-B02A-A4025E2EE04E}" type="datetimeFigureOut">
              <a:rPr lang="en-US" smtClean="0"/>
              <a:t>7/11/2020</a:t>
            </a:fld>
            <a:endParaRPr lang="en-US"/>
          </a:p>
        </p:txBody>
      </p:sp>
      <p:sp>
        <p:nvSpPr>
          <p:cNvPr id="4" name="Footer Placeholder 3">
            <a:extLst>
              <a:ext uri="{FF2B5EF4-FFF2-40B4-BE49-F238E27FC236}">
                <a16:creationId xmlns:a16="http://schemas.microsoft.com/office/drawing/2014/main" id="{10F1C226-F150-4296-BC65-77A89BFBE4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5071F5-431A-422E-A76D-8C110B277D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6063CF-2AF3-4A8F-8331-FAAEA12FE7E6}" type="slidenum">
              <a:rPr lang="en-US" smtClean="0"/>
              <a:t>‹#›</a:t>
            </a:fld>
            <a:endParaRPr lang="en-US"/>
          </a:p>
        </p:txBody>
      </p:sp>
    </p:spTree>
    <p:extLst>
      <p:ext uri="{BB962C8B-B14F-4D97-AF65-F5344CB8AC3E}">
        <p14:creationId xmlns:p14="http://schemas.microsoft.com/office/powerpoint/2010/main" val="204526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4E02C-ADB4-4BD3-92F3-9B00A809EDB2}" type="datetimeFigureOut">
              <a:rPr lang="en-US" smtClean="0"/>
              <a:t>7/11/2020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C865F-703C-4375-B405-8540059A5F86}" type="slidenum">
              <a:rPr lang="en-US" smtClean="0"/>
              <a:t>‹#›</a:t>
            </a:fld>
            <a:endParaRPr lang="en-US"/>
          </a:p>
        </p:txBody>
      </p:sp>
    </p:spTree>
    <p:extLst>
      <p:ext uri="{BB962C8B-B14F-4D97-AF65-F5344CB8AC3E}">
        <p14:creationId xmlns:p14="http://schemas.microsoft.com/office/powerpoint/2010/main" val="1969381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DC865F-703C-4375-B405-8540059A5F86}" type="slidenum">
              <a:rPr lang="en-US" smtClean="0"/>
              <a:t>3</a:t>
            </a:fld>
            <a:endParaRPr lang="en-US"/>
          </a:p>
        </p:txBody>
      </p:sp>
    </p:spTree>
    <p:extLst>
      <p:ext uri="{BB962C8B-B14F-4D97-AF65-F5344CB8AC3E}">
        <p14:creationId xmlns:p14="http://schemas.microsoft.com/office/powerpoint/2010/main" val="886732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DC865F-703C-4375-B405-8540059A5F86}" type="slidenum">
              <a:rPr lang="en-US" smtClean="0"/>
              <a:t>4</a:t>
            </a:fld>
            <a:endParaRPr lang="en-US"/>
          </a:p>
        </p:txBody>
      </p:sp>
    </p:spTree>
    <p:extLst>
      <p:ext uri="{BB962C8B-B14F-4D97-AF65-F5344CB8AC3E}">
        <p14:creationId xmlns:p14="http://schemas.microsoft.com/office/powerpoint/2010/main" val="307707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2795-A2E1-4047-A3ED-96F93BEB65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F117A-8D2E-44BF-8B98-C28CF5A903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CBA74-2E74-4CF1-B5F0-C5C460628CBF}"/>
              </a:ext>
            </a:extLst>
          </p:cNvPr>
          <p:cNvSpPr>
            <a:spLocks noGrp="1"/>
          </p:cNvSpPr>
          <p:nvPr>
            <p:ph type="dt" sz="half" idx="10"/>
          </p:nvPr>
        </p:nvSpPr>
        <p:spPr/>
        <p:txBody>
          <a:bodyPr/>
          <a:lstStyle/>
          <a:p>
            <a:fld id="{9F2176D6-14D6-49BD-8A75-0B8094C847AE}" type="datetime1">
              <a:rPr lang="en-US" smtClean="0"/>
              <a:t>7/11/2020</a:t>
            </a:fld>
            <a:endParaRPr lang="en-US"/>
          </a:p>
        </p:txBody>
      </p:sp>
      <p:sp>
        <p:nvSpPr>
          <p:cNvPr id="5" name="Footer Placeholder 4">
            <a:extLst>
              <a:ext uri="{FF2B5EF4-FFF2-40B4-BE49-F238E27FC236}">
                <a16:creationId xmlns:a16="http://schemas.microsoft.com/office/drawing/2014/main" id="{D051BCEF-8EA6-403E-ABC2-7EF5DDCC1DF4}"/>
              </a:ext>
            </a:extLst>
          </p:cNvPr>
          <p:cNvSpPr>
            <a:spLocks noGrp="1"/>
          </p:cNvSpPr>
          <p:nvPr>
            <p:ph type="ftr" sz="quarter" idx="11"/>
          </p:nvPr>
        </p:nvSpPr>
        <p:spPr/>
        <p:txBody>
          <a:bodyPr/>
          <a:lstStyle/>
          <a:p>
            <a:r>
              <a:rPr lang="en-US"/>
              <a:t>Bytecode Üzerinden Bir Java Programının Analizi - S GENÇ</a:t>
            </a:r>
          </a:p>
        </p:txBody>
      </p:sp>
      <p:sp>
        <p:nvSpPr>
          <p:cNvPr id="6" name="Slide Number Placeholder 5">
            <a:extLst>
              <a:ext uri="{FF2B5EF4-FFF2-40B4-BE49-F238E27FC236}">
                <a16:creationId xmlns:a16="http://schemas.microsoft.com/office/drawing/2014/main" id="{4E608F9E-A42F-4C55-8BED-A4349EAB66FA}"/>
              </a:ext>
            </a:extLst>
          </p:cNvPr>
          <p:cNvSpPr>
            <a:spLocks noGrp="1"/>
          </p:cNvSpPr>
          <p:nvPr>
            <p:ph type="sldNum" sz="quarter" idx="12"/>
          </p:nvPr>
        </p:nvSpPr>
        <p:spPr/>
        <p:txBody>
          <a:bodyPr/>
          <a:lstStyle/>
          <a:p>
            <a:fld id="{B5FABE4D-60AF-4014-813B-6063C03839D2}" type="slidenum">
              <a:rPr lang="en-US" smtClean="0"/>
              <a:t>‹#›</a:t>
            </a:fld>
            <a:endParaRPr lang="en-US"/>
          </a:p>
        </p:txBody>
      </p:sp>
    </p:spTree>
    <p:extLst>
      <p:ext uri="{BB962C8B-B14F-4D97-AF65-F5344CB8AC3E}">
        <p14:creationId xmlns:p14="http://schemas.microsoft.com/office/powerpoint/2010/main" val="11677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C755-BC71-4252-B5FB-08BA33124C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A8FE-67C6-4168-BA92-8C6DA04FD9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0AD97-7CE4-41CC-82EA-FBE960A1FE65}"/>
              </a:ext>
            </a:extLst>
          </p:cNvPr>
          <p:cNvSpPr>
            <a:spLocks noGrp="1"/>
          </p:cNvSpPr>
          <p:nvPr>
            <p:ph type="dt" sz="half" idx="10"/>
          </p:nvPr>
        </p:nvSpPr>
        <p:spPr/>
        <p:txBody>
          <a:bodyPr/>
          <a:lstStyle/>
          <a:p>
            <a:fld id="{AABB835D-1CFC-46AA-B5FA-DC6C3EBD14B3}" type="datetime1">
              <a:rPr lang="en-US" smtClean="0"/>
              <a:t>7/11/2020</a:t>
            </a:fld>
            <a:endParaRPr lang="en-US"/>
          </a:p>
        </p:txBody>
      </p:sp>
      <p:sp>
        <p:nvSpPr>
          <p:cNvPr id="5" name="Footer Placeholder 4">
            <a:extLst>
              <a:ext uri="{FF2B5EF4-FFF2-40B4-BE49-F238E27FC236}">
                <a16:creationId xmlns:a16="http://schemas.microsoft.com/office/drawing/2014/main" id="{68330418-F14C-4F68-BE12-BE9E59D18F1A}"/>
              </a:ext>
            </a:extLst>
          </p:cNvPr>
          <p:cNvSpPr>
            <a:spLocks noGrp="1"/>
          </p:cNvSpPr>
          <p:nvPr>
            <p:ph type="ftr" sz="quarter" idx="11"/>
          </p:nvPr>
        </p:nvSpPr>
        <p:spPr/>
        <p:txBody>
          <a:bodyPr/>
          <a:lstStyle/>
          <a:p>
            <a:r>
              <a:rPr lang="en-US"/>
              <a:t>Bytecode Üzerinden Bir Java Programının Analizi - S GENÇ</a:t>
            </a:r>
          </a:p>
        </p:txBody>
      </p:sp>
      <p:sp>
        <p:nvSpPr>
          <p:cNvPr id="6" name="Slide Number Placeholder 5">
            <a:extLst>
              <a:ext uri="{FF2B5EF4-FFF2-40B4-BE49-F238E27FC236}">
                <a16:creationId xmlns:a16="http://schemas.microsoft.com/office/drawing/2014/main" id="{D84E741D-B0A6-4B4F-86B2-E00EE0EBBF22}"/>
              </a:ext>
            </a:extLst>
          </p:cNvPr>
          <p:cNvSpPr>
            <a:spLocks noGrp="1"/>
          </p:cNvSpPr>
          <p:nvPr>
            <p:ph type="sldNum" sz="quarter" idx="12"/>
          </p:nvPr>
        </p:nvSpPr>
        <p:spPr/>
        <p:txBody>
          <a:bodyPr/>
          <a:lstStyle/>
          <a:p>
            <a:fld id="{B5FABE4D-60AF-4014-813B-6063C03839D2}" type="slidenum">
              <a:rPr lang="en-US" smtClean="0"/>
              <a:t>‹#›</a:t>
            </a:fld>
            <a:endParaRPr lang="en-US"/>
          </a:p>
        </p:txBody>
      </p:sp>
    </p:spTree>
    <p:extLst>
      <p:ext uri="{BB962C8B-B14F-4D97-AF65-F5344CB8AC3E}">
        <p14:creationId xmlns:p14="http://schemas.microsoft.com/office/powerpoint/2010/main" val="1379914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703F23-3F39-4A22-AF4C-AD5CA9C20C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CA321C-40A5-44E8-8152-5CD78E8150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3E32C-5CB7-453A-8DB2-E488F13FC868}"/>
              </a:ext>
            </a:extLst>
          </p:cNvPr>
          <p:cNvSpPr>
            <a:spLocks noGrp="1"/>
          </p:cNvSpPr>
          <p:nvPr>
            <p:ph type="dt" sz="half" idx="10"/>
          </p:nvPr>
        </p:nvSpPr>
        <p:spPr/>
        <p:txBody>
          <a:bodyPr/>
          <a:lstStyle/>
          <a:p>
            <a:fld id="{0BDC81AC-939E-4C7C-A17C-40659A6B449B}" type="datetime1">
              <a:rPr lang="en-US" smtClean="0"/>
              <a:t>7/11/2020</a:t>
            </a:fld>
            <a:endParaRPr lang="en-US"/>
          </a:p>
        </p:txBody>
      </p:sp>
      <p:sp>
        <p:nvSpPr>
          <p:cNvPr id="5" name="Footer Placeholder 4">
            <a:extLst>
              <a:ext uri="{FF2B5EF4-FFF2-40B4-BE49-F238E27FC236}">
                <a16:creationId xmlns:a16="http://schemas.microsoft.com/office/drawing/2014/main" id="{4DCCEE22-5FA5-48E1-94AB-99C74DB8C7F1}"/>
              </a:ext>
            </a:extLst>
          </p:cNvPr>
          <p:cNvSpPr>
            <a:spLocks noGrp="1"/>
          </p:cNvSpPr>
          <p:nvPr>
            <p:ph type="ftr" sz="quarter" idx="11"/>
          </p:nvPr>
        </p:nvSpPr>
        <p:spPr/>
        <p:txBody>
          <a:bodyPr/>
          <a:lstStyle/>
          <a:p>
            <a:r>
              <a:rPr lang="en-US"/>
              <a:t>Bytecode Üzerinden Bir Java Programının Analizi - S GENÇ</a:t>
            </a:r>
          </a:p>
        </p:txBody>
      </p:sp>
      <p:sp>
        <p:nvSpPr>
          <p:cNvPr id="6" name="Slide Number Placeholder 5">
            <a:extLst>
              <a:ext uri="{FF2B5EF4-FFF2-40B4-BE49-F238E27FC236}">
                <a16:creationId xmlns:a16="http://schemas.microsoft.com/office/drawing/2014/main" id="{CE942831-710A-49C6-BF9F-B5864A9C004B}"/>
              </a:ext>
            </a:extLst>
          </p:cNvPr>
          <p:cNvSpPr>
            <a:spLocks noGrp="1"/>
          </p:cNvSpPr>
          <p:nvPr>
            <p:ph type="sldNum" sz="quarter" idx="12"/>
          </p:nvPr>
        </p:nvSpPr>
        <p:spPr/>
        <p:txBody>
          <a:bodyPr/>
          <a:lstStyle/>
          <a:p>
            <a:fld id="{B5FABE4D-60AF-4014-813B-6063C03839D2}" type="slidenum">
              <a:rPr lang="en-US" smtClean="0"/>
              <a:t>‹#›</a:t>
            </a:fld>
            <a:endParaRPr lang="en-US"/>
          </a:p>
        </p:txBody>
      </p:sp>
    </p:spTree>
    <p:extLst>
      <p:ext uri="{BB962C8B-B14F-4D97-AF65-F5344CB8AC3E}">
        <p14:creationId xmlns:p14="http://schemas.microsoft.com/office/powerpoint/2010/main" val="96749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832F-509D-4BC2-8E29-2ADE2D0BB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4A5A1-F79F-4939-A586-FAB3C200CC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FA207-14CB-405A-B62D-3E7D08DC992C}"/>
              </a:ext>
            </a:extLst>
          </p:cNvPr>
          <p:cNvSpPr>
            <a:spLocks noGrp="1"/>
          </p:cNvSpPr>
          <p:nvPr>
            <p:ph type="dt" sz="half" idx="10"/>
          </p:nvPr>
        </p:nvSpPr>
        <p:spPr/>
        <p:txBody>
          <a:bodyPr/>
          <a:lstStyle/>
          <a:p>
            <a:fld id="{AC055768-93BB-4836-94F4-8B262B48CFF3}" type="datetime1">
              <a:rPr lang="en-US" smtClean="0"/>
              <a:t>7/11/2020</a:t>
            </a:fld>
            <a:endParaRPr lang="en-US"/>
          </a:p>
        </p:txBody>
      </p:sp>
      <p:sp>
        <p:nvSpPr>
          <p:cNvPr id="5" name="Footer Placeholder 4">
            <a:extLst>
              <a:ext uri="{FF2B5EF4-FFF2-40B4-BE49-F238E27FC236}">
                <a16:creationId xmlns:a16="http://schemas.microsoft.com/office/drawing/2014/main" id="{4037FBF3-2715-4D92-993B-51F301FA9626}"/>
              </a:ext>
            </a:extLst>
          </p:cNvPr>
          <p:cNvSpPr>
            <a:spLocks noGrp="1"/>
          </p:cNvSpPr>
          <p:nvPr>
            <p:ph type="ftr" sz="quarter" idx="11"/>
          </p:nvPr>
        </p:nvSpPr>
        <p:spPr/>
        <p:txBody>
          <a:bodyPr/>
          <a:lstStyle/>
          <a:p>
            <a:r>
              <a:rPr lang="en-US"/>
              <a:t>Bytecode Üzerinden Bir Java Programının Analizi - S GENÇ</a:t>
            </a:r>
          </a:p>
        </p:txBody>
      </p:sp>
      <p:sp>
        <p:nvSpPr>
          <p:cNvPr id="6" name="Slide Number Placeholder 5">
            <a:extLst>
              <a:ext uri="{FF2B5EF4-FFF2-40B4-BE49-F238E27FC236}">
                <a16:creationId xmlns:a16="http://schemas.microsoft.com/office/drawing/2014/main" id="{EBA9B328-B931-4896-8CF3-57385B9C88B7}"/>
              </a:ext>
            </a:extLst>
          </p:cNvPr>
          <p:cNvSpPr>
            <a:spLocks noGrp="1"/>
          </p:cNvSpPr>
          <p:nvPr>
            <p:ph type="sldNum" sz="quarter" idx="12"/>
          </p:nvPr>
        </p:nvSpPr>
        <p:spPr/>
        <p:txBody>
          <a:bodyPr/>
          <a:lstStyle/>
          <a:p>
            <a:fld id="{B5FABE4D-60AF-4014-813B-6063C03839D2}" type="slidenum">
              <a:rPr lang="en-US" smtClean="0"/>
              <a:t>‹#›</a:t>
            </a:fld>
            <a:endParaRPr lang="en-US"/>
          </a:p>
        </p:txBody>
      </p:sp>
    </p:spTree>
    <p:extLst>
      <p:ext uri="{BB962C8B-B14F-4D97-AF65-F5344CB8AC3E}">
        <p14:creationId xmlns:p14="http://schemas.microsoft.com/office/powerpoint/2010/main" val="265911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EAFF-3D56-4D09-8C57-752CA962B0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2B8077-38A9-4774-81B9-ABD39302A2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1272B9C-52FD-4797-8C04-0FB8FF51FACA}"/>
              </a:ext>
            </a:extLst>
          </p:cNvPr>
          <p:cNvSpPr>
            <a:spLocks noGrp="1"/>
          </p:cNvSpPr>
          <p:nvPr>
            <p:ph type="dt" sz="half" idx="10"/>
          </p:nvPr>
        </p:nvSpPr>
        <p:spPr/>
        <p:txBody>
          <a:bodyPr/>
          <a:lstStyle/>
          <a:p>
            <a:fld id="{9BB4C23A-B998-46A2-BBD5-CA77670357C7}" type="datetime1">
              <a:rPr lang="en-US" smtClean="0"/>
              <a:t>7/11/2020</a:t>
            </a:fld>
            <a:endParaRPr lang="en-US"/>
          </a:p>
        </p:txBody>
      </p:sp>
      <p:sp>
        <p:nvSpPr>
          <p:cNvPr id="5" name="Footer Placeholder 4">
            <a:extLst>
              <a:ext uri="{FF2B5EF4-FFF2-40B4-BE49-F238E27FC236}">
                <a16:creationId xmlns:a16="http://schemas.microsoft.com/office/drawing/2014/main" id="{DF7F220F-944E-4A83-B581-EC76B83CA96B}"/>
              </a:ext>
            </a:extLst>
          </p:cNvPr>
          <p:cNvSpPr>
            <a:spLocks noGrp="1"/>
          </p:cNvSpPr>
          <p:nvPr>
            <p:ph type="ftr" sz="quarter" idx="11"/>
          </p:nvPr>
        </p:nvSpPr>
        <p:spPr/>
        <p:txBody>
          <a:bodyPr/>
          <a:lstStyle/>
          <a:p>
            <a:r>
              <a:rPr lang="en-US"/>
              <a:t>Bytecode Üzerinden Bir Java Programının Analizi - S GENÇ</a:t>
            </a:r>
          </a:p>
        </p:txBody>
      </p:sp>
      <p:sp>
        <p:nvSpPr>
          <p:cNvPr id="6" name="Slide Number Placeholder 5">
            <a:extLst>
              <a:ext uri="{FF2B5EF4-FFF2-40B4-BE49-F238E27FC236}">
                <a16:creationId xmlns:a16="http://schemas.microsoft.com/office/drawing/2014/main" id="{EBC768F1-B8E5-41BA-8CB4-31D5945E8DAF}"/>
              </a:ext>
            </a:extLst>
          </p:cNvPr>
          <p:cNvSpPr>
            <a:spLocks noGrp="1"/>
          </p:cNvSpPr>
          <p:nvPr>
            <p:ph type="sldNum" sz="quarter" idx="12"/>
          </p:nvPr>
        </p:nvSpPr>
        <p:spPr/>
        <p:txBody>
          <a:bodyPr/>
          <a:lstStyle/>
          <a:p>
            <a:fld id="{B5FABE4D-60AF-4014-813B-6063C03839D2}" type="slidenum">
              <a:rPr lang="en-US" smtClean="0"/>
              <a:t>‹#›</a:t>
            </a:fld>
            <a:endParaRPr lang="en-US"/>
          </a:p>
        </p:txBody>
      </p:sp>
    </p:spTree>
    <p:extLst>
      <p:ext uri="{BB962C8B-B14F-4D97-AF65-F5344CB8AC3E}">
        <p14:creationId xmlns:p14="http://schemas.microsoft.com/office/powerpoint/2010/main" val="106803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525D-25AB-4296-AA1C-D179A88607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C6BA12-2062-4489-BC91-0233DA7D9C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26C7A6-801E-48C7-8437-EF42A702B2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3CA042-EBEC-4A2B-BB6D-9DF07A7AF2FF}"/>
              </a:ext>
            </a:extLst>
          </p:cNvPr>
          <p:cNvSpPr>
            <a:spLocks noGrp="1"/>
          </p:cNvSpPr>
          <p:nvPr>
            <p:ph type="dt" sz="half" idx="10"/>
          </p:nvPr>
        </p:nvSpPr>
        <p:spPr/>
        <p:txBody>
          <a:bodyPr/>
          <a:lstStyle/>
          <a:p>
            <a:fld id="{CAB0ADF1-0132-4F4F-BC70-E651134CB3D9}" type="datetime1">
              <a:rPr lang="en-US" smtClean="0"/>
              <a:t>7/11/2020</a:t>
            </a:fld>
            <a:endParaRPr lang="en-US"/>
          </a:p>
        </p:txBody>
      </p:sp>
      <p:sp>
        <p:nvSpPr>
          <p:cNvPr id="6" name="Footer Placeholder 5">
            <a:extLst>
              <a:ext uri="{FF2B5EF4-FFF2-40B4-BE49-F238E27FC236}">
                <a16:creationId xmlns:a16="http://schemas.microsoft.com/office/drawing/2014/main" id="{C853DE35-6362-45BE-AE91-EDDDD5315FB9}"/>
              </a:ext>
            </a:extLst>
          </p:cNvPr>
          <p:cNvSpPr>
            <a:spLocks noGrp="1"/>
          </p:cNvSpPr>
          <p:nvPr>
            <p:ph type="ftr" sz="quarter" idx="11"/>
          </p:nvPr>
        </p:nvSpPr>
        <p:spPr/>
        <p:txBody>
          <a:bodyPr/>
          <a:lstStyle/>
          <a:p>
            <a:r>
              <a:rPr lang="en-US"/>
              <a:t>Bytecode Üzerinden Bir Java Programının Analizi - S GENÇ</a:t>
            </a:r>
          </a:p>
        </p:txBody>
      </p:sp>
      <p:sp>
        <p:nvSpPr>
          <p:cNvPr id="7" name="Slide Number Placeholder 6">
            <a:extLst>
              <a:ext uri="{FF2B5EF4-FFF2-40B4-BE49-F238E27FC236}">
                <a16:creationId xmlns:a16="http://schemas.microsoft.com/office/drawing/2014/main" id="{4FD7F229-8668-4238-A53F-6E657682BC9C}"/>
              </a:ext>
            </a:extLst>
          </p:cNvPr>
          <p:cNvSpPr>
            <a:spLocks noGrp="1"/>
          </p:cNvSpPr>
          <p:nvPr>
            <p:ph type="sldNum" sz="quarter" idx="12"/>
          </p:nvPr>
        </p:nvSpPr>
        <p:spPr/>
        <p:txBody>
          <a:bodyPr/>
          <a:lstStyle/>
          <a:p>
            <a:fld id="{B5FABE4D-60AF-4014-813B-6063C03839D2}" type="slidenum">
              <a:rPr lang="en-US" smtClean="0"/>
              <a:t>‹#›</a:t>
            </a:fld>
            <a:endParaRPr lang="en-US"/>
          </a:p>
        </p:txBody>
      </p:sp>
    </p:spTree>
    <p:extLst>
      <p:ext uri="{BB962C8B-B14F-4D97-AF65-F5344CB8AC3E}">
        <p14:creationId xmlns:p14="http://schemas.microsoft.com/office/powerpoint/2010/main" val="326726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3A0E-C7F4-4164-AA54-63921FDE52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E4C3ED-90B7-4465-8A45-F17311C6B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EC31B0-5C67-468A-9733-538CAEA399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8CE585-00A1-41D1-8D78-279F6F174D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D5A8EB-259B-42FC-B989-33B81988DF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9480F2-B239-4D76-A2F7-68DC182ADD35}"/>
              </a:ext>
            </a:extLst>
          </p:cNvPr>
          <p:cNvSpPr>
            <a:spLocks noGrp="1"/>
          </p:cNvSpPr>
          <p:nvPr>
            <p:ph type="dt" sz="half" idx="10"/>
          </p:nvPr>
        </p:nvSpPr>
        <p:spPr/>
        <p:txBody>
          <a:bodyPr/>
          <a:lstStyle/>
          <a:p>
            <a:fld id="{B90CF8F8-10A5-419E-8BBA-CC81FBD19663}" type="datetime1">
              <a:rPr lang="en-US" smtClean="0"/>
              <a:t>7/11/2020</a:t>
            </a:fld>
            <a:endParaRPr lang="en-US"/>
          </a:p>
        </p:txBody>
      </p:sp>
      <p:sp>
        <p:nvSpPr>
          <p:cNvPr id="8" name="Footer Placeholder 7">
            <a:extLst>
              <a:ext uri="{FF2B5EF4-FFF2-40B4-BE49-F238E27FC236}">
                <a16:creationId xmlns:a16="http://schemas.microsoft.com/office/drawing/2014/main" id="{F641A701-0A5E-4B76-95FD-CFB89C31061B}"/>
              </a:ext>
            </a:extLst>
          </p:cNvPr>
          <p:cNvSpPr>
            <a:spLocks noGrp="1"/>
          </p:cNvSpPr>
          <p:nvPr>
            <p:ph type="ftr" sz="quarter" idx="11"/>
          </p:nvPr>
        </p:nvSpPr>
        <p:spPr/>
        <p:txBody>
          <a:bodyPr/>
          <a:lstStyle/>
          <a:p>
            <a:r>
              <a:rPr lang="en-US"/>
              <a:t>Bytecode Üzerinden Bir Java Programının Analizi - S GENÇ</a:t>
            </a:r>
          </a:p>
        </p:txBody>
      </p:sp>
      <p:sp>
        <p:nvSpPr>
          <p:cNvPr id="9" name="Slide Number Placeholder 8">
            <a:extLst>
              <a:ext uri="{FF2B5EF4-FFF2-40B4-BE49-F238E27FC236}">
                <a16:creationId xmlns:a16="http://schemas.microsoft.com/office/drawing/2014/main" id="{E86F5609-EF19-45B1-B5A3-47B5572A0C46}"/>
              </a:ext>
            </a:extLst>
          </p:cNvPr>
          <p:cNvSpPr>
            <a:spLocks noGrp="1"/>
          </p:cNvSpPr>
          <p:nvPr>
            <p:ph type="sldNum" sz="quarter" idx="12"/>
          </p:nvPr>
        </p:nvSpPr>
        <p:spPr/>
        <p:txBody>
          <a:bodyPr/>
          <a:lstStyle/>
          <a:p>
            <a:fld id="{B5FABE4D-60AF-4014-813B-6063C03839D2}" type="slidenum">
              <a:rPr lang="en-US" smtClean="0"/>
              <a:t>‹#›</a:t>
            </a:fld>
            <a:endParaRPr lang="en-US"/>
          </a:p>
        </p:txBody>
      </p:sp>
    </p:spTree>
    <p:extLst>
      <p:ext uri="{BB962C8B-B14F-4D97-AF65-F5344CB8AC3E}">
        <p14:creationId xmlns:p14="http://schemas.microsoft.com/office/powerpoint/2010/main" val="4158527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2BEE-90C1-437A-AA26-9AD4B44154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44F3D1-ED05-4E69-98B9-F52DC98DAAA3}"/>
              </a:ext>
            </a:extLst>
          </p:cNvPr>
          <p:cNvSpPr>
            <a:spLocks noGrp="1"/>
          </p:cNvSpPr>
          <p:nvPr>
            <p:ph type="dt" sz="half" idx="10"/>
          </p:nvPr>
        </p:nvSpPr>
        <p:spPr/>
        <p:txBody>
          <a:bodyPr/>
          <a:lstStyle/>
          <a:p>
            <a:fld id="{127EC328-0B21-40EA-A155-6DBE78BB3759}" type="datetime1">
              <a:rPr lang="en-US" smtClean="0"/>
              <a:t>7/11/2020</a:t>
            </a:fld>
            <a:endParaRPr lang="en-US"/>
          </a:p>
        </p:txBody>
      </p:sp>
      <p:sp>
        <p:nvSpPr>
          <p:cNvPr id="4" name="Footer Placeholder 3">
            <a:extLst>
              <a:ext uri="{FF2B5EF4-FFF2-40B4-BE49-F238E27FC236}">
                <a16:creationId xmlns:a16="http://schemas.microsoft.com/office/drawing/2014/main" id="{EF07711B-5F2C-4AFA-92A6-1A08AAF06CE4}"/>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B6DF73F4-06AB-495E-83DF-CCB424D62C51}"/>
              </a:ext>
            </a:extLst>
          </p:cNvPr>
          <p:cNvSpPr>
            <a:spLocks noGrp="1"/>
          </p:cNvSpPr>
          <p:nvPr>
            <p:ph type="sldNum" sz="quarter" idx="12"/>
          </p:nvPr>
        </p:nvSpPr>
        <p:spPr/>
        <p:txBody>
          <a:bodyPr/>
          <a:lstStyle/>
          <a:p>
            <a:fld id="{B5FABE4D-60AF-4014-813B-6063C03839D2}" type="slidenum">
              <a:rPr lang="en-US" smtClean="0"/>
              <a:t>‹#›</a:t>
            </a:fld>
            <a:endParaRPr lang="en-US"/>
          </a:p>
        </p:txBody>
      </p:sp>
    </p:spTree>
    <p:extLst>
      <p:ext uri="{BB962C8B-B14F-4D97-AF65-F5344CB8AC3E}">
        <p14:creationId xmlns:p14="http://schemas.microsoft.com/office/powerpoint/2010/main" val="245335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DDBCB6-0E5C-4176-A561-B57CAD796FDB}"/>
              </a:ext>
            </a:extLst>
          </p:cNvPr>
          <p:cNvSpPr>
            <a:spLocks noGrp="1"/>
          </p:cNvSpPr>
          <p:nvPr>
            <p:ph type="dt" sz="half" idx="10"/>
          </p:nvPr>
        </p:nvSpPr>
        <p:spPr/>
        <p:txBody>
          <a:bodyPr/>
          <a:lstStyle/>
          <a:p>
            <a:fld id="{65C023F7-E2F5-4E99-A5A3-7F19310195B9}" type="datetime1">
              <a:rPr lang="en-US" smtClean="0"/>
              <a:t>7/11/2020</a:t>
            </a:fld>
            <a:endParaRPr lang="en-US"/>
          </a:p>
        </p:txBody>
      </p:sp>
      <p:sp>
        <p:nvSpPr>
          <p:cNvPr id="3" name="Footer Placeholder 2">
            <a:extLst>
              <a:ext uri="{FF2B5EF4-FFF2-40B4-BE49-F238E27FC236}">
                <a16:creationId xmlns:a16="http://schemas.microsoft.com/office/drawing/2014/main" id="{E32AB113-1657-4BEF-A5C7-F916513E758D}"/>
              </a:ext>
            </a:extLst>
          </p:cNvPr>
          <p:cNvSpPr>
            <a:spLocks noGrp="1"/>
          </p:cNvSpPr>
          <p:nvPr>
            <p:ph type="ftr" sz="quarter" idx="11"/>
          </p:nvPr>
        </p:nvSpPr>
        <p:spPr/>
        <p:txBody>
          <a:bodyPr/>
          <a:lstStyle/>
          <a:p>
            <a:r>
              <a:rPr lang="en-US"/>
              <a:t>Bytecode Üzerinden Bir Java Programının Analizi - S GENÇ</a:t>
            </a:r>
          </a:p>
        </p:txBody>
      </p:sp>
      <p:sp>
        <p:nvSpPr>
          <p:cNvPr id="4" name="Slide Number Placeholder 3">
            <a:extLst>
              <a:ext uri="{FF2B5EF4-FFF2-40B4-BE49-F238E27FC236}">
                <a16:creationId xmlns:a16="http://schemas.microsoft.com/office/drawing/2014/main" id="{8BA4056A-165B-4FE7-A293-2A962B577049}"/>
              </a:ext>
            </a:extLst>
          </p:cNvPr>
          <p:cNvSpPr>
            <a:spLocks noGrp="1"/>
          </p:cNvSpPr>
          <p:nvPr>
            <p:ph type="sldNum" sz="quarter" idx="12"/>
          </p:nvPr>
        </p:nvSpPr>
        <p:spPr/>
        <p:txBody>
          <a:bodyPr/>
          <a:lstStyle/>
          <a:p>
            <a:fld id="{B5FABE4D-60AF-4014-813B-6063C03839D2}" type="slidenum">
              <a:rPr lang="en-US" smtClean="0"/>
              <a:t>‹#›</a:t>
            </a:fld>
            <a:endParaRPr lang="en-US"/>
          </a:p>
        </p:txBody>
      </p:sp>
    </p:spTree>
    <p:extLst>
      <p:ext uri="{BB962C8B-B14F-4D97-AF65-F5344CB8AC3E}">
        <p14:creationId xmlns:p14="http://schemas.microsoft.com/office/powerpoint/2010/main" val="153777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2ED8-E2A4-41C2-A044-2684081FB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E9CB0B-E13E-4BB1-BBFE-D7B6815DDA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6C7D70-07A2-443A-9C6A-AC9E08D20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DDF3A8-49E1-45D0-A6B7-383890E2B173}"/>
              </a:ext>
            </a:extLst>
          </p:cNvPr>
          <p:cNvSpPr>
            <a:spLocks noGrp="1"/>
          </p:cNvSpPr>
          <p:nvPr>
            <p:ph type="dt" sz="half" idx="10"/>
          </p:nvPr>
        </p:nvSpPr>
        <p:spPr/>
        <p:txBody>
          <a:bodyPr/>
          <a:lstStyle/>
          <a:p>
            <a:fld id="{56F95EC8-EFC9-44D0-8327-7E0369FA309D}" type="datetime1">
              <a:rPr lang="en-US" smtClean="0"/>
              <a:t>7/11/2020</a:t>
            </a:fld>
            <a:endParaRPr lang="en-US"/>
          </a:p>
        </p:txBody>
      </p:sp>
      <p:sp>
        <p:nvSpPr>
          <p:cNvPr id="6" name="Footer Placeholder 5">
            <a:extLst>
              <a:ext uri="{FF2B5EF4-FFF2-40B4-BE49-F238E27FC236}">
                <a16:creationId xmlns:a16="http://schemas.microsoft.com/office/drawing/2014/main" id="{C8A577D6-8782-44D4-8076-EF2F7127DCCC}"/>
              </a:ext>
            </a:extLst>
          </p:cNvPr>
          <p:cNvSpPr>
            <a:spLocks noGrp="1"/>
          </p:cNvSpPr>
          <p:nvPr>
            <p:ph type="ftr" sz="quarter" idx="11"/>
          </p:nvPr>
        </p:nvSpPr>
        <p:spPr/>
        <p:txBody>
          <a:bodyPr/>
          <a:lstStyle/>
          <a:p>
            <a:r>
              <a:rPr lang="en-US"/>
              <a:t>Bytecode Üzerinden Bir Java Programının Analizi - S GENÇ</a:t>
            </a:r>
          </a:p>
        </p:txBody>
      </p:sp>
      <p:sp>
        <p:nvSpPr>
          <p:cNvPr id="7" name="Slide Number Placeholder 6">
            <a:extLst>
              <a:ext uri="{FF2B5EF4-FFF2-40B4-BE49-F238E27FC236}">
                <a16:creationId xmlns:a16="http://schemas.microsoft.com/office/drawing/2014/main" id="{BDAE00DA-1AD3-450B-BC36-C2BDFAD7FF41}"/>
              </a:ext>
            </a:extLst>
          </p:cNvPr>
          <p:cNvSpPr>
            <a:spLocks noGrp="1"/>
          </p:cNvSpPr>
          <p:nvPr>
            <p:ph type="sldNum" sz="quarter" idx="12"/>
          </p:nvPr>
        </p:nvSpPr>
        <p:spPr/>
        <p:txBody>
          <a:bodyPr/>
          <a:lstStyle/>
          <a:p>
            <a:fld id="{B5FABE4D-60AF-4014-813B-6063C03839D2}" type="slidenum">
              <a:rPr lang="en-US" smtClean="0"/>
              <a:t>‹#›</a:t>
            </a:fld>
            <a:endParaRPr lang="en-US"/>
          </a:p>
        </p:txBody>
      </p:sp>
    </p:spTree>
    <p:extLst>
      <p:ext uri="{BB962C8B-B14F-4D97-AF65-F5344CB8AC3E}">
        <p14:creationId xmlns:p14="http://schemas.microsoft.com/office/powerpoint/2010/main" val="244109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85F8-39C6-4F39-A597-89A44D8D69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CF1D3C-29CF-42AA-929C-88E8742264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42321A-E725-4558-89E1-F55385410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237792-FC3E-47A5-B948-93CEB8E9575E}"/>
              </a:ext>
            </a:extLst>
          </p:cNvPr>
          <p:cNvSpPr>
            <a:spLocks noGrp="1"/>
          </p:cNvSpPr>
          <p:nvPr>
            <p:ph type="dt" sz="half" idx="10"/>
          </p:nvPr>
        </p:nvSpPr>
        <p:spPr/>
        <p:txBody>
          <a:bodyPr/>
          <a:lstStyle/>
          <a:p>
            <a:fld id="{6CA7C019-9A09-4009-B830-421C0159E6EC}" type="datetime1">
              <a:rPr lang="en-US" smtClean="0"/>
              <a:t>7/11/2020</a:t>
            </a:fld>
            <a:endParaRPr lang="en-US"/>
          </a:p>
        </p:txBody>
      </p:sp>
      <p:sp>
        <p:nvSpPr>
          <p:cNvPr id="6" name="Footer Placeholder 5">
            <a:extLst>
              <a:ext uri="{FF2B5EF4-FFF2-40B4-BE49-F238E27FC236}">
                <a16:creationId xmlns:a16="http://schemas.microsoft.com/office/drawing/2014/main" id="{502209DF-4C14-44B7-AD87-3D5702EA42BE}"/>
              </a:ext>
            </a:extLst>
          </p:cNvPr>
          <p:cNvSpPr>
            <a:spLocks noGrp="1"/>
          </p:cNvSpPr>
          <p:nvPr>
            <p:ph type="ftr" sz="quarter" idx="11"/>
          </p:nvPr>
        </p:nvSpPr>
        <p:spPr/>
        <p:txBody>
          <a:bodyPr/>
          <a:lstStyle/>
          <a:p>
            <a:r>
              <a:rPr lang="en-US"/>
              <a:t>Bytecode Üzerinden Bir Java Programının Analizi - S GENÇ</a:t>
            </a:r>
          </a:p>
        </p:txBody>
      </p:sp>
      <p:sp>
        <p:nvSpPr>
          <p:cNvPr id="7" name="Slide Number Placeholder 6">
            <a:extLst>
              <a:ext uri="{FF2B5EF4-FFF2-40B4-BE49-F238E27FC236}">
                <a16:creationId xmlns:a16="http://schemas.microsoft.com/office/drawing/2014/main" id="{7CF2209D-A501-42DD-9C66-68DB0DDE6C83}"/>
              </a:ext>
            </a:extLst>
          </p:cNvPr>
          <p:cNvSpPr>
            <a:spLocks noGrp="1"/>
          </p:cNvSpPr>
          <p:nvPr>
            <p:ph type="sldNum" sz="quarter" idx="12"/>
          </p:nvPr>
        </p:nvSpPr>
        <p:spPr/>
        <p:txBody>
          <a:bodyPr/>
          <a:lstStyle/>
          <a:p>
            <a:fld id="{B5FABE4D-60AF-4014-813B-6063C03839D2}" type="slidenum">
              <a:rPr lang="en-US" smtClean="0"/>
              <a:t>‹#›</a:t>
            </a:fld>
            <a:endParaRPr lang="en-US"/>
          </a:p>
        </p:txBody>
      </p:sp>
    </p:spTree>
    <p:extLst>
      <p:ext uri="{BB962C8B-B14F-4D97-AF65-F5344CB8AC3E}">
        <p14:creationId xmlns:p14="http://schemas.microsoft.com/office/powerpoint/2010/main" val="2031539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9D7B6-6A84-4B03-A3BA-28110B808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C2D4A9-0087-4D47-8A1B-8C53A50DC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5A19E-9D70-47D1-8A1B-641DDA2DD0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6D550-8FA4-4F4F-8782-2D121C562115}" type="datetime1">
              <a:rPr lang="en-US" smtClean="0"/>
              <a:t>7/11/2020</a:t>
            </a:fld>
            <a:endParaRPr lang="en-US"/>
          </a:p>
        </p:txBody>
      </p:sp>
      <p:sp>
        <p:nvSpPr>
          <p:cNvPr id="5" name="Footer Placeholder 4">
            <a:extLst>
              <a:ext uri="{FF2B5EF4-FFF2-40B4-BE49-F238E27FC236}">
                <a16:creationId xmlns:a16="http://schemas.microsoft.com/office/drawing/2014/main" id="{6E6ACDA1-2398-4FEB-81BA-039323480B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Bytecode Üzerinden Bir Java Programının Analizi - S GENÇ</a:t>
            </a:r>
          </a:p>
        </p:txBody>
      </p:sp>
      <p:sp>
        <p:nvSpPr>
          <p:cNvPr id="6" name="Slide Number Placeholder 5">
            <a:extLst>
              <a:ext uri="{FF2B5EF4-FFF2-40B4-BE49-F238E27FC236}">
                <a16:creationId xmlns:a16="http://schemas.microsoft.com/office/drawing/2014/main" id="{7E322F0F-A0DD-4043-8DAB-902EAB3650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ABE4D-60AF-4014-813B-6063C03839D2}" type="slidenum">
              <a:rPr lang="en-US" smtClean="0"/>
              <a:t>‹#›</a:t>
            </a:fld>
            <a:endParaRPr lang="en-US"/>
          </a:p>
        </p:txBody>
      </p:sp>
    </p:spTree>
    <p:extLst>
      <p:ext uri="{BB962C8B-B14F-4D97-AF65-F5344CB8AC3E}">
        <p14:creationId xmlns:p14="http://schemas.microsoft.com/office/powerpoint/2010/main" val="564870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SevdanurGENC/ConvertToByteCode" TargetMode="Externa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B56F-CC31-4374-B734-F7941854C475}"/>
              </a:ext>
            </a:extLst>
          </p:cNvPr>
          <p:cNvSpPr>
            <a:spLocks noGrp="1"/>
          </p:cNvSpPr>
          <p:nvPr>
            <p:ph type="ctrTitle"/>
          </p:nvPr>
        </p:nvSpPr>
        <p:spPr>
          <a:xfrm>
            <a:off x="1524000" y="1122363"/>
            <a:ext cx="9144000" cy="3455080"/>
          </a:xfrm>
        </p:spPr>
        <p:txBody>
          <a:bodyPr anchor="ctr">
            <a:normAutofit/>
          </a:bodyPr>
          <a:lstStyle/>
          <a:p>
            <a:r>
              <a:rPr lang="tr-TR" b="1" dirty="0">
                <a:effectLst>
                  <a:outerShdw blurRad="38100" dist="38100" dir="2700000" algn="tl">
                    <a:srgbClr val="000000">
                      <a:alpha val="43137"/>
                    </a:srgbClr>
                  </a:outerShdw>
                </a:effectLst>
              </a:rPr>
              <a:t>Bytecode Üzerinden </a:t>
            </a:r>
            <a:br>
              <a:rPr lang="tr-TR" b="1" dirty="0">
                <a:effectLst>
                  <a:outerShdw blurRad="38100" dist="38100" dir="2700000" algn="tl">
                    <a:srgbClr val="000000">
                      <a:alpha val="43137"/>
                    </a:srgbClr>
                  </a:outerShdw>
                </a:effectLst>
              </a:rPr>
            </a:br>
            <a:r>
              <a:rPr lang="tr-TR" b="1" dirty="0">
                <a:effectLst>
                  <a:outerShdw blurRad="38100" dist="38100" dir="2700000" algn="tl">
                    <a:srgbClr val="000000">
                      <a:alpha val="43137"/>
                    </a:srgbClr>
                  </a:outerShdw>
                </a:effectLst>
              </a:rPr>
              <a:t>Bir Java Programının Analizi</a:t>
            </a:r>
            <a:endParaRPr lang="en-US"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B3615F9-800B-4FE0-838A-4E4FB642D101}"/>
              </a:ext>
            </a:extLst>
          </p:cNvPr>
          <p:cNvSpPr>
            <a:spLocks noGrp="1"/>
          </p:cNvSpPr>
          <p:nvPr>
            <p:ph type="subTitle" idx="1"/>
          </p:nvPr>
        </p:nvSpPr>
        <p:spPr>
          <a:xfrm>
            <a:off x="1524000" y="4713514"/>
            <a:ext cx="9144000" cy="544286"/>
          </a:xfrm>
        </p:spPr>
        <p:txBody>
          <a:bodyPr anchor="b">
            <a:normAutofit/>
          </a:bodyPr>
          <a:lstStyle/>
          <a:p>
            <a:pPr algn="r"/>
            <a:r>
              <a:rPr lang="tr-TR" sz="1800" b="1" dirty="0"/>
              <a:t>Bilgisayar Mühendisliği Anabilim Dalı : 184013800</a:t>
            </a:r>
            <a:r>
              <a:rPr lang="en-US" sz="1800" b="1" dirty="0"/>
              <a:t> - </a:t>
            </a:r>
            <a:r>
              <a:rPr lang="tr-TR" sz="1800" b="1" dirty="0"/>
              <a:t>Sevdanur GENÇ</a:t>
            </a:r>
            <a:endParaRPr lang="en-US" sz="1800" dirty="0"/>
          </a:p>
        </p:txBody>
      </p:sp>
      <p:sp>
        <p:nvSpPr>
          <p:cNvPr id="4" name="Footer Placeholder 3">
            <a:extLst>
              <a:ext uri="{FF2B5EF4-FFF2-40B4-BE49-F238E27FC236}">
                <a16:creationId xmlns:a16="http://schemas.microsoft.com/office/drawing/2014/main" id="{6571B6D3-C571-450A-B1FE-EAF94057FBB7}"/>
              </a:ext>
            </a:extLst>
          </p:cNvPr>
          <p:cNvSpPr>
            <a:spLocks noGrp="1"/>
          </p:cNvSpPr>
          <p:nvPr>
            <p:ph type="ftr" sz="quarter" idx="11"/>
          </p:nvPr>
        </p:nvSpPr>
        <p:spPr>
          <a:xfrm>
            <a:off x="4038600" y="6356350"/>
            <a:ext cx="4114800" cy="365125"/>
          </a:xfrm>
        </p:spPr>
        <p:txBody>
          <a:bodyPr/>
          <a:lstStyle/>
          <a:p>
            <a:r>
              <a:rPr lang="en-US" dirty="0"/>
              <a:t>Bytecode </a:t>
            </a:r>
            <a:r>
              <a:rPr lang="en-US" dirty="0" err="1"/>
              <a:t>Üzerinden</a:t>
            </a:r>
            <a:r>
              <a:rPr lang="en-US" dirty="0"/>
              <a:t> Bir Java </a:t>
            </a:r>
            <a:r>
              <a:rPr lang="en-US" dirty="0" err="1"/>
              <a:t>Programının</a:t>
            </a:r>
            <a:r>
              <a:rPr lang="en-US" dirty="0"/>
              <a:t> </a:t>
            </a:r>
            <a:r>
              <a:rPr lang="en-US" dirty="0" err="1"/>
              <a:t>Analizi</a:t>
            </a:r>
            <a:r>
              <a:rPr lang="en-US" dirty="0"/>
              <a:t> - S GENÇ</a:t>
            </a:r>
          </a:p>
        </p:txBody>
      </p:sp>
      <p:sp>
        <p:nvSpPr>
          <p:cNvPr id="5" name="Slide Number Placeholder 4">
            <a:extLst>
              <a:ext uri="{FF2B5EF4-FFF2-40B4-BE49-F238E27FC236}">
                <a16:creationId xmlns:a16="http://schemas.microsoft.com/office/drawing/2014/main" id="{4594AA94-F8E6-4A85-8759-D41091EE28E7}"/>
              </a:ext>
            </a:extLst>
          </p:cNvPr>
          <p:cNvSpPr>
            <a:spLocks noGrp="1"/>
          </p:cNvSpPr>
          <p:nvPr>
            <p:ph type="sldNum" sz="quarter" idx="12"/>
          </p:nvPr>
        </p:nvSpPr>
        <p:spPr/>
        <p:txBody>
          <a:bodyPr/>
          <a:lstStyle/>
          <a:p>
            <a:fld id="{B5FABE4D-60AF-4014-813B-6063C03839D2}" type="slidenum">
              <a:rPr lang="en-US" smtClean="0"/>
              <a:t>1</a:t>
            </a:fld>
            <a:endParaRPr lang="en-US"/>
          </a:p>
        </p:txBody>
      </p:sp>
    </p:spTree>
    <p:extLst>
      <p:ext uri="{BB962C8B-B14F-4D97-AF65-F5344CB8AC3E}">
        <p14:creationId xmlns:p14="http://schemas.microsoft.com/office/powerpoint/2010/main" val="390596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68F7-2841-4BE6-9190-1EED18BA1229}"/>
              </a:ext>
            </a:extLst>
          </p:cNvPr>
          <p:cNvSpPr>
            <a:spLocks noGrp="1"/>
          </p:cNvSpPr>
          <p:nvPr>
            <p:ph type="title"/>
          </p:nvPr>
        </p:nvSpPr>
        <p:spPr/>
        <p:txBody>
          <a:bodyPr/>
          <a:lstStyle/>
          <a:p>
            <a:r>
              <a:rPr lang="tr-TR" b="1" dirty="0"/>
              <a:t>Bytecode</a:t>
            </a:r>
            <a:r>
              <a:rPr lang="en-US" b="1" dirty="0"/>
              <a:t> </a:t>
            </a:r>
            <a:r>
              <a:rPr lang="en-US" b="1" dirty="0" err="1"/>
              <a:t>Türleri</a:t>
            </a:r>
            <a:r>
              <a:rPr lang="en-US" b="1" dirty="0"/>
              <a:t> </a:t>
            </a:r>
            <a:r>
              <a:rPr lang="en-US" b="1" dirty="0" err="1"/>
              <a:t>ve</a:t>
            </a:r>
            <a:r>
              <a:rPr lang="en-US" b="1" dirty="0"/>
              <a:t> </a:t>
            </a:r>
            <a:r>
              <a:rPr lang="en-US" b="1" dirty="0" err="1"/>
              <a:t>Tanımları</a:t>
            </a:r>
            <a:endParaRPr lang="en-US" b="1" dirty="0"/>
          </a:p>
        </p:txBody>
      </p:sp>
      <p:sp>
        <p:nvSpPr>
          <p:cNvPr id="3" name="Content Placeholder 2">
            <a:extLst>
              <a:ext uri="{FF2B5EF4-FFF2-40B4-BE49-F238E27FC236}">
                <a16:creationId xmlns:a16="http://schemas.microsoft.com/office/drawing/2014/main" id="{8ADE5871-1478-42D6-A10D-BB1FE187832B}"/>
              </a:ext>
            </a:extLst>
          </p:cNvPr>
          <p:cNvSpPr>
            <a:spLocks noGrp="1"/>
          </p:cNvSpPr>
          <p:nvPr>
            <p:ph idx="1"/>
          </p:nvPr>
        </p:nvSpPr>
        <p:spPr>
          <a:xfrm>
            <a:off x="838200" y="1825625"/>
            <a:ext cx="4803843" cy="4351338"/>
          </a:xfrm>
        </p:spPr>
        <p:txBody>
          <a:bodyPr>
            <a:normAutofit/>
          </a:bodyPr>
          <a:lstStyle/>
          <a:p>
            <a:r>
              <a:rPr lang="en-US" sz="2400" b="1" dirty="0" err="1"/>
              <a:t>İlkel</a:t>
            </a:r>
            <a:r>
              <a:rPr lang="en-US" sz="2400" b="1" dirty="0"/>
              <a:t> </a:t>
            </a:r>
            <a:r>
              <a:rPr lang="en-US" sz="2400" b="1" dirty="0" err="1"/>
              <a:t>Veri</a:t>
            </a:r>
            <a:r>
              <a:rPr lang="en-US" sz="2400" b="1" dirty="0"/>
              <a:t> </a:t>
            </a:r>
            <a:r>
              <a:rPr lang="en-US" sz="2400" b="1" dirty="0" err="1"/>
              <a:t>Türleri</a:t>
            </a:r>
            <a:r>
              <a:rPr lang="en-US" sz="2400" b="1" dirty="0"/>
              <a:t> (Primitive Types)</a:t>
            </a:r>
            <a:endParaRPr lang="en-US" sz="2400" dirty="0"/>
          </a:p>
        </p:txBody>
      </p:sp>
      <p:sp>
        <p:nvSpPr>
          <p:cNvPr id="4" name="Footer Placeholder 3">
            <a:extLst>
              <a:ext uri="{FF2B5EF4-FFF2-40B4-BE49-F238E27FC236}">
                <a16:creationId xmlns:a16="http://schemas.microsoft.com/office/drawing/2014/main" id="{12A491E8-9A0C-4018-9B77-F7E2E3F22703}"/>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D7990F67-47EB-4D69-8D18-522C61AEE78B}"/>
              </a:ext>
            </a:extLst>
          </p:cNvPr>
          <p:cNvSpPr>
            <a:spLocks noGrp="1"/>
          </p:cNvSpPr>
          <p:nvPr>
            <p:ph type="sldNum" sz="quarter" idx="12"/>
          </p:nvPr>
        </p:nvSpPr>
        <p:spPr/>
        <p:txBody>
          <a:bodyPr/>
          <a:lstStyle/>
          <a:p>
            <a:fld id="{B5FABE4D-60AF-4014-813B-6063C03839D2}" type="slidenum">
              <a:rPr lang="en-US" smtClean="0"/>
              <a:t>10</a:t>
            </a:fld>
            <a:endParaRPr lang="en-US"/>
          </a:p>
        </p:txBody>
      </p:sp>
      <p:graphicFrame>
        <p:nvGraphicFramePr>
          <p:cNvPr id="6" name="Tablo 5"/>
          <p:cNvGraphicFramePr>
            <a:graphicFrameLocks noGrp="1"/>
          </p:cNvGraphicFramePr>
          <p:nvPr>
            <p:extLst>
              <p:ext uri="{D42A27DB-BD31-4B8C-83A1-F6EECF244321}">
                <p14:modId xmlns:p14="http://schemas.microsoft.com/office/powerpoint/2010/main" val="3025527650"/>
              </p:ext>
            </p:extLst>
          </p:nvPr>
        </p:nvGraphicFramePr>
        <p:xfrm>
          <a:off x="838200" y="3218466"/>
          <a:ext cx="4609290" cy="1496568"/>
        </p:xfrm>
        <a:graphic>
          <a:graphicData uri="http://schemas.openxmlformats.org/drawingml/2006/table">
            <a:tbl>
              <a:tblPr firstRow="1" firstCol="1" bandRow="1">
                <a:tableStyleId>{5C22544A-7EE6-4342-B048-85BDC9FD1C3A}</a:tableStyleId>
              </a:tblPr>
              <a:tblGrid>
                <a:gridCol w="679315">
                  <a:extLst>
                    <a:ext uri="{9D8B030D-6E8A-4147-A177-3AD203B41FA5}">
                      <a16:colId xmlns:a16="http://schemas.microsoft.com/office/drawing/2014/main" val="4053952872"/>
                    </a:ext>
                  </a:extLst>
                </a:gridCol>
                <a:gridCol w="3929975">
                  <a:extLst>
                    <a:ext uri="{9D8B030D-6E8A-4147-A177-3AD203B41FA5}">
                      <a16:colId xmlns:a16="http://schemas.microsoft.com/office/drawing/2014/main" val="151969334"/>
                    </a:ext>
                  </a:extLst>
                </a:gridCol>
              </a:tblGrid>
              <a:tr h="0">
                <a:tc>
                  <a:txBody>
                    <a:bodyPr/>
                    <a:lstStyle/>
                    <a:p>
                      <a:pPr algn="just">
                        <a:lnSpc>
                          <a:spcPct val="107000"/>
                        </a:lnSpc>
                        <a:spcAft>
                          <a:spcPts val="0"/>
                        </a:spcAft>
                      </a:pPr>
                      <a:r>
                        <a:rPr lang="en-US" sz="1200">
                          <a:effectLst/>
                        </a:rPr>
                        <a:t>Type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Definition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2995804"/>
                  </a:ext>
                </a:extLst>
              </a:tr>
              <a:tr h="0">
                <a:tc>
                  <a:txBody>
                    <a:bodyPr/>
                    <a:lstStyle/>
                    <a:p>
                      <a:pPr algn="just">
                        <a:lnSpc>
                          <a:spcPct val="107000"/>
                        </a:lnSpc>
                        <a:spcAft>
                          <a:spcPts val="0"/>
                        </a:spcAft>
                      </a:pPr>
                      <a:r>
                        <a:rPr lang="en-US" sz="1200">
                          <a:effectLst/>
                        </a:rPr>
                        <a:t>byte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one-byte signed two's complement integer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3668879"/>
                  </a:ext>
                </a:extLst>
              </a:tr>
              <a:tr h="0">
                <a:tc>
                  <a:txBody>
                    <a:bodyPr/>
                    <a:lstStyle/>
                    <a:p>
                      <a:pPr algn="just">
                        <a:lnSpc>
                          <a:spcPct val="107000"/>
                        </a:lnSpc>
                        <a:spcAft>
                          <a:spcPts val="0"/>
                        </a:spcAft>
                      </a:pPr>
                      <a:r>
                        <a:rPr lang="en-US" sz="1200">
                          <a:effectLst/>
                        </a:rPr>
                        <a:t>short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two-byte signed two's complement integer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7281276"/>
                  </a:ext>
                </a:extLst>
              </a:tr>
              <a:tr h="0">
                <a:tc>
                  <a:txBody>
                    <a:bodyPr/>
                    <a:lstStyle/>
                    <a:p>
                      <a:pPr algn="just">
                        <a:lnSpc>
                          <a:spcPct val="107000"/>
                        </a:lnSpc>
                        <a:spcAft>
                          <a:spcPts val="0"/>
                        </a:spcAft>
                      </a:pPr>
                      <a:r>
                        <a:rPr lang="en-US" sz="1200">
                          <a:effectLst/>
                        </a:rPr>
                        <a:t>int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4-byte signed two's complement integer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6326695"/>
                  </a:ext>
                </a:extLst>
              </a:tr>
              <a:tr h="0">
                <a:tc>
                  <a:txBody>
                    <a:bodyPr/>
                    <a:lstStyle/>
                    <a:p>
                      <a:pPr algn="just">
                        <a:lnSpc>
                          <a:spcPct val="107000"/>
                        </a:lnSpc>
                        <a:spcAft>
                          <a:spcPts val="0"/>
                        </a:spcAft>
                      </a:pPr>
                      <a:r>
                        <a:rPr lang="en-US" sz="1200">
                          <a:effectLst/>
                        </a:rPr>
                        <a:t>long</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dirty="0">
                          <a:effectLst/>
                        </a:rPr>
                        <a:t>8-byte signed two's complement integer</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5090778"/>
                  </a:ext>
                </a:extLst>
              </a:tr>
              <a:tr h="0">
                <a:tc>
                  <a:txBody>
                    <a:bodyPr/>
                    <a:lstStyle/>
                    <a:p>
                      <a:pPr algn="just">
                        <a:lnSpc>
                          <a:spcPct val="107000"/>
                        </a:lnSpc>
                        <a:spcAft>
                          <a:spcPts val="0"/>
                        </a:spcAft>
                      </a:pPr>
                      <a:r>
                        <a:rPr lang="en-US" sz="1200">
                          <a:effectLst/>
                        </a:rPr>
                        <a:t>float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4-byte IEEE 754 single-precision float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5481711"/>
                  </a:ext>
                </a:extLst>
              </a:tr>
              <a:tr h="0">
                <a:tc>
                  <a:txBody>
                    <a:bodyPr/>
                    <a:lstStyle/>
                    <a:p>
                      <a:pPr algn="just">
                        <a:lnSpc>
                          <a:spcPct val="107000"/>
                        </a:lnSpc>
                        <a:spcAft>
                          <a:spcPts val="0"/>
                        </a:spcAft>
                      </a:pPr>
                      <a:r>
                        <a:rPr lang="en-US" sz="1200">
                          <a:effectLst/>
                        </a:rPr>
                        <a:t>double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8-byte IEEE 754 double-precision float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9529758"/>
                  </a:ext>
                </a:extLst>
              </a:tr>
              <a:tr h="0">
                <a:tc>
                  <a:txBody>
                    <a:bodyPr/>
                    <a:lstStyle/>
                    <a:p>
                      <a:pPr algn="just">
                        <a:lnSpc>
                          <a:spcPct val="107000"/>
                        </a:lnSpc>
                        <a:spcAft>
                          <a:spcPts val="0"/>
                        </a:spcAft>
                      </a:pPr>
                      <a:r>
                        <a:rPr lang="en-US" sz="1200">
                          <a:effectLst/>
                        </a:rPr>
                        <a:t>char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dirty="0">
                          <a:effectLst/>
                        </a:rPr>
                        <a:t>2-byte unsigned Unicode character</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2379285"/>
                  </a:ext>
                </a:extLst>
              </a:tr>
            </a:tbl>
          </a:graphicData>
        </a:graphic>
      </p:graphicFrame>
      <p:sp>
        <p:nvSpPr>
          <p:cNvPr id="7" name="Content Placeholder 2">
            <a:extLst>
              <a:ext uri="{FF2B5EF4-FFF2-40B4-BE49-F238E27FC236}">
                <a16:creationId xmlns:a16="http://schemas.microsoft.com/office/drawing/2014/main" id="{8ADE5871-1478-42D6-A10D-BB1FE187832B}"/>
              </a:ext>
            </a:extLst>
          </p:cNvPr>
          <p:cNvSpPr txBox="1">
            <a:spLocks/>
          </p:cNvSpPr>
          <p:nvPr/>
        </p:nvSpPr>
        <p:spPr>
          <a:xfrm>
            <a:off x="6219217" y="1825625"/>
            <a:ext cx="51345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Sabitleri</a:t>
            </a:r>
            <a:r>
              <a:rPr lang="en-US" sz="2400" b="1" dirty="0"/>
              <a:t> </a:t>
            </a:r>
            <a:r>
              <a:rPr lang="en-US" sz="2400" b="1" dirty="0" err="1"/>
              <a:t>Yığında</a:t>
            </a:r>
            <a:r>
              <a:rPr lang="en-US" sz="2400" b="1" dirty="0"/>
              <a:t> </a:t>
            </a:r>
            <a:r>
              <a:rPr lang="en-US" sz="2400" b="1" dirty="0" err="1"/>
              <a:t>Tutma</a:t>
            </a:r>
            <a:r>
              <a:rPr lang="en-US" sz="2400" b="1" dirty="0"/>
              <a:t> </a:t>
            </a:r>
            <a:endParaRPr lang="en-US" sz="2400" dirty="0"/>
          </a:p>
        </p:txBody>
      </p:sp>
      <p:graphicFrame>
        <p:nvGraphicFramePr>
          <p:cNvPr id="8" name="Tablo 7"/>
          <p:cNvGraphicFramePr>
            <a:graphicFrameLocks noGrp="1"/>
          </p:cNvGraphicFramePr>
          <p:nvPr>
            <p:extLst>
              <p:ext uri="{D42A27DB-BD31-4B8C-83A1-F6EECF244321}">
                <p14:modId xmlns:p14="http://schemas.microsoft.com/office/powerpoint/2010/main" val="3738775191"/>
              </p:ext>
            </p:extLst>
          </p:nvPr>
        </p:nvGraphicFramePr>
        <p:xfrm>
          <a:off x="6219216" y="2947130"/>
          <a:ext cx="5134584" cy="2057781"/>
        </p:xfrm>
        <a:graphic>
          <a:graphicData uri="http://schemas.openxmlformats.org/drawingml/2006/table">
            <a:tbl>
              <a:tblPr firstRow="1" firstCol="1" bandRow="1">
                <a:tableStyleId>{5C22544A-7EE6-4342-B048-85BDC9FD1C3A}</a:tableStyleId>
              </a:tblPr>
              <a:tblGrid>
                <a:gridCol w="1134894">
                  <a:extLst>
                    <a:ext uri="{9D8B030D-6E8A-4147-A177-3AD203B41FA5}">
                      <a16:colId xmlns:a16="http://schemas.microsoft.com/office/drawing/2014/main" val="4072124548"/>
                    </a:ext>
                  </a:extLst>
                </a:gridCol>
                <a:gridCol w="953310">
                  <a:extLst>
                    <a:ext uri="{9D8B030D-6E8A-4147-A177-3AD203B41FA5}">
                      <a16:colId xmlns:a16="http://schemas.microsoft.com/office/drawing/2014/main" val="4243363883"/>
                    </a:ext>
                  </a:extLst>
                </a:gridCol>
                <a:gridCol w="3046380">
                  <a:extLst>
                    <a:ext uri="{9D8B030D-6E8A-4147-A177-3AD203B41FA5}">
                      <a16:colId xmlns:a16="http://schemas.microsoft.com/office/drawing/2014/main" val="1692212143"/>
                    </a:ext>
                  </a:extLst>
                </a:gridCol>
              </a:tblGrid>
              <a:tr h="0">
                <a:tc>
                  <a:txBody>
                    <a:bodyPr/>
                    <a:lstStyle/>
                    <a:p>
                      <a:pPr algn="just">
                        <a:lnSpc>
                          <a:spcPct val="107000"/>
                        </a:lnSpc>
                        <a:spcAft>
                          <a:spcPts val="0"/>
                        </a:spcAft>
                      </a:pPr>
                      <a:r>
                        <a:rPr lang="en-US" sz="1200">
                          <a:effectLst/>
                        </a:rPr>
                        <a:t>Opcode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Operand(s)</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Description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3515247"/>
                  </a:ext>
                </a:extLst>
              </a:tr>
              <a:tr h="0">
                <a:tc>
                  <a:txBody>
                    <a:bodyPr/>
                    <a:lstStyle/>
                    <a:p>
                      <a:pPr algn="just">
                        <a:lnSpc>
                          <a:spcPct val="107000"/>
                        </a:lnSpc>
                        <a:spcAft>
                          <a:spcPts val="0"/>
                        </a:spcAft>
                      </a:pPr>
                      <a:r>
                        <a:rPr lang="en-US" sz="1200">
                          <a:effectLst/>
                        </a:rPr>
                        <a:t>iconst_m1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pushes int -1 onto the stack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7555507"/>
                  </a:ext>
                </a:extLst>
              </a:tr>
              <a:tr h="0">
                <a:tc>
                  <a:txBody>
                    <a:bodyPr/>
                    <a:lstStyle/>
                    <a:p>
                      <a:pPr algn="just">
                        <a:lnSpc>
                          <a:spcPct val="107000"/>
                        </a:lnSpc>
                        <a:spcAft>
                          <a:spcPts val="0"/>
                        </a:spcAft>
                      </a:pPr>
                      <a:r>
                        <a:rPr lang="en-US" sz="1200">
                          <a:effectLst/>
                        </a:rPr>
                        <a:t>iconst_0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pushes int 0 onto the stack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625898"/>
                  </a:ext>
                </a:extLst>
              </a:tr>
              <a:tr h="0">
                <a:tc>
                  <a:txBody>
                    <a:bodyPr/>
                    <a:lstStyle/>
                    <a:p>
                      <a:pPr algn="just">
                        <a:lnSpc>
                          <a:spcPct val="107000"/>
                        </a:lnSpc>
                        <a:spcAft>
                          <a:spcPts val="0"/>
                        </a:spcAft>
                      </a:pPr>
                      <a:r>
                        <a:rPr lang="en-US" sz="1200">
                          <a:effectLst/>
                        </a:rPr>
                        <a:t>iconst_1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pushes int 1 onto the stack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7532705"/>
                  </a:ext>
                </a:extLst>
              </a:tr>
              <a:tr h="0">
                <a:tc>
                  <a:txBody>
                    <a:bodyPr/>
                    <a:lstStyle/>
                    <a:p>
                      <a:pPr algn="just">
                        <a:lnSpc>
                          <a:spcPct val="107000"/>
                        </a:lnSpc>
                        <a:spcAft>
                          <a:spcPts val="0"/>
                        </a:spcAft>
                      </a:pPr>
                      <a:r>
                        <a:rPr lang="en-US" sz="1200">
                          <a:effectLst/>
                        </a:rPr>
                        <a:t>iconst_2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pushes int 2 onto the stack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1288551"/>
                  </a:ext>
                </a:extLst>
              </a:tr>
              <a:tr h="0">
                <a:tc>
                  <a:txBody>
                    <a:bodyPr/>
                    <a:lstStyle/>
                    <a:p>
                      <a:pPr algn="just">
                        <a:lnSpc>
                          <a:spcPct val="107000"/>
                        </a:lnSpc>
                        <a:spcAft>
                          <a:spcPts val="0"/>
                        </a:spcAft>
                      </a:pPr>
                      <a:r>
                        <a:rPr lang="en-US" sz="1200">
                          <a:effectLst/>
                        </a:rPr>
                        <a:t>iconst_3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pushes int 3 onto the stack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5239530"/>
                  </a:ext>
                </a:extLst>
              </a:tr>
              <a:tr h="0">
                <a:tc>
                  <a:txBody>
                    <a:bodyPr/>
                    <a:lstStyle/>
                    <a:p>
                      <a:pPr algn="just">
                        <a:lnSpc>
                          <a:spcPct val="107000"/>
                        </a:lnSpc>
                        <a:spcAft>
                          <a:spcPts val="0"/>
                        </a:spcAft>
                      </a:pPr>
                      <a:r>
                        <a:rPr lang="en-US" sz="1200">
                          <a:effectLst/>
                        </a:rPr>
                        <a:t>iconst_4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pushes int 4 onto the stack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5432835"/>
                  </a:ext>
                </a:extLst>
              </a:tr>
              <a:tr h="0">
                <a:tc>
                  <a:txBody>
                    <a:bodyPr/>
                    <a:lstStyle/>
                    <a:p>
                      <a:pPr algn="just">
                        <a:lnSpc>
                          <a:spcPct val="107000"/>
                        </a:lnSpc>
                        <a:spcAft>
                          <a:spcPts val="0"/>
                        </a:spcAft>
                      </a:pPr>
                      <a:r>
                        <a:rPr lang="en-US" sz="1200">
                          <a:effectLst/>
                        </a:rPr>
                        <a:t>iconst_5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pushes int 5 onto the stack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3132773"/>
                  </a:ext>
                </a:extLst>
              </a:tr>
              <a:tr h="0">
                <a:tc>
                  <a:txBody>
                    <a:bodyPr/>
                    <a:lstStyle/>
                    <a:p>
                      <a:pPr algn="just">
                        <a:lnSpc>
                          <a:spcPct val="107000"/>
                        </a:lnSpc>
                        <a:spcAft>
                          <a:spcPts val="0"/>
                        </a:spcAft>
                      </a:pPr>
                      <a:r>
                        <a:rPr lang="en-US" sz="1200">
                          <a:effectLst/>
                        </a:rPr>
                        <a:t>fconst_0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pushes float 0 onto the stack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7481107"/>
                  </a:ext>
                </a:extLst>
              </a:tr>
              <a:tr h="0">
                <a:tc>
                  <a:txBody>
                    <a:bodyPr/>
                    <a:lstStyle/>
                    <a:p>
                      <a:pPr algn="just">
                        <a:lnSpc>
                          <a:spcPct val="107000"/>
                        </a:lnSpc>
                        <a:spcAft>
                          <a:spcPts val="0"/>
                        </a:spcAft>
                      </a:pPr>
                      <a:r>
                        <a:rPr lang="en-US" sz="1200">
                          <a:effectLst/>
                        </a:rPr>
                        <a:t>fconst_1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pushes float 1 onto the stack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9930002"/>
                  </a:ext>
                </a:extLst>
              </a:tr>
              <a:tr h="0">
                <a:tc>
                  <a:txBody>
                    <a:bodyPr/>
                    <a:lstStyle/>
                    <a:p>
                      <a:pPr algn="just">
                        <a:lnSpc>
                          <a:spcPct val="107000"/>
                        </a:lnSpc>
                        <a:spcAft>
                          <a:spcPts val="0"/>
                        </a:spcAft>
                      </a:pPr>
                      <a:r>
                        <a:rPr lang="en-US" sz="1200">
                          <a:effectLst/>
                        </a:rPr>
                        <a:t>fconst_2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dirty="0">
                          <a:effectLst/>
                        </a:rPr>
                        <a:t>pushes float 2 onto the stack</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7816099"/>
                  </a:ext>
                </a:extLst>
              </a:tr>
            </a:tbl>
          </a:graphicData>
        </a:graphic>
      </p:graphicFrame>
      <p:sp>
        <p:nvSpPr>
          <p:cNvPr id="9" name="TextBox 8">
            <a:extLst>
              <a:ext uri="{FF2B5EF4-FFF2-40B4-BE49-F238E27FC236}">
                <a16:creationId xmlns:a16="http://schemas.microsoft.com/office/drawing/2014/main" id="{6AD29BF8-B690-4FC7-B87F-5F4D7E5192D9}"/>
              </a:ext>
            </a:extLst>
          </p:cNvPr>
          <p:cNvSpPr txBox="1"/>
          <p:nvPr/>
        </p:nvSpPr>
        <p:spPr>
          <a:xfrm>
            <a:off x="6530162" y="5221605"/>
            <a:ext cx="4541196" cy="369332"/>
          </a:xfrm>
          <a:prstGeom prst="rect">
            <a:avLst/>
          </a:prstGeom>
          <a:noFill/>
        </p:spPr>
        <p:txBody>
          <a:bodyPr wrap="square" rtlCol="0">
            <a:spAutoFit/>
          </a:bodyPr>
          <a:lstStyle/>
          <a:p>
            <a:pPr algn="just"/>
            <a:r>
              <a:rPr lang="tr-TR" dirty="0"/>
              <a:t>İnteger ve floadları</a:t>
            </a:r>
            <a:r>
              <a:rPr lang="en-US" dirty="0"/>
              <a:t> </a:t>
            </a:r>
            <a:r>
              <a:rPr lang="en-US" dirty="0" err="1"/>
              <a:t>yığına</a:t>
            </a:r>
            <a:r>
              <a:rPr lang="en-US" dirty="0"/>
              <a:t> </a:t>
            </a:r>
            <a:r>
              <a:rPr lang="en-US" dirty="0" err="1"/>
              <a:t>gönderen</a:t>
            </a:r>
            <a:r>
              <a:rPr lang="en-US" dirty="0"/>
              <a:t> </a:t>
            </a:r>
            <a:r>
              <a:rPr lang="en-US" dirty="0" err="1"/>
              <a:t>opcode’lar</a:t>
            </a:r>
            <a:r>
              <a:rPr lang="en-US" dirty="0"/>
              <a:t> </a:t>
            </a:r>
          </a:p>
        </p:txBody>
      </p:sp>
    </p:spTree>
    <p:extLst>
      <p:ext uri="{BB962C8B-B14F-4D97-AF65-F5344CB8AC3E}">
        <p14:creationId xmlns:p14="http://schemas.microsoft.com/office/powerpoint/2010/main" val="56662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68F7-2841-4BE6-9190-1EED18BA1229}"/>
              </a:ext>
            </a:extLst>
          </p:cNvPr>
          <p:cNvSpPr>
            <a:spLocks noGrp="1"/>
          </p:cNvSpPr>
          <p:nvPr>
            <p:ph type="title"/>
          </p:nvPr>
        </p:nvSpPr>
        <p:spPr/>
        <p:txBody>
          <a:bodyPr/>
          <a:lstStyle/>
          <a:p>
            <a:r>
              <a:rPr lang="tr-TR" b="1" dirty="0"/>
              <a:t>Bytecode</a:t>
            </a:r>
            <a:r>
              <a:rPr lang="en-US" b="1" dirty="0"/>
              <a:t> </a:t>
            </a:r>
            <a:r>
              <a:rPr lang="en-US" b="1" dirty="0" err="1"/>
              <a:t>Türleri</a:t>
            </a:r>
            <a:r>
              <a:rPr lang="en-US" b="1" dirty="0"/>
              <a:t> </a:t>
            </a:r>
            <a:r>
              <a:rPr lang="en-US" b="1" dirty="0" err="1"/>
              <a:t>ve</a:t>
            </a:r>
            <a:r>
              <a:rPr lang="en-US" b="1" dirty="0"/>
              <a:t> </a:t>
            </a:r>
            <a:r>
              <a:rPr lang="en-US" b="1" dirty="0" err="1"/>
              <a:t>Tanımları</a:t>
            </a:r>
            <a:endParaRPr lang="en-US" b="1" dirty="0"/>
          </a:p>
        </p:txBody>
      </p:sp>
      <p:sp>
        <p:nvSpPr>
          <p:cNvPr id="3" name="Content Placeholder 2">
            <a:extLst>
              <a:ext uri="{FF2B5EF4-FFF2-40B4-BE49-F238E27FC236}">
                <a16:creationId xmlns:a16="http://schemas.microsoft.com/office/drawing/2014/main" id="{8ADE5871-1478-42D6-A10D-BB1FE187832B}"/>
              </a:ext>
            </a:extLst>
          </p:cNvPr>
          <p:cNvSpPr>
            <a:spLocks noGrp="1"/>
          </p:cNvSpPr>
          <p:nvPr>
            <p:ph idx="1"/>
          </p:nvPr>
        </p:nvSpPr>
        <p:spPr>
          <a:xfrm>
            <a:off x="838200" y="1825625"/>
            <a:ext cx="4803843" cy="4351338"/>
          </a:xfrm>
        </p:spPr>
        <p:txBody>
          <a:bodyPr>
            <a:normAutofit/>
          </a:bodyPr>
          <a:lstStyle/>
          <a:p>
            <a:r>
              <a:rPr lang="en-US" sz="2400" b="1" dirty="0" err="1"/>
              <a:t>Sabitleri</a:t>
            </a:r>
            <a:r>
              <a:rPr lang="en-US" sz="2400" b="1" dirty="0"/>
              <a:t> </a:t>
            </a:r>
            <a:r>
              <a:rPr lang="en-US" sz="2400" b="1" dirty="0" err="1"/>
              <a:t>Yığında</a:t>
            </a:r>
            <a:r>
              <a:rPr lang="en-US" sz="2400" b="1" dirty="0"/>
              <a:t> </a:t>
            </a:r>
            <a:r>
              <a:rPr lang="en-US" sz="2400" b="1" dirty="0" err="1"/>
              <a:t>Tutma</a:t>
            </a:r>
            <a:r>
              <a:rPr lang="en-US" sz="2400" b="1" dirty="0"/>
              <a:t> </a:t>
            </a:r>
            <a:endParaRPr lang="tr-TR" sz="2400" b="1" dirty="0"/>
          </a:p>
          <a:p>
            <a:endParaRPr lang="tr-TR" sz="2400" b="1" dirty="0"/>
          </a:p>
          <a:p>
            <a:endParaRPr lang="en-US" sz="2400" dirty="0"/>
          </a:p>
        </p:txBody>
      </p:sp>
      <p:sp>
        <p:nvSpPr>
          <p:cNvPr id="4" name="Footer Placeholder 3">
            <a:extLst>
              <a:ext uri="{FF2B5EF4-FFF2-40B4-BE49-F238E27FC236}">
                <a16:creationId xmlns:a16="http://schemas.microsoft.com/office/drawing/2014/main" id="{12A491E8-9A0C-4018-9B77-F7E2E3F22703}"/>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D7990F67-47EB-4D69-8D18-522C61AEE78B}"/>
              </a:ext>
            </a:extLst>
          </p:cNvPr>
          <p:cNvSpPr>
            <a:spLocks noGrp="1"/>
          </p:cNvSpPr>
          <p:nvPr>
            <p:ph type="sldNum" sz="quarter" idx="12"/>
          </p:nvPr>
        </p:nvSpPr>
        <p:spPr/>
        <p:txBody>
          <a:bodyPr/>
          <a:lstStyle/>
          <a:p>
            <a:fld id="{B5FABE4D-60AF-4014-813B-6063C03839D2}" type="slidenum">
              <a:rPr lang="en-US" smtClean="0"/>
              <a:t>11</a:t>
            </a:fld>
            <a:endParaRPr lang="en-US"/>
          </a:p>
        </p:txBody>
      </p:sp>
      <p:sp>
        <p:nvSpPr>
          <p:cNvPr id="7" name="Content Placeholder 2">
            <a:extLst>
              <a:ext uri="{FF2B5EF4-FFF2-40B4-BE49-F238E27FC236}">
                <a16:creationId xmlns:a16="http://schemas.microsoft.com/office/drawing/2014/main" id="{8ADE5871-1478-42D6-A10D-BB1FE187832B}"/>
              </a:ext>
            </a:extLst>
          </p:cNvPr>
          <p:cNvSpPr txBox="1">
            <a:spLocks/>
          </p:cNvSpPr>
          <p:nvPr/>
        </p:nvSpPr>
        <p:spPr>
          <a:xfrm>
            <a:off x="6219217" y="1825625"/>
            <a:ext cx="51345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graphicFrame>
        <p:nvGraphicFramePr>
          <p:cNvPr id="10" name="Tablo 9"/>
          <p:cNvGraphicFramePr>
            <a:graphicFrameLocks noGrp="1"/>
          </p:cNvGraphicFramePr>
          <p:nvPr>
            <p:extLst>
              <p:ext uri="{D42A27DB-BD31-4B8C-83A1-F6EECF244321}">
                <p14:modId xmlns:p14="http://schemas.microsoft.com/office/powerpoint/2010/main" val="2458758803"/>
              </p:ext>
            </p:extLst>
          </p:nvPr>
        </p:nvGraphicFramePr>
        <p:xfrm>
          <a:off x="796044" y="2530666"/>
          <a:ext cx="4803843" cy="935355"/>
        </p:xfrm>
        <a:graphic>
          <a:graphicData uri="http://schemas.openxmlformats.org/drawingml/2006/table">
            <a:tbl>
              <a:tblPr firstRow="1" firstCol="1" bandRow="1">
                <a:tableStyleId>{5C22544A-7EE6-4342-B048-85BDC9FD1C3A}</a:tableStyleId>
              </a:tblPr>
              <a:tblGrid>
                <a:gridCol w="737681">
                  <a:extLst>
                    <a:ext uri="{9D8B030D-6E8A-4147-A177-3AD203B41FA5}">
                      <a16:colId xmlns:a16="http://schemas.microsoft.com/office/drawing/2014/main" val="4073783290"/>
                    </a:ext>
                  </a:extLst>
                </a:gridCol>
                <a:gridCol w="1011676">
                  <a:extLst>
                    <a:ext uri="{9D8B030D-6E8A-4147-A177-3AD203B41FA5}">
                      <a16:colId xmlns:a16="http://schemas.microsoft.com/office/drawing/2014/main" val="1472723958"/>
                    </a:ext>
                  </a:extLst>
                </a:gridCol>
                <a:gridCol w="3054486">
                  <a:extLst>
                    <a:ext uri="{9D8B030D-6E8A-4147-A177-3AD203B41FA5}">
                      <a16:colId xmlns:a16="http://schemas.microsoft.com/office/drawing/2014/main" val="916486531"/>
                    </a:ext>
                  </a:extLst>
                </a:gridCol>
              </a:tblGrid>
              <a:tr h="0">
                <a:tc>
                  <a:txBody>
                    <a:bodyPr/>
                    <a:lstStyle/>
                    <a:p>
                      <a:pPr algn="just">
                        <a:lnSpc>
                          <a:spcPct val="107000"/>
                        </a:lnSpc>
                        <a:spcAft>
                          <a:spcPts val="0"/>
                        </a:spcAft>
                      </a:pPr>
                      <a:r>
                        <a:rPr lang="en-US" sz="1200">
                          <a:effectLst/>
                        </a:rPr>
                        <a:t>Opcode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Operand(s)</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dirty="0">
                          <a:effectLst/>
                        </a:rPr>
                        <a:t>Description</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0570135"/>
                  </a:ext>
                </a:extLst>
              </a:tr>
              <a:tr h="0">
                <a:tc>
                  <a:txBody>
                    <a:bodyPr/>
                    <a:lstStyle/>
                    <a:p>
                      <a:pPr algn="just">
                        <a:lnSpc>
                          <a:spcPct val="107000"/>
                        </a:lnSpc>
                        <a:spcAft>
                          <a:spcPts val="0"/>
                        </a:spcAft>
                      </a:pPr>
                      <a:r>
                        <a:rPr lang="en-US" sz="1200">
                          <a:effectLst/>
                        </a:rPr>
                        <a:t>lconst_0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pushes long 0 onto the stack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9392424"/>
                  </a:ext>
                </a:extLst>
              </a:tr>
              <a:tr h="0">
                <a:tc>
                  <a:txBody>
                    <a:bodyPr/>
                    <a:lstStyle/>
                    <a:p>
                      <a:pPr algn="just">
                        <a:lnSpc>
                          <a:spcPct val="107000"/>
                        </a:lnSpc>
                        <a:spcAft>
                          <a:spcPts val="0"/>
                        </a:spcAft>
                      </a:pPr>
                      <a:r>
                        <a:rPr lang="en-US" sz="1200">
                          <a:effectLst/>
                        </a:rPr>
                        <a:t>lconst_1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pushes long 1 onto the stack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2801033"/>
                  </a:ext>
                </a:extLst>
              </a:tr>
              <a:tr h="0">
                <a:tc>
                  <a:txBody>
                    <a:bodyPr/>
                    <a:lstStyle/>
                    <a:p>
                      <a:pPr algn="just">
                        <a:lnSpc>
                          <a:spcPct val="107000"/>
                        </a:lnSpc>
                        <a:spcAft>
                          <a:spcPts val="0"/>
                        </a:spcAft>
                      </a:pPr>
                      <a:r>
                        <a:rPr lang="en-US" sz="1200">
                          <a:effectLst/>
                        </a:rPr>
                        <a:t>dconst_0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pushes double 0 onto the stack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2978863"/>
                  </a:ext>
                </a:extLst>
              </a:tr>
              <a:tr h="0">
                <a:tc>
                  <a:txBody>
                    <a:bodyPr/>
                    <a:lstStyle/>
                    <a:p>
                      <a:pPr algn="just">
                        <a:lnSpc>
                          <a:spcPct val="107000"/>
                        </a:lnSpc>
                        <a:spcAft>
                          <a:spcPts val="0"/>
                        </a:spcAft>
                      </a:pPr>
                      <a:r>
                        <a:rPr lang="en-US" sz="1200">
                          <a:effectLst/>
                        </a:rPr>
                        <a:t>dconst_1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dirty="0">
                          <a:effectLst/>
                        </a:rPr>
                        <a:t>pushes double 1 onto the stack</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838796"/>
                  </a:ext>
                </a:extLst>
              </a:tr>
            </a:tbl>
          </a:graphicData>
        </a:graphic>
      </p:graphicFrame>
      <p:graphicFrame>
        <p:nvGraphicFramePr>
          <p:cNvPr id="11" name="Tablo 10"/>
          <p:cNvGraphicFramePr>
            <a:graphicFrameLocks noGrp="1"/>
          </p:cNvGraphicFramePr>
          <p:nvPr>
            <p:extLst>
              <p:ext uri="{D42A27DB-BD31-4B8C-83A1-F6EECF244321}">
                <p14:modId xmlns:p14="http://schemas.microsoft.com/office/powerpoint/2010/main" val="1732810233"/>
              </p:ext>
            </p:extLst>
          </p:nvPr>
        </p:nvGraphicFramePr>
        <p:xfrm>
          <a:off x="6219215" y="1928312"/>
          <a:ext cx="5134583" cy="374142"/>
        </p:xfrm>
        <a:graphic>
          <a:graphicData uri="http://schemas.openxmlformats.org/drawingml/2006/table">
            <a:tbl>
              <a:tblPr firstRow="1" firstCol="1" bandRow="1">
                <a:tableStyleId>{5C22544A-7EE6-4342-B048-85BDC9FD1C3A}</a:tableStyleId>
              </a:tblPr>
              <a:tblGrid>
                <a:gridCol w="954827">
                  <a:extLst>
                    <a:ext uri="{9D8B030D-6E8A-4147-A177-3AD203B41FA5}">
                      <a16:colId xmlns:a16="http://schemas.microsoft.com/office/drawing/2014/main" val="3876422404"/>
                    </a:ext>
                  </a:extLst>
                </a:gridCol>
                <a:gridCol w="935767">
                  <a:extLst>
                    <a:ext uri="{9D8B030D-6E8A-4147-A177-3AD203B41FA5}">
                      <a16:colId xmlns:a16="http://schemas.microsoft.com/office/drawing/2014/main" val="2213694552"/>
                    </a:ext>
                  </a:extLst>
                </a:gridCol>
                <a:gridCol w="3243989">
                  <a:extLst>
                    <a:ext uri="{9D8B030D-6E8A-4147-A177-3AD203B41FA5}">
                      <a16:colId xmlns:a16="http://schemas.microsoft.com/office/drawing/2014/main" val="3462631912"/>
                    </a:ext>
                  </a:extLst>
                </a:gridCol>
              </a:tblGrid>
              <a:tr h="0">
                <a:tc>
                  <a:txBody>
                    <a:bodyPr/>
                    <a:lstStyle/>
                    <a:p>
                      <a:pPr algn="just">
                        <a:lnSpc>
                          <a:spcPct val="107000"/>
                        </a:lnSpc>
                        <a:spcAft>
                          <a:spcPts val="0"/>
                        </a:spcAft>
                      </a:pPr>
                      <a:r>
                        <a:rPr lang="en-US" sz="1200">
                          <a:effectLst/>
                        </a:rPr>
                        <a:t>Opcode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Operand(s)</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Description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0062277"/>
                  </a:ext>
                </a:extLst>
              </a:tr>
              <a:tr h="0">
                <a:tc>
                  <a:txBody>
                    <a:bodyPr/>
                    <a:lstStyle/>
                    <a:p>
                      <a:pPr algn="just">
                        <a:lnSpc>
                          <a:spcPct val="107000"/>
                        </a:lnSpc>
                        <a:spcAft>
                          <a:spcPts val="0"/>
                        </a:spcAft>
                      </a:pPr>
                      <a:r>
                        <a:rPr lang="en-US" sz="1200">
                          <a:effectLst/>
                        </a:rPr>
                        <a:t>aconst_null</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(none)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dirty="0">
                          <a:effectLst/>
                        </a:rPr>
                        <a:t>pushes a null object reference onto the stack</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4182346"/>
                  </a:ext>
                </a:extLst>
              </a:tr>
            </a:tbl>
          </a:graphicData>
        </a:graphic>
      </p:graphicFrame>
      <p:graphicFrame>
        <p:nvGraphicFramePr>
          <p:cNvPr id="12" name="Tablo 11"/>
          <p:cNvGraphicFramePr>
            <a:graphicFrameLocks noGrp="1"/>
          </p:cNvGraphicFramePr>
          <p:nvPr>
            <p:extLst>
              <p:ext uri="{D42A27DB-BD31-4B8C-83A1-F6EECF244321}">
                <p14:modId xmlns:p14="http://schemas.microsoft.com/office/powerpoint/2010/main" val="3165429782"/>
              </p:ext>
            </p:extLst>
          </p:nvPr>
        </p:nvGraphicFramePr>
        <p:xfrm>
          <a:off x="796044" y="4282263"/>
          <a:ext cx="5134584" cy="952627"/>
        </p:xfrm>
        <a:graphic>
          <a:graphicData uri="http://schemas.openxmlformats.org/drawingml/2006/table">
            <a:tbl>
              <a:tblPr firstRow="1" firstCol="1" bandRow="1">
                <a:tableStyleId>{5C22544A-7EE6-4342-B048-85BDC9FD1C3A}</a:tableStyleId>
              </a:tblPr>
              <a:tblGrid>
                <a:gridCol w="804154">
                  <a:extLst>
                    <a:ext uri="{9D8B030D-6E8A-4147-A177-3AD203B41FA5}">
                      <a16:colId xmlns:a16="http://schemas.microsoft.com/office/drawing/2014/main" val="2316682941"/>
                    </a:ext>
                  </a:extLst>
                </a:gridCol>
                <a:gridCol w="1031132">
                  <a:extLst>
                    <a:ext uri="{9D8B030D-6E8A-4147-A177-3AD203B41FA5}">
                      <a16:colId xmlns:a16="http://schemas.microsoft.com/office/drawing/2014/main" val="19581957"/>
                    </a:ext>
                  </a:extLst>
                </a:gridCol>
                <a:gridCol w="3299298">
                  <a:extLst>
                    <a:ext uri="{9D8B030D-6E8A-4147-A177-3AD203B41FA5}">
                      <a16:colId xmlns:a16="http://schemas.microsoft.com/office/drawing/2014/main" val="3338399929"/>
                    </a:ext>
                  </a:extLst>
                </a:gridCol>
              </a:tblGrid>
              <a:tr h="0">
                <a:tc>
                  <a:txBody>
                    <a:bodyPr/>
                    <a:lstStyle/>
                    <a:p>
                      <a:pPr algn="just">
                        <a:lnSpc>
                          <a:spcPct val="107000"/>
                        </a:lnSpc>
                        <a:spcAft>
                          <a:spcPts val="0"/>
                        </a:spcAft>
                      </a:pPr>
                      <a:r>
                        <a:rPr lang="en-US" sz="1200">
                          <a:effectLst/>
                        </a:rPr>
                        <a:t>Opcode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Operand(s)</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Description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488385"/>
                  </a:ext>
                </a:extLst>
              </a:tr>
              <a:tr h="0">
                <a:tc>
                  <a:txBody>
                    <a:bodyPr/>
                    <a:lstStyle/>
                    <a:p>
                      <a:pPr algn="just">
                        <a:lnSpc>
                          <a:spcPct val="107000"/>
                        </a:lnSpc>
                        <a:spcAft>
                          <a:spcPts val="0"/>
                        </a:spcAft>
                      </a:pPr>
                      <a:r>
                        <a:rPr lang="en-US" sz="1200">
                          <a:effectLst/>
                        </a:rPr>
                        <a:t>bipush</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byte1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dirty="0">
                          <a:effectLst/>
                        </a:rPr>
                        <a:t>expands byte1 (a byte type) to an int and pushes it onto the stack</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3105990"/>
                  </a:ext>
                </a:extLst>
              </a:tr>
              <a:tr h="0">
                <a:tc>
                  <a:txBody>
                    <a:bodyPr/>
                    <a:lstStyle/>
                    <a:p>
                      <a:pPr algn="just">
                        <a:lnSpc>
                          <a:spcPct val="107000"/>
                        </a:lnSpc>
                        <a:spcAft>
                          <a:spcPts val="0"/>
                        </a:spcAft>
                      </a:pPr>
                      <a:r>
                        <a:rPr lang="en-US" sz="1200">
                          <a:effectLst/>
                        </a:rPr>
                        <a:t>sipush</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byte1, byte2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dirty="0">
                          <a:effectLst/>
                        </a:rPr>
                        <a:t>expands byte1, byte2 (a short type) to an </a:t>
                      </a:r>
                      <a:r>
                        <a:rPr lang="en-US" sz="1200" dirty="0" err="1">
                          <a:effectLst/>
                        </a:rPr>
                        <a:t>int</a:t>
                      </a:r>
                      <a:r>
                        <a:rPr lang="en-US" sz="1200" dirty="0">
                          <a:effectLst/>
                        </a:rPr>
                        <a:t> and pushes it onto the stack</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9828869"/>
                  </a:ext>
                </a:extLst>
              </a:tr>
            </a:tbl>
          </a:graphicData>
        </a:graphic>
      </p:graphicFrame>
      <p:graphicFrame>
        <p:nvGraphicFramePr>
          <p:cNvPr id="13" name="Tablo 12"/>
          <p:cNvGraphicFramePr>
            <a:graphicFrameLocks noGrp="1"/>
          </p:cNvGraphicFramePr>
          <p:nvPr>
            <p:extLst>
              <p:ext uri="{D42A27DB-BD31-4B8C-83A1-F6EECF244321}">
                <p14:modId xmlns:p14="http://schemas.microsoft.com/office/powerpoint/2010/main" val="347129245"/>
              </p:ext>
            </p:extLst>
          </p:nvPr>
        </p:nvGraphicFramePr>
        <p:xfrm>
          <a:off x="6219214" y="3017166"/>
          <a:ext cx="5134584" cy="2326926"/>
        </p:xfrm>
        <a:graphic>
          <a:graphicData uri="http://schemas.openxmlformats.org/drawingml/2006/table">
            <a:tbl>
              <a:tblPr firstRow="1" firstCol="1" bandRow="1">
                <a:tableStyleId>{5C22544A-7EE6-4342-B048-85BDC9FD1C3A}</a:tableStyleId>
              </a:tblPr>
              <a:tblGrid>
                <a:gridCol w="765244">
                  <a:extLst>
                    <a:ext uri="{9D8B030D-6E8A-4147-A177-3AD203B41FA5}">
                      <a16:colId xmlns:a16="http://schemas.microsoft.com/office/drawing/2014/main" val="1133943746"/>
                    </a:ext>
                  </a:extLst>
                </a:gridCol>
                <a:gridCol w="1089497">
                  <a:extLst>
                    <a:ext uri="{9D8B030D-6E8A-4147-A177-3AD203B41FA5}">
                      <a16:colId xmlns:a16="http://schemas.microsoft.com/office/drawing/2014/main" val="94243054"/>
                    </a:ext>
                  </a:extLst>
                </a:gridCol>
                <a:gridCol w="3279843">
                  <a:extLst>
                    <a:ext uri="{9D8B030D-6E8A-4147-A177-3AD203B41FA5}">
                      <a16:colId xmlns:a16="http://schemas.microsoft.com/office/drawing/2014/main" val="2522829665"/>
                    </a:ext>
                  </a:extLst>
                </a:gridCol>
              </a:tblGrid>
              <a:tr h="218885">
                <a:tc>
                  <a:txBody>
                    <a:bodyPr/>
                    <a:lstStyle/>
                    <a:p>
                      <a:pPr algn="just">
                        <a:lnSpc>
                          <a:spcPct val="107000"/>
                        </a:lnSpc>
                        <a:spcAft>
                          <a:spcPts val="0"/>
                        </a:spcAft>
                      </a:pPr>
                      <a:r>
                        <a:rPr lang="en-US" sz="1200">
                          <a:effectLst/>
                        </a:rPr>
                        <a:t>Opcode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Operand(s)</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dirty="0">
                          <a:effectLst/>
                        </a:rPr>
                        <a:t>Description</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4356016"/>
                  </a:ext>
                </a:extLst>
              </a:tr>
              <a:tr h="601339">
                <a:tc>
                  <a:txBody>
                    <a:bodyPr/>
                    <a:lstStyle/>
                    <a:p>
                      <a:pPr algn="just">
                        <a:lnSpc>
                          <a:spcPct val="107000"/>
                        </a:lnSpc>
                        <a:spcAft>
                          <a:spcPts val="0"/>
                        </a:spcAft>
                      </a:pPr>
                      <a:r>
                        <a:rPr lang="en-US" sz="1200">
                          <a:effectLst/>
                        </a:rPr>
                        <a:t>ldc1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indexbyte1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pushes 32-bit constant_pool entry specified by indexbyte1 onto the stack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1391602"/>
                  </a:ext>
                </a:extLst>
              </a:tr>
              <a:tr h="753351">
                <a:tc>
                  <a:txBody>
                    <a:bodyPr/>
                    <a:lstStyle/>
                    <a:p>
                      <a:pPr algn="just">
                        <a:lnSpc>
                          <a:spcPct val="107000"/>
                        </a:lnSpc>
                        <a:spcAft>
                          <a:spcPts val="0"/>
                        </a:spcAft>
                      </a:pPr>
                      <a:r>
                        <a:rPr lang="en-US" sz="1200">
                          <a:effectLst/>
                        </a:rPr>
                        <a:t>ldc2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indexbyte1, indexbyte2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pushes 32-bit constant_pool entry specified by indexbyte1, indexbyte2 onto the stack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165453"/>
                  </a:ext>
                </a:extLst>
              </a:tr>
              <a:tr h="753351">
                <a:tc>
                  <a:txBody>
                    <a:bodyPr/>
                    <a:lstStyle/>
                    <a:p>
                      <a:pPr algn="just">
                        <a:lnSpc>
                          <a:spcPct val="107000"/>
                        </a:lnSpc>
                        <a:spcAft>
                          <a:spcPts val="0"/>
                        </a:spcAft>
                      </a:pPr>
                      <a:r>
                        <a:rPr lang="en-US" sz="1200">
                          <a:effectLst/>
                        </a:rPr>
                        <a:t>ldc2w</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a:effectLst/>
                        </a:rPr>
                        <a:t>indexbyte1, indexbyte2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200" dirty="0">
                          <a:effectLst/>
                        </a:rPr>
                        <a:t>pushes 64-bit </a:t>
                      </a:r>
                      <a:r>
                        <a:rPr lang="en-US" sz="1200" dirty="0" err="1">
                          <a:effectLst/>
                        </a:rPr>
                        <a:t>constant_pool</a:t>
                      </a:r>
                      <a:r>
                        <a:rPr lang="en-US" sz="1200" dirty="0">
                          <a:effectLst/>
                        </a:rPr>
                        <a:t> entry specified by indexbyte1, indexbyte2 onto the stack</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659053"/>
                  </a:ext>
                </a:extLst>
              </a:tr>
            </a:tbl>
          </a:graphicData>
        </a:graphic>
      </p:graphicFrame>
      <p:sp>
        <p:nvSpPr>
          <p:cNvPr id="14" name="TextBox 13">
            <a:extLst>
              <a:ext uri="{FF2B5EF4-FFF2-40B4-BE49-F238E27FC236}">
                <a16:creationId xmlns:a16="http://schemas.microsoft.com/office/drawing/2014/main" id="{4369232E-D9C9-42A1-AB8B-3C1626135406}"/>
              </a:ext>
            </a:extLst>
          </p:cNvPr>
          <p:cNvSpPr txBox="1"/>
          <p:nvPr/>
        </p:nvSpPr>
        <p:spPr>
          <a:xfrm>
            <a:off x="970275" y="3610110"/>
            <a:ext cx="5248940" cy="369332"/>
          </a:xfrm>
          <a:prstGeom prst="rect">
            <a:avLst/>
          </a:prstGeom>
          <a:noFill/>
        </p:spPr>
        <p:txBody>
          <a:bodyPr wrap="square" rtlCol="0">
            <a:spAutoFit/>
          </a:bodyPr>
          <a:lstStyle/>
          <a:p>
            <a:pPr algn="just"/>
            <a:r>
              <a:rPr lang="tr-TR" dirty="0"/>
              <a:t>Long ve double’ları</a:t>
            </a:r>
            <a:r>
              <a:rPr lang="en-US" dirty="0"/>
              <a:t> </a:t>
            </a:r>
            <a:r>
              <a:rPr lang="en-US" dirty="0" err="1"/>
              <a:t>yığına</a:t>
            </a:r>
            <a:r>
              <a:rPr lang="en-US" dirty="0"/>
              <a:t> </a:t>
            </a:r>
            <a:r>
              <a:rPr lang="en-US" dirty="0" err="1"/>
              <a:t>gönderen</a:t>
            </a:r>
            <a:r>
              <a:rPr lang="en-US" dirty="0"/>
              <a:t> </a:t>
            </a:r>
            <a:r>
              <a:rPr lang="en-US" dirty="0" err="1"/>
              <a:t>opcode’lar</a:t>
            </a:r>
            <a:r>
              <a:rPr lang="en-US" dirty="0"/>
              <a:t> </a:t>
            </a:r>
          </a:p>
        </p:txBody>
      </p:sp>
      <p:sp>
        <p:nvSpPr>
          <p:cNvPr id="15" name="TextBox 14">
            <a:extLst>
              <a:ext uri="{FF2B5EF4-FFF2-40B4-BE49-F238E27FC236}">
                <a16:creationId xmlns:a16="http://schemas.microsoft.com/office/drawing/2014/main" id="{B28A7AD2-5502-4EE1-A9EE-CFAC4B7F6D70}"/>
              </a:ext>
            </a:extLst>
          </p:cNvPr>
          <p:cNvSpPr txBox="1"/>
          <p:nvPr/>
        </p:nvSpPr>
        <p:spPr>
          <a:xfrm>
            <a:off x="6682034" y="2427927"/>
            <a:ext cx="4608342" cy="369332"/>
          </a:xfrm>
          <a:prstGeom prst="rect">
            <a:avLst/>
          </a:prstGeom>
          <a:noFill/>
        </p:spPr>
        <p:txBody>
          <a:bodyPr wrap="square" rtlCol="0">
            <a:spAutoFit/>
          </a:bodyPr>
          <a:lstStyle/>
          <a:p>
            <a:pPr algn="just"/>
            <a:r>
              <a:rPr lang="en-US" dirty="0" err="1"/>
              <a:t>Yığına</a:t>
            </a:r>
            <a:r>
              <a:rPr lang="tr-TR" dirty="0"/>
              <a:t> null bir nesne başvurusu yapan </a:t>
            </a:r>
            <a:r>
              <a:rPr lang="en-US" dirty="0"/>
              <a:t>opcode </a:t>
            </a:r>
          </a:p>
        </p:txBody>
      </p:sp>
      <p:sp>
        <p:nvSpPr>
          <p:cNvPr id="16" name="TextBox 15">
            <a:extLst>
              <a:ext uri="{FF2B5EF4-FFF2-40B4-BE49-F238E27FC236}">
                <a16:creationId xmlns:a16="http://schemas.microsoft.com/office/drawing/2014/main" id="{36AED471-24DC-4872-A6D4-0C5BC9F82BB3}"/>
              </a:ext>
            </a:extLst>
          </p:cNvPr>
          <p:cNvSpPr txBox="1"/>
          <p:nvPr/>
        </p:nvSpPr>
        <p:spPr>
          <a:xfrm>
            <a:off x="1089572" y="5414277"/>
            <a:ext cx="5248940" cy="369332"/>
          </a:xfrm>
          <a:prstGeom prst="rect">
            <a:avLst/>
          </a:prstGeom>
          <a:noFill/>
        </p:spPr>
        <p:txBody>
          <a:bodyPr wrap="square" rtlCol="0">
            <a:spAutoFit/>
          </a:bodyPr>
          <a:lstStyle/>
          <a:p>
            <a:pPr algn="just"/>
            <a:r>
              <a:rPr lang="en-US" dirty="0"/>
              <a:t>Byte </a:t>
            </a:r>
            <a:r>
              <a:rPr lang="en-US" dirty="0" err="1"/>
              <a:t>ve</a:t>
            </a:r>
            <a:r>
              <a:rPr lang="en-US" dirty="0"/>
              <a:t> </a:t>
            </a:r>
            <a:r>
              <a:rPr lang="en-US" dirty="0" err="1"/>
              <a:t>Short’ları</a:t>
            </a:r>
            <a:r>
              <a:rPr lang="en-US" dirty="0"/>
              <a:t> </a:t>
            </a:r>
            <a:r>
              <a:rPr lang="en-US" dirty="0" err="1"/>
              <a:t>yığına</a:t>
            </a:r>
            <a:r>
              <a:rPr lang="en-US" dirty="0"/>
              <a:t> </a:t>
            </a:r>
            <a:r>
              <a:rPr lang="en-US" dirty="0" err="1"/>
              <a:t>gönderen</a:t>
            </a:r>
            <a:r>
              <a:rPr lang="en-US" dirty="0"/>
              <a:t> </a:t>
            </a:r>
            <a:r>
              <a:rPr lang="en-US" dirty="0" err="1"/>
              <a:t>opcode’lar</a:t>
            </a:r>
            <a:r>
              <a:rPr lang="en-US" dirty="0"/>
              <a:t> </a:t>
            </a:r>
          </a:p>
        </p:txBody>
      </p:sp>
      <p:sp>
        <p:nvSpPr>
          <p:cNvPr id="17" name="TextBox 16">
            <a:extLst>
              <a:ext uri="{FF2B5EF4-FFF2-40B4-BE49-F238E27FC236}">
                <a16:creationId xmlns:a16="http://schemas.microsoft.com/office/drawing/2014/main" id="{703B9131-6C99-4093-B164-F6290D169CE1}"/>
              </a:ext>
            </a:extLst>
          </p:cNvPr>
          <p:cNvSpPr txBox="1"/>
          <p:nvPr/>
        </p:nvSpPr>
        <p:spPr>
          <a:xfrm>
            <a:off x="6627099" y="5411560"/>
            <a:ext cx="4307373" cy="369332"/>
          </a:xfrm>
          <a:prstGeom prst="rect">
            <a:avLst/>
          </a:prstGeom>
          <a:noFill/>
        </p:spPr>
        <p:txBody>
          <a:bodyPr wrap="square" rtlCol="0">
            <a:spAutoFit/>
          </a:bodyPr>
          <a:lstStyle/>
          <a:p>
            <a:pPr algn="just"/>
            <a:r>
              <a:rPr lang="en-US" dirty="0" err="1"/>
              <a:t>Sabit</a:t>
            </a:r>
            <a:r>
              <a:rPr lang="en-US" dirty="0"/>
              <a:t> </a:t>
            </a:r>
            <a:r>
              <a:rPr lang="en-US" dirty="0" err="1"/>
              <a:t>havuz</a:t>
            </a:r>
            <a:r>
              <a:rPr lang="tr-TR" dirty="0"/>
              <a:t>un</a:t>
            </a:r>
            <a:r>
              <a:rPr lang="en-US" dirty="0"/>
              <a:t>dan </a:t>
            </a:r>
            <a:r>
              <a:rPr lang="en-US" dirty="0" err="1"/>
              <a:t>sabitleri</a:t>
            </a:r>
            <a:r>
              <a:rPr lang="en-US" dirty="0"/>
              <a:t> </a:t>
            </a:r>
            <a:r>
              <a:rPr lang="en-US" dirty="0" err="1"/>
              <a:t>iten</a:t>
            </a:r>
            <a:r>
              <a:rPr lang="en-US" dirty="0"/>
              <a:t> </a:t>
            </a:r>
            <a:r>
              <a:rPr lang="en-US" dirty="0" err="1"/>
              <a:t>opcode’lar</a:t>
            </a:r>
            <a:r>
              <a:rPr lang="en-US" dirty="0"/>
              <a:t> </a:t>
            </a:r>
          </a:p>
        </p:txBody>
      </p:sp>
    </p:spTree>
    <p:extLst>
      <p:ext uri="{BB962C8B-B14F-4D97-AF65-F5344CB8AC3E}">
        <p14:creationId xmlns:p14="http://schemas.microsoft.com/office/powerpoint/2010/main" val="58958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68F7-2841-4BE6-9190-1EED18BA1229}"/>
              </a:ext>
            </a:extLst>
          </p:cNvPr>
          <p:cNvSpPr>
            <a:spLocks noGrp="1"/>
          </p:cNvSpPr>
          <p:nvPr>
            <p:ph type="title"/>
          </p:nvPr>
        </p:nvSpPr>
        <p:spPr/>
        <p:txBody>
          <a:bodyPr/>
          <a:lstStyle/>
          <a:p>
            <a:r>
              <a:rPr lang="tr-TR" b="1" dirty="0"/>
              <a:t>Bytecode</a:t>
            </a:r>
            <a:r>
              <a:rPr lang="en-US" b="1" dirty="0"/>
              <a:t> </a:t>
            </a:r>
            <a:r>
              <a:rPr lang="en-US" b="1" dirty="0" err="1"/>
              <a:t>Türleri</a:t>
            </a:r>
            <a:r>
              <a:rPr lang="en-US" b="1" dirty="0"/>
              <a:t> </a:t>
            </a:r>
            <a:r>
              <a:rPr lang="en-US" b="1" dirty="0" err="1"/>
              <a:t>ve</a:t>
            </a:r>
            <a:r>
              <a:rPr lang="en-US" b="1" dirty="0"/>
              <a:t> </a:t>
            </a:r>
            <a:r>
              <a:rPr lang="en-US" b="1" dirty="0" err="1"/>
              <a:t>Tanımları</a:t>
            </a:r>
            <a:endParaRPr lang="en-US" b="1" dirty="0"/>
          </a:p>
        </p:txBody>
      </p:sp>
      <p:sp>
        <p:nvSpPr>
          <p:cNvPr id="3" name="Content Placeholder 2">
            <a:extLst>
              <a:ext uri="{FF2B5EF4-FFF2-40B4-BE49-F238E27FC236}">
                <a16:creationId xmlns:a16="http://schemas.microsoft.com/office/drawing/2014/main" id="{8ADE5871-1478-42D6-A10D-BB1FE187832B}"/>
              </a:ext>
            </a:extLst>
          </p:cNvPr>
          <p:cNvSpPr>
            <a:spLocks noGrp="1"/>
          </p:cNvSpPr>
          <p:nvPr>
            <p:ph idx="1"/>
          </p:nvPr>
        </p:nvSpPr>
        <p:spPr>
          <a:xfrm>
            <a:off x="838200" y="1825625"/>
            <a:ext cx="4803843" cy="4351338"/>
          </a:xfrm>
        </p:spPr>
        <p:txBody>
          <a:bodyPr>
            <a:normAutofit/>
          </a:bodyPr>
          <a:lstStyle/>
          <a:p>
            <a:r>
              <a:rPr lang="en-US" sz="2400" b="1" dirty="0" err="1"/>
              <a:t>Yerel</a:t>
            </a:r>
            <a:r>
              <a:rPr lang="en-US" sz="2400" b="1" dirty="0"/>
              <a:t> De</a:t>
            </a:r>
            <a:r>
              <a:rPr lang="tr-TR" sz="2400" b="1" dirty="0"/>
              <a:t>ğişkenleri Yığına Aktarma</a:t>
            </a:r>
          </a:p>
          <a:p>
            <a:endParaRPr lang="tr-TR" sz="2400" b="1" dirty="0"/>
          </a:p>
          <a:p>
            <a:endParaRPr lang="en-US" sz="2400" dirty="0"/>
          </a:p>
        </p:txBody>
      </p:sp>
      <p:sp>
        <p:nvSpPr>
          <p:cNvPr id="4" name="Footer Placeholder 3">
            <a:extLst>
              <a:ext uri="{FF2B5EF4-FFF2-40B4-BE49-F238E27FC236}">
                <a16:creationId xmlns:a16="http://schemas.microsoft.com/office/drawing/2014/main" id="{12A491E8-9A0C-4018-9B77-F7E2E3F22703}"/>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D7990F67-47EB-4D69-8D18-522C61AEE78B}"/>
              </a:ext>
            </a:extLst>
          </p:cNvPr>
          <p:cNvSpPr>
            <a:spLocks noGrp="1"/>
          </p:cNvSpPr>
          <p:nvPr>
            <p:ph type="sldNum" sz="quarter" idx="12"/>
          </p:nvPr>
        </p:nvSpPr>
        <p:spPr/>
        <p:txBody>
          <a:bodyPr/>
          <a:lstStyle/>
          <a:p>
            <a:fld id="{B5FABE4D-60AF-4014-813B-6063C03839D2}" type="slidenum">
              <a:rPr lang="en-US" smtClean="0"/>
              <a:t>12</a:t>
            </a:fld>
            <a:endParaRPr lang="en-US" dirty="0"/>
          </a:p>
        </p:txBody>
      </p:sp>
      <p:sp>
        <p:nvSpPr>
          <p:cNvPr id="7" name="Content Placeholder 2">
            <a:extLst>
              <a:ext uri="{FF2B5EF4-FFF2-40B4-BE49-F238E27FC236}">
                <a16:creationId xmlns:a16="http://schemas.microsoft.com/office/drawing/2014/main" id="{8ADE5871-1478-42D6-A10D-BB1FE187832B}"/>
              </a:ext>
            </a:extLst>
          </p:cNvPr>
          <p:cNvSpPr txBox="1">
            <a:spLocks/>
          </p:cNvSpPr>
          <p:nvPr/>
        </p:nvSpPr>
        <p:spPr>
          <a:xfrm>
            <a:off x="6219217" y="1825625"/>
            <a:ext cx="51345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graphicFrame>
        <p:nvGraphicFramePr>
          <p:cNvPr id="6" name="Table 5">
            <a:extLst>
              <a:ext uri="{FF2B5EF4-FFF2-40B4-BE49-F238E27FC236}">
                <a16:creationId xmlns:a16="http://schemas.microsoft.com/office/drawing/2014/main" id="{2A8AB1B4-B312-4799-862F-BC72E87BE412}"/>
              </a:ext>
            </a:extLst>
          </p:cNvPr>
          <p:cNvGraphicFramePr>
            <a:graphicFrameLocks noGrp="1"/>
          </p:cNvGraphicFramePr>
          <p:nvPr>
            <p:extLst>
              <p:ext uri="{D42A27DB-BD31-4B8C-83A1-F6EECF244321}">
                <p14:modId xmlns:p14="http://schemas.microsoft.com/office/powerpoint/2010/main" val="96701863"/>
              </p:ext>
            </p:extLst>
          </p:nvPr>
        </p:nvGraphicFramePr>
        <p:xfrm>
          <a:off x="838200" y="2325278"/>
          <a:ext cx="5224670" cy="2057781"/>
        </p:xfrm>
        <a:graphic>
          <a:graphicData uri="http://schemas.openxmlformats.org/drawingml/2006/table">
            <a:tbl>
              <a:tblPr firstRow="1" firstCol="1" bandRow="1">
                <a:tableStyleId>{5C22544A-7EE6-4342-B048-85BDC9FD1C3A}</a:tableStyleId>
              </a:tblPr>
              <a:tblGrid>
                <a:gridCol w="1030357">
                  <a:extLst>
                    <a:ext uri="{9D8B030D-6E8A-4147-A177-3AD203B41FA5}">
                      <a16:colId xmlns:a16="http://schemas.microsoft.com/office/drawing/2014/main" val="3690285330"/>
                    </a:ext>
                  </a:extLst>
                </a:gridCol>
                <a:gridCol w="934278">
                  <a:extLst>
                    <a:ext uri="{9D8B030D-6E8A-4147-A177-3AD203B41FA5}">
                      <a16:colId xmlns:a16="http://schemas.microsoft.com/office/drawing/2014/main" val="3927349058"/>
                    </a:ext>
                  </a:extLst>
                </a:gridCol>
                <a:gridCol w="3260035">
                  <a:extLst>
                    <a:ext uri="{9D8B030D-6E8A-4147-A177-3AD203B41FA5}">
                      <a16:colId xmlns:a16="http://schemas.microsoft.com/office/drawing/2014/main" val="1735664313"/>
                    </a:ext>
                  </a:extLst>
                </a:gridCol>
              </a:tblGrid>
              <a:tr h="0">
                <a:tc>
                  <a:txBody>
                    <a:bodyPr/>
                    <a:lstStyle/>
                    <a:p>
                      <a:pPr marL="0" marR="0" algn="just">
                        <a:lnSpc>
                          <a:spcPct val="107000"/>
                        </a:lnSpc>
                        <a:spcBef>
                          <a:spcPts val="0"/>
                        </a:spcBef>
                        <a:spcAft>
                          <a:spcPts val="0"/>
                        </a:spcAft>
                      </a:pPr>
                      <a:r>
                        <a:rPr lang="en-US" sz="1200">
                          <a:effectLst/>
                        </a:rPr>
                        <a:t>Opcode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Operand(s)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229190"/>
                  </a:ext>
                </a:extLst>
              </a:tr>
              <a:tr h="0">
                <a:tc>
                  <a:txBody>
                    <a:bodyPr/>
                    <a:lstStyle/>
                    <a:p>
                      <a:pPr marL="0" marR="0" algn="just">
                        <a:lnSpc>
                          <a:spcPct val="107000"/>
                        </a:lnSpc>
                        <a:spcBef>
                          <a:spcPts val="0"/>
                        </a:spcBef>
                        <a:spcAft>
                          <a:spcPts val="0"/>
                        </a:spcAft>
                      </a:pPr>
                      <a:r>
                        <a:rPr lang="en-US" sz="1200">
                          <a:effectLst/>
                        </a:rPr>
                        <a:t>iload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int from local variable position 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9624058"/>
                  </a:ext>
                </a:extLst>
              </a:tr>
              <a:tr h="0">
                <a:tc>
                  <a:txBody>
                    <a:bodyPr/>
                    <a:lstStyle/>
                    <a:p>
                      <a:pPr marL="0" marR="0" algn="just">
                        <a:lnSpc>
                          <a:spcPct val="107000"/>
                        </a:lnSpc>
                        <a:spcBef>
                          <a:spcPts val="0"/>
                        </a:spcBef>
                        <a:spcAft>
                          <a:spcPts val="0"/>
                        </a:spcAft>
                      </a:pPr>
                      <a:r>
                        <a:rPr lang="en-US" sz="1200">
                          <a:effectLst/>
                        </a:rPr>
                        <a:t>iload_0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int from local variable position zero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899439"/>
                  </a:ext>
                </a:extLst>
              </a:tr>
              <a:tr h="0">
                <a:tc>
                  <a:txBody>
                    <a:bodyPr/>
                    <a:lstStyle/>
                    <a:p>
                      <a:pPr marL="0" marR="0" algn="just">
                        <a:lnSpc>
                          <a:spcPct val="107000"/>
                        </a:lnSpc>
                        <a:spcBef>
                          <a:spcPts val="0"/>
                        </a:spcBef>
                        <a:spcAft>
                          <a:spcPts val="0"/>
                        </a:spcAft>
                      </a:pPr>
                      <a:r>
                        <a:rPr lang="en-US" sz="1200">
                          <a:effectLst/>
                        </a:rPr>
                        <a:t>iload_1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int from local variable position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1463543"/>
                  </a:ext>
                </a:extLst>
              </a:tr>
              <a:tr h="0">
                <a:tc>
                  <a:txBody>
                    <a:bodyPr/>
                    <a:lstStyle/>
                    <a:p>
                      <a:pPr marL="0" marR="0" algn="just">
                        <a:lnSpc>
                          <a:spcPct val="107000"/>
                        </a:lnSpc>
                        <a:spcBef>
                          <a:spcPts val="0"/>
                        </a:spcBef>
                        <a:spcAft>
                          <a:spcPts val="0"/>
                        </a:spcAft>
                      </a:pPr>
                      <a:r>
                        <a:rPr lang="en-US" sz="1200">
                          <a:effectLst/>
                        </a:rPr>
                        <a:t>iload_2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int from local variable position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2805737"/>
                  </a:ext>
                </a:extLst>
              </a:tr>
              <a:tr h="0">
                <a:tc>
                  <a:txBody>
                    <a:bodyPr/>
                    <a:lstStyle/>
                    <a:p>
                      <a:pPr marL="0" marR="0" algn="just">
                        <a:lnSpc>
                          <a:spcPct val="107000"/>
                        </a:lnSpc>
                        <a:spcBef>
                          <a:spcPts val="0"/>
                        </a:spcBef>
                        <a:spcAft>
                          <a:spcPts val="0"/>
                        </a:spcAft>
                      </a:pPr>
                      <a:r>
                        <a:rPr lang="en-US" sz="1200">
                          <a:effectLst/>
                        </a:rPr>
                        <a:t>iload_3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int from local variable position three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7512786"/>
                  </a:ext>
                </a:extLst>
              </a:tr>
              <a:tr h="0">
                <a:tc>
                  <a:txBody>
                    <a:bodyPr/>
                    <a:lstStyle/>
                    <a:p>
                      <a:pPr marL="0" marR="0" algn="just">
                        <a:lnSpc>
                          <a:spcPct val="107000"/>
                        </a:lnSpc>
                        <a:spcBef>
                          <a:spcPts val="0"/>
                        </a:spcBef>
                        <a:spcAft>
                          <a:spcPts val="0"/>
                        </a:spcAft>
                      </a:pPr>
                      <a:r>
                        <a:rPr lang="en-US" sz="1200">
                          <a:effectLst/>
                        </a:rPr>
                        <a:t>fload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float from local variable position 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8816556"/>
                  </a:ext>
                </a:extLst>
              </a:tr>
              <a:tr h="0">
                <a:tc>
                  <a:txBody>
                    <a:bodyPr/>
                    <a:lstStyle/>
                    <a:p>
                      <a:pPr marL="0" marR="0" algn="just">
                        <a:lnSpc>
                          <a:spcPct val="107000"/>
                        </a:lnSpc>
                        <a:spcBef>
                          <a:spcPts val="0"/>
                        </a:spcBef>
                        <a:spcAft>
                          <a:spcPts val="0"/>
                        </a:spcAft>
                      </a:pPr>
                      <a:r>
                        <a:rPr lang="en-US" sz="1200">
                          <a:effectLst/>
                        </a:rPr>
                        <a:t>fload_0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float from local variable position zero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8383878"/>
                  </a:ext>
                </a:extLst>
              </a:tr>
              <a:tr h="0">
                <a:tc>
                  <a:txBody>
                    <a:bodyPr/>
                    <a:lstStyle/>
                    <a:p>
                      <a:pPr marL="0" marR="0" algn="just">
                        <a:lnSpc>
                          <a:spcPct val="107000"/>
                        </a:lnSpc>
                        <a:spcBef>
                          <a:spcPts val="0"/>
                        </a:spcBef>
                        <a:spcAft>
                          <a:spcPts val="0"/>
                        </a:spcAft>
                      </a:pPr>
                      <a:r>
                        <a:rPr lang="en-US" sz="1200">
                          <a:effectLst/>
                        </a:rPr>
                        <a:t>fload_1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float from local variable position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835555"/>
                  </a:ext>
                </a:extLst>
              </a:tr>
              <a:tr h="0">
                <a:tc>
                  <a:txBody>
                    <a:bodyPr/>
                    <a:lstStyle/>
                    <a:p>
                      <a:pPr marL="0" marR="0" algn="just">
                        <a:lnSpc>
                          <a:spcPct val="107000"/>
                        </a:lnSpc>
                        <a:spcBef>
                          <a:spcPts val="0"/>
                        </a:spcBef>
                        <a:spcAft>
                          <a:spcPts val="0"/>
                        </a:spcAft>
                      </a:pPr>
                      <a:r>
                        <a:rPr lang="en-US" sz="1200">
                          <a:effectLst/>
                        </a:rPr>
                        <a:t>fload_2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float from local variable position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7195035"/>
                  </a:ext>
                </a:extLst>
              </a:tr>
              <a:tr h="0">
                <a:tc>
                  <a:txBody>
                    <a:bodyPr/>
                    <a:lstStyle/>
                    <a:p>
                      <a:pPr marL="0" marR="0" algn="just">
                        <a:lnSpc>
                          <a:spcPct val="107000"/>
                        </a:lnSpc>
                        <a:spcBef>
                          <a:spcPts val="0"/>
                        </a:spcBef>
                        <a:spcAft>
                          <a:spcPts val="0"/>
                        </a:spcAft>
                      </a:pPr>
                      <a:r>
                        <a:rPr lang="en-US" sz="1200">
                          <a:effectLst/>
                        </a:rPr>
                        <a:t>fload_3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pushes float from local variable position three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8103616"/>
                  </a:ext>
                </a:extLst>
              </a:tr>
            </a:tbl>
          </a:graphicData>
        </a:graphic>
      </p:graphicFrame>
      <p:graphicFrame>
        <p:nvGraphicFramePr>
          <p:cNvPr id="8" name="Table 7">
            <a:extLst>
              <a:ext uri="{FF2B5EF4-FFF2-40B4-BE49-F238E27FC236}">
                <a16:creationId xmlns:a16="http://schemas.microsoft.com/office/drawing/2014/main" id="{7F60F8CE-B52A-4AD0-99A8-71E1566F0BB6}"/>
              </a:ext>
            </a:extLst>
          </p:cNvPr>
          <p:cNvGraphicFramePr>
            <a:graphicFrameLocks noGrp="1"/>
          </p:cNvGraphicFramePr>
          <p:nvPr>
            <p:extLst>
              <p:ext uri="{D42A27DB-BD31-4B8C-83A1-F6EECF244321}">
                <p14:modId xmlns:p14="http://schemas.microsoft.com/office/powerpoint/2010/main" val="4210698479"/>
              </p:ext>
            </p:extLst>
          </p:nvPr>
        </p:nvGraphicFramePr>
        <p:xfrm>
          <a:off x="6384234" y="1449277"/>
          <a:ext cx="5381017" cy="2449195"/>
        </p:xfrm>
        <a:graphic>
          <a:graphicData uri="http://schemas.openxmlformats.org/drawingml/2006/table">
            <a:tbl>
              <a:tblPr firstRow="1" firstCol="1" bandRow="1">
                <a:tableStyleId>{5C22544A-7EE6-4342-B048-85BDC9FD1C3A}</a:tableStyleId>
              </a:tblPr>
              <a:tblGrid>
                <a:gridCol w="741753">
                  <a:extLst>
                    <a:ext uri="{9D8B030D-6E8A-4147-A177-3AD203B41FA5}">
                      <a16:colId xmlns:a16="http://schemas.microsoft.com/office/drawing/2014/main" val="4263835922"/>
                    </a:ext>
                  </a:extLst>
                </a:gridCol>
                <a:gridCol w="864274">
                  <a:extLst>
                    <a:ext uri="{9D8B030D-6E8A-4147-A177-3AD203B41FA5}">
                      <a16:colId xmlns:a16="http://schemas.microsoft.com/office/drawing/2014/main" val="2231688237"/>
                    </a:ext>
                  </a:extLst>
                </a:gridCol>
                <a:gridCol w="3774990">
                  <a:extLst>
                    <a:ext uri="{9D8B030D-6E8A-4147-A177-3AD203B41FA5}">
                      <a16:colId xmlns:a16="http://schemas.microsoft.com/office/drawing/2014/main" val="234838365"/>
                    </a:ext>
                  </a:extLst>
                </a:gridCol>
              </a:tblGrid>
              <a:tr h="0">
                <a:tc>
                  <a:txBody>
                    <a:bodyPr/>
                    <a:lstStyle/>
                    <a:p>
                      <a:pPr marL="0" marR="0" algn="just">
                        <a:lnSpc>
                          <a:spcPct val="107000"/>
                        </a:lnSpc>
                        <a:spcBef>
                          <a:spcPts val="0"/>
                        </a:spcBef>
                        <a:spcAft>
                          <a:spcPts val="0"/>
                        </a:spcAft>
                      </a:pPr>
                      <a:r>
                        <a:rPr lang="en-US" sz="1200">
                          <a:effectLst/>
                        </a:rPr>
                        <a:t>Opcode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Operand(s)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4428499"/>
                  </a:ext>
                </a:extLst>
              </a:tr>
              <a:tr h="0">
                <a:tc>
                  <a:txBody>
                    <a:bodyPr/>
                    <a:lstStyle/>
                    <a:p>
                      <a:pPr marL="0" marR="0" algn="just">
                        <a:lnSpc>
                          <a:spcPct val="107000"/>
                        </a:lnSpc>
                        <a:spcBef>
                          <a:spcPts val="0"/>
                        </a:spcBef>
                        <a:spcAft>
                          <a:spcPts val="0"/>
                        </a:spcAft>
                      </a:pPr>
                      <a:r>
                        <a:rPr lang="en-US" sz="1200">
                          <a:effectLst/>
                        </a:rPr>
                        <a:t>lload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long from local variable positions vindex and (vindex + 1)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0340328"/>
                  </a:ext>
                </a:extLst>
              </a:tr>
              <a:tr h="0">
                <a:tc>
                  <a:txBody>
                    <a:bodyPr/>
                    <a:lstStyle/>
                    <a:p>
                      <a:pPr marL="0" marR="0" algn="just">
                        <a:lnSpc>
                          <a:spcPct val="107000"/>
                        </a:lnSpc>
                        <a:spcBef>
                          <a:spcPts val="0"/>
                        </a:spcBef>
                        <a:spcAft>
                          <a:spcPts val="0"/>
                        </a:spcAft>
                      </a:pPr>
                      <a:r>
                        <a:rPr lang="en-US" sz="1200">
                          <a:effectLst/>
                        </a:rPr>
                        <a:t>lload_0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long from local variable positions zero and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7647017"/>
                  </a:ext>
                </a:extLst>
              </a:tr>
              <a:tr h="0">
                <a:tc>
                  <a:txBody>
                    <a:bodyPr/>
                    <a:lstStyle/>
                    <a:p>
                      <a:pPr marL="0" marR="0" algn="just">
                        <a:lnSpc>
                          <a:spcPct val="107000"/>
                        </a:lnSpc>
                        <a:spcBef>
                          <a:spcPts val="0"/>
                        </a:spcBef>
                        <a:spcAft>
                          <a:spcPts val="0"/>
                        </a:spcAft>
                      </a:pPr>
                      <a:r>
                        <a:rPr lang="en-US" sz="1200">
                          <a:effectLst/>
                        </a:rPr>
                        <a:t>lload_1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long from local variable positions one and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8632400"/>
                  </a:ext>
                </a:extLst>
              </a:tr>
              <a:tr h="0">
                <a:tc>
                  <a:txBody>
                    <a:bodyPr/>
                    <a:lstStyle/>
                    <a:p>
                      <a:pPr marL="0" marR="0" algn="just">
                        <a:lnSpc>
                          <a:spcPct val="107000"/>
                        </a:lnSpc>
                        <a:spcBef>
                          <a:spcPts val="0"/>
                        </a:spcBef>
                        <a:spcAft>
                          <a:spcPts val="0"/>
                        </a:spcAft>
                      </a:pPr>
                      <a:r>
                        <a:rPr lang="en-US" sz="1200">
                          <a:effectLst/>
                        </a:rPr>
                        <a:t>lload_2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long from local variable positions two and three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2875345"/>
                  </a:ext>
                </a:extLst>
              </a:tr>
              <a:tr h="0">
                <a:tc>
                  <a:txBody>
                    <a:bodyPr/>
                    <a:lstStyle/>
                    <a:p>
                      <a:pPr marL="0" marR="0" algn="just">
                        <a:lnSpc>
                          <a:spcPct val="107000"/>
                        </a:lnSpc>
                        <a:spcBef>
                          <a:spcPts val="0"/>
                        </a:spcBef>
                        <a:spcAft>
                          <a:spcPts val="0"/>
                        </a:spcAft>
                      </a:pPr>
                      <a:r>
                        <a:rPr lang="en-US" sz="1200">
                          <a:effectLst/>
                        </a:rPr>
                        <a:t>lload_3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long from local variable positions three and four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0134112"/>
                  </a:ext>
                </a:extLst>
              </a:tr>
              <a:tr h="0">
                <a:tc>
                  <a:txBody>
                    <a:bodyPr/>
                    <a:lstStyle/>
                    <a:p>
                      <a:pPr marL="0" marR="0" algn="just">
                        <a:lnSpc>
                          <a:spcPct val="107000"/>
                        </a:lnSpc>
                        <a:spcBef>
                          <a:spcPts val="0"/>
                        </a:spcBef>
                        <a:spcAft>
                          <a:spcPts val="0"/>
                        </a:spcAft>
                      </a:pPr>
                      <a:r>
                        <a:rPr lang="en-US" sz="1200">
                          <a:effectLst/>
                        </a:rPr>
                        <a:t>dload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double from local variable positions vindex and (vindex + 1)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6083830"/>
                  </a:ext>
                </a:extLst>
              </a:tr>
              <a:tr h="0">
                <a:tc>
                  <a:txBody>
                    <a:bodyPr/>
                    <a:lstStyle/>
                    <a:p>
                      <a:pPr marL="0" marR="0" algn="just">
                        <a:lnSpc>
                          <a:spcPct val="107000"/>
                        </a:lnSpc>
                        <a:spcBef>
                          <a:spcPts val="0"/>
                        </a:spcBef>
                        <a:spcAft>
                          <a:spcPts val="0"/>
                        </a:spcAft>
                      </a:pPr>
                      <a:r>
                        <a:rPr lang="en-US" sz="1200">
                          <a:effectLst/>
                        </a:rPr>
                        <a:t>dload_0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double from local variable positions zero and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6596269"/>
                  </a:ext>
                </a:extLst>
              </a:tr>
              <a:tr h="0">
                <a:tc>
                  <a:txBody>
                    <a:bodyPr/>
                    <a:lstStyle/>
                    <a:p>
                      <a:pPr marL="0" marR="0" algn="just">
                        <a:lnSpc>
                          <a:spcPct val="107000"/>
                        </a:lnSpc>
                        <a:spcBef>
                          <a:spcPts val="0"/>
                        </a:spcBef>
                        <a:spcAft>
                          <a:spcPts val="0"/>
                        </a:spcAft>
                      </a:pPr>
                      <a:r>
                        <a:rPr lang="en-US" sz="1200">
                          <a:effectLst/>
                        </a:rPr>
                        <a:t>dload_1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double from local variable positions one and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3657519"/>
                  </a:ext>
                </a:extLst>
              </a:tr>
              <a:tr h="0">
                <a:tc>
                  <a:txBody>
                    <a:bodyPr/>
                    <a:lstStyle/>
                    <a:p>
                      <a:pPr marL="0" marR="0" algn="just">
                        <a:lnSpc>
                          <a:spcPct val="107000"/>
                        </a:lnSpc>
                        <a:spcBef>
                          <a:spcPts val="0"/>
                        </a:spcBef>
                        <a:spcAft>
                          <a:spcPts val="0"/>
                        </a:spcAft>
                      </a:pPr>
                      <a:r>
                        <a:rPr lang="en-US" sz="1200">
                          <a:effectLst/>
                        </a:rPr>
                        <a:t>dload_2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double from local variable positions two and three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5592061"/>
                  </a:ext>
                </a:extLst>
              </a:tr>
              <a:tr h="0">
                <a:tc>
                  <a:txBody>
                    <a:bodyPr/>
                    <a:lstStyle/>
                    <a:p>
                      <a:pPr marL="0" marR="0" algn="just">
                        <a:lnSpc>
                          <a:spcPct val="107000"/>
                        </a:lnSpc>
                        <a:spcBef>
                          <a:spcPts val="0"/>
                        </a:spcBef>
                        <a:spcAft>
                          <a:spcPts val="0"/>
                        </a:spcAft>
                      </a:pPr>
                      <a:r>
                        <a:rPr lang="en-US" sz="1200">
                          <a:effectLst/>
                        </a:rPr>
                        <a:t>dload_3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pushes double from local variable positions three and four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4751207"/>
                  </a:ext>
                </a:extLst>
              </a:tr>
            </a:tbl>
          </a:graphicData>
        </a:graphic>
      </p:graphicFrame>
      <p:graphicFrame>
        <p:nvGraphicFramePr>
          <p:cNvPr id="9" name="Table 8">
            <a:extLst>
              <a:ext uri="{FF2B5EF4-FFF2-40B4-BE49-F238E27FC236}">
                <a16:creationId xmlns:a16="http://schemas.microsoft.com/office/drawing/2014/main" id="{BFA5E805-FF76-4BFB-A8AC-6F6876591021}"/>
              </a:ext>
            </a:extLst>
          </p:cNvPr>
          <p:cNvGraphicFramePr>
            <a:graphicFrameLocks noGrp="1"/>
          </p:cNvGraphicFramePr>
          <p:nvPr>
            <p:extLst>
              <p:ext uri="{D42A27DB-BD31-4B8C-83A1-F6EECF244321}">
                <p14:modId xmlns:p14="http://schemas.microsoft.com/office/powerpoint/2010/main" val="3696575876"/>
              </p:ext>
            </p:extLst>
          </p:nvPr>
        </p:nvGraphicFramePr>
        <p:xfrm>
          <a:off x="6384234" y="4378651"/>
          <a:ext cx="5416828" cy="1318133"/>
        </p:xfrm>
        <a:graphic>
          <a:graphicData uri="http://schemas.openxmlformats.org/drawingml/2006/table">
            <a:tbl>
              <a:tblPr firstRow="1" firstCol="1" bandRow="1">
                <a:tableStyleId>{5C22544A-7EE6-4342-B048-85BDC9FD1C3A}</a:tableStyleId>
              </a:tblPr>
              <a:tblGrid>
                <a:gridCol w="732183">
                  <a:extLst>
                    <a:ext uri="{9D8B030D-6E8A-4147-A177-3AD203B41FA5}">
                      <a16:colId xmlns:a16="http://schemas.microsoft.com/office/drawing/2014/main" val="3268008657"/>
                    </a:ext>
                  </a:extLst>
                </a:gridCol>
                <a:gridCol w="934279">
                  <a:extLst>
                    <a:ext uri="{9D8B030D-6E8A-4147-A177-3AD203B41FA5}">
                      <a16:colId xmlns:a16="http://schemas.microsoft.com/office/drawing/2014/main" val="2666316021"/>
                    </a:ext>
                  </a:extLst>
                </a:gridCol>
                <a:gridCol w="3750366">
                  <a:extLst>
                    <a:ext uri="{9D8B030D-6E8A-4147-A177-3AD203B41FA5}">
                      <a16:colId xmlns:a16="http://schemas.microsoft.com/office/drawing/2014/main" val="2057491109"/>
                    </a:ext>
                  </a:extLst>
                </a:gridCol>
              </a:tblGrid>
              <a:tr h="0">
                <a:tc>
                  <a:txBody>
                    <a:bodyPr/>
                    <a:lstStyle/>
                    <a:p>
                      <a:pPr marL="0" marR="0" algn="just">
                        <a:lnSpc>
                          <a:spcPct val="107000"/>
                        </a:lnSpc>
                        <a:spcBef>
                          <a:spcPts val="0"/>
                        </a:spcBef>
                        <a:spcAft>
                          <a:spcPts val="0"/>
                        </a:spcAft>
                      </a:pPr>
                      <a:r>
                        <a:rPr lang="en-US" sz="1200">
                          <a:effectLst/>
                        </a:rPr>
                        <a:t>Opcode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Operand(s)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415548"/>
                  </a:ext>
                </a:extLst>
              </a:tr>
              <a:tr h="0">
                <a:tc>
                  <a:txBody>
                    <a:bodyPr/>
                    <a:lstStyle/>
                    <a:p>
                      <a:pPr marL="0" marR="0" algn="just">
                        <a:lnSpc>
                          <a:spcPct val="107000"/>
                        </a:lnSpc>
                        <a:spcBef>
                          <a:spcPts val="0"/>
                        </a:spcBef>
                        <a:spcAft>
                          <a:spcPts val="0"/>
                        </a:spcAft>
                      </a:pPr>
                      <a:r>
                        <a:rPr lang="en-US" sz="1200">
                          <a:effectLst/>
                        </a:rPr>
                        <a:t>aload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object reference from local variable position 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6657475"/>
                  </a:ext>
                </a:extLst>
              </a:tr>
              <a:tr h="0">
                <a:tc>
                  <a:txBody>
                    <a:bodyPr/>
                    <a:lstStyle/>
                    <a:p>
                      <a:pPr marL="0" marR="0" algn="just">
                        <a:lnSpc>
                          <a:spcPct val="107000"/>
                        </a:lnSpc>
                        <a:spcBef>
                          <a:spcPts val="0"/>
                        </a:spcBef>
                        <a:spcAft>
                          <a:spcPts val="0"/>
                        </a:spcAft>
                      </a:pPr>
                      <a:r>
                        <a:rPr lang="en-US" sz="1200">
                          <a:effectLst/>
                        </a:rPr>
                        <a:t>aload_0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object reference from local variable position zero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6697096"/>
                  </a:ext>
                </a:extLst>
              </a:tr>
              <a:tr h="0">
                <a:tc>
                  <a:txBody>
                    <a:bodyPr/>
                    <a:lstStyle/>
                    <a:p>
                      <a:pPr marL="0" marR="0" algn="just">
                        <a:lnSpc>
                          <a:spcPct val="107000"/>
                        </a:lnSpc>
                        <a:spcBef>
                          <a:spcPts val="0"/>
                        </a:spcBef>
                        <a:spcAft>
                          <a:spcPts val="0"/>
                        </a:spcAft>
                      </a:pPr>
                      <a:r>
                        <a:rPr lang="en-US" sz="1200">
                          <a:effectLst/>
                        </a:rPr>
                        <a:t>aload_1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object reference from local variable position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0742559"/>
                  </a:ext>
                </a:extLst>
              </a:tr>
              <a:tr h="0">
                <a:tc>
                  <a:txBody>
                    <a:bodyPr/>
                    <a:lstStyle/>
                    <a:p>
                      <a:pPr marL="0" marR="0" algn="just">
                        <a:lnSpc>
                          <a:spcPct val="107000"/>
                        </a:lnSpc>
                        <a:spcBef>
                          <a:spcPts val="0"/>
                        </a:spcBef>
                        <a:spcAft>
                          <a:spcPts val="0"/>
                        </a:spcAft>
                      </a:pPr>
                      <a:r>
                        <a:rPr lang="en-US" sz="1200">
                          <a:effectLst/>
                        </a:rPr>
                        <a:t>aload_2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pushes object reference from local variable position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3165194"/>
                  </a:ext>
                </a:extLst>
              </a:tr>
              <a:tr h="0">
                <a:tc>
                  <a:txBody>
                    <a:bodyPr/>
                    <a:lstStyle/>
                    <a:p>
                      <a:pPr marL="0" marR="0" algn="just">
                        <a:lnSpc>
                          <a:spcPct val="107000"/>
                        </a:lnSpc>
                        <a:spcBef>
                          <a:spcPts val="0"/>
                        </a:spcBef>
                        <a:spcAft>
                          <a:spcPts val="0"/>
                        </a:spcAft>
                      </a:pPr>
                      <a:r>
                        <a:rPr lang="en-US" sz="1200">
                          <a:effectLst/>
                        </a:rPr>
                        <a:t>aload_3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pushes object reference from local variable position three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9264062"/>
                  </a:ext>
                </a:extLst>
              </a:tr>
            </a:tbl>
          </a:graphicData>
        </a:graphic>
      </p:graphicFrame>
      <p:sp>
        <p:nvSpPr>
          <p:cNvPr id="14" name="Rectangle 13">
            <a:extLst>
              <a:ext uri="{FF2B5EF4-FFF2-40B4-BE49-F238E27FC236}">
                <a16:creationId xmlns:a16="http://schemas.microsoft.com/office/drawing/2014/main" id="{910FD004-F5D2-4E14-A8EE-AC7DA83F3A4B}"/>
              </a:ext>
            </a:extLst>
          </p:cNvPr>
          <p:cNvSpPr/>
          <p:nvPr/>
        </p:nvSpPr>
        <p:spPr>
          <a:xfrm>
            <a:off x="1050087" y="4563525"/>
            <a:ext cx="5012783" cy="369332"/>
          </a:xfrm>
          <a:prstGeom prst="rect">
            <a:avLst/>
          </a:prstGeom>
        </p:spPr>
        <p:txBody>
          <a:bodyPr wrap="none">
            <a:spAutoFit/>
          </a:bodyPr>
          <a:lstStyle/>
          <a:p>
            <a:r>
              <a:rPr lang="en-US" dirty="0"/>
              <a:t>Int </a:t>
            </a:r>
            <a:r>
              <a:rPr lang="en-US" dirty="0" err="1"/>
              <a:t>ve</a:t>
            </a:r>
            <a:r>
              <a:rPr lang="en-US" dirty="0"/>
              <a:t> float </a:t>
            </a:r>
            <a:r>
              <a:rPr lang="en-US" dirty="0" err="1"/>
              <a:t>yerel</a:t>
            </a:r>
            <a:r>
              <a:rPr lang="en-US" dirty="0"/>
              <a:t> </a:t>
            </a:r>
            <a:r>
              <a:rPr lang="en-US" dirty="0" err="1"/>
              <a:t>değişkenleri</a:t>
            </a:r>
            <a:r>
              <a:rPr lang="en-US" dirty="0"/>
              <a:t> </a:t>
            </a:r>
            <a:r>
              <a:rPr lang="en-US" dirty="0" err="1"/>
              <a:t>yığına</a:t>
            </a:r>
            <a:r>
              <a:rPr lang="en-US" dirty="0"/>
              <a:t> </a:t>
            </a:r>
            <a:r>
              <a:rPr lang="en-US" dirty="0" err="1"/>
              <a:t>iten</a:t>
            </a:r>
            <a:r>
              <a:rPr lang="en-US" dirty="0"/>
              <a:t> </a:t>
            </a:r>
            <a:r>
              <a:rPr lang="en-US" dirty="0" err="1"/>
              <a:t>opcode’lar</a:t>
            </a:r>
            <a:r>
              <a:rPr lang="en-US" dirty="0"/>
              <a:t> </a:t>
            </a:r>
          </a:p>
        </p:txBody>
      </p:sp>
      <p:sp>
        <p:nvSpPr>
          <p:cNvPr id="15" name="Rectangle 14">
            <a:extLst>
              <a:ext uri="{FF2B5EF4-FFF2-40B4-BE49-F238E27FC236}">
                <a16:creationId xmlns:a16="http://schemas.microsoft.com/office/drawing/2014/main" id="{1B4086E4-94EE-4121-8807-320B5C83EB71}"/>
              </a:ext>
            </a:extLst>
          </p:cNvPr>
          <p:cNvSpPr/>
          <p:nvPr/>
        </p:nvSpPr>
        <p:spPr>
          <a:xfrm>
            <a:off x="6467614" y="3941851"/>
            <a:ext cx="5333448" cy="369332"/>
          </a:xfrm>
          <a:prstGeom prst="rect">
            <a:avLst/>
          </a:prstGeom>
        </p:spPr>
        <p:txBody>
          <a:bodyPr wrap="none">
            <a:spAutoFit/>
          </a:bodyPr>
          <a:lstStyle/>
          <a:p>
            <a:r>
              <a:rPr lang="en-US" dirty="0" err="1"/>
              <a:t>Yığına</a:t>
            </a:r>
            <a:r>
              <a:rPr lang="en-US" dirty="0"/>
              <a:t> long </a:t>
            </a:r>
            <a:r>
              <a:rPr lang="en-US" dirty="0" err="1"/>
              <a:t>ve</a:t>
            </a:r>
            <a:r>
              <a:rPr lang="en-US" dirty="0"/>
              <a:t> </a:t>
            </a:r>
            <a:r>
              <a:rPr lang="en-US" dirty="0" err="1"/>
              <a:t>doube</a:t>
            </a:r>
            <a:r>
              <a:rPr lang="en-US" dirty="0"/>
              <a:t> </a:t>
            </a:r>
            <a:r>
              <a:rPr lang="en-US" dirty="0" err="1"/>
              <a:t>yerel</a:t>
            </a:r>
            <a:r>
              <a:rPr lang="en-US" dirty="0"/>
              <a:t> </a:t>
            </a:r>
            <a:r>
              <a:rPr lang="en-US" dirty="0" err="1"/>
              <a:t>değişkenleri</a:t>
            </a:r>
            <a:r>
              <a:rPr lang="en-US" dirty="0"/>
              <a:t> </a:t>
            </a:r>
            <a:r>
              <a:rPr lang="en-US" dirty="0" err="1"/>
              <a:t>iten</a:t>
            </a:r>
            <a:r>
              <a:rPr lang="en-US" dirty="0"/>
              <a:t> </a:t>
            </a:r>
            <a:r>
              <a:rPr lang="en-US" dirty="0" err="1"/>
              <a:t>opcode’lar</a:t>
            </a:r>
            <a:r>
              <a:rPr lang="en-US" dirty="0"/>
              <a:t> </a:t>
            </a:r>
          </a:p>
        </p:txBody>
      </p:sp>
      <p:sp>
        <p:nvSpPr>
          <p:cNvPr id="16" name="Rectangle 15">
            <a:extLst>
              <a:ext uri="{FF2B5EF4-FFF2-40B4-BE49-F238E27FC236}">
                <a16:creationId xmlns:a16="http://schemas.microsoft.com/office/drawing/2014/main" id="{C9C2837D-0123-4B81-8CB7-557C94E34498}"/>
              </a:ext>
            </a:extLst>
          </p:cNvPr>
          <p:cNvSpPr/>
          <p:nvPr/>
        </p:nvSpPr>
        <p:spPr>
          <a:xfrm>
            <a:off x="7463528" y="5764252"/>
            <a:ext cx="3341620" cy="369332"/>
          </a:xfrm>
          <a:prstGeom prst="rect">
            <a:avLst/>
          </a:prstGeom>
        </p:spPr>
        <p:txBody>
          <a:bodyPr wrap="none">
            <a:spAutoFit/>
          </a:bodyPr>
          <a:lstStyle/>
          <a:p>
            <a:r>
              <a:rPr lang="en-US" dirty="0" err="1"/>
              <a:t>Yerel</a:t>
            </a:r>
            <a:r>
              <a:rPr lang="en-US" dirty="0"/>
              <a:t> </a:t>
            </a:r>
            <a:r>
              <a:rPr lang="en-US" dirty="0" err="1"/>
              <a:t>değişkenleri</a:t>
            </a:r>
            <a:r>
              <a:rPr lang="en-US" dirty="0"/>
              <a:t> </a:t>
            </a:r>
            <a:r>
              <a:rPr lang="en-US" dirty="0" err="1"/>
              <a:t>iten</a:t>
            </a:r>
            <a:r>
              <a:rPr lang="en-US" dirty="0"/>
              <a:t> </a:t>
            </a:r>
            <a:r>
              <a:rPr lang="en-US" dirty="0" err="1"/>
              <a:t>opcode’lar</a:t>
            </a:r>
            <a:r>
              <a:rPr lang="en-US" dirty="0"/>
              <a:t> </a:t>
            </a:r>
          </a:p>
        </p:txBody>
      </p:sp>
    </p:spTree>
    <p:extLst>
      <p:ext uri="{BB962C8B-B14F-4D97-AF65-F5344CB8AC3E}">
        <p14:creationId xmlns:p14="http://schemas.microsoft.com/office/powerpoint/2010/main" val="190872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68F7-2841-4BE6-9190-1EED18BA1229}"/>
              </a:ext>
            </a:extLst>
          </p:cNvPr>
          <p:cNvSpPr>
            <a:spLocks noGrp="1"/>
          </p:cNvSpPr>
          <p:nvPr>
            <p:ph type="title"/>
          </p:nvPr>
        </p:nvSpPr>
        <p:spPr/>
        <p:txBody>
          <a:bodyPr/>
          <a:lstStyle/>
          <a:p>
            <a:r>
              <a:rPr lang="tr-TR" b="1" dirty="0"/>
              <a:t>Bytecode</a:t>
            </a:r>
            <a:r>
              <a:rPr lang="en-US" b="1" dirty="0"/>
              <a:t> </a:t>
            </a:r>
            <a:r>
              <a:rPr lang="en-US" b="1" dirty="0" err="1"/>
              <a:t>Türleri</a:t>
            </a:r>
            <a:r>
              <a:rPr lang="en-US" b="1" dirty="0"/>
              <a:t> </a:t>
            </a:r>
            <a:r>
              <a:rPr lang="en-US" b="1" dirty="0" err="1"/>
              <a:t>ve</a:t>
            </a:r>
            <a:r>
              <a:rPr lang="en-US" b="1" dirty="0"/>
              <a:t> </a:t>
            </a:r>
            <a:r>
              <a:rPr lang="en-US" b="1" dirty="0" err="1"/>
              <a:t>Tanımları</a:t>
            </a:r>
            <a:endParaRPr lang="en-US" b="1" dirty="0"/>
          </a:p>
        </p:txBody>
      </p:sp>
      <p:sp>
        <p:nvSpPr>
          <p:cNvPr id="3" name="Content Placeholder 2">
            <a:extLst>
              <a:ext uri="{FF2B5EF4-FFF2-40B4-BE49-F238E27FC236}">
                <a16:creationId xmlns:a16="http://schemas.microsoft.com/office/drawing/2014/main" id="{8ADE5871-1478-42D6-A10D-BB1FE187832B}"/>
              </a:ext>
            </a:extLst>
          </p:cNvPr>
          <p:cNvSpPr>
            <a:spLocks noGrp="1"/>
          </p:cNvSpPr>
          <p:nvPr>
            <p:ph idx="1"/>
          </p:nvPr>
        </p:nvSpPr>
        <p:spPr>
          <a:xfrm>
            <a:off x="838200" y="1825625"/>
            <a:ext cx="4803843" cy="4351338"/>
          </a:xfrm>
        </p:spPr>
        <p:txBody>
          <a:bodyPr>
            <a:normAutofit/>
          </a:bodyPr>
          <a:lstStyle/>
          <a:p>
            <a:r>
              <a:rPr lang="tr-TR" sz="2400" b="1" dirty="0"/>
              <a:t>Yerel Değişkenleri Çekme</a:t>
            </a:r>
          </a:p>
          <a:p>
            <a:endParaRPr lang="tr-TR" sz="2400" b="1" dirty="0"/>
          </a:p>
          <a:p>
            <a:endParaRPr lang="en-US" sz="2400" dirty="0"/>
          </a:p>
        </p:txBody>
      </p:sp>
      <p:sp>
        <p:nvSpPr>
          <p:cNvPr id="4" name="Footer Placeholder 3">
            <a:extLst>
              <a:ext uri="{FF2B5EF4-FFF2-40B4-BE49-F238E27FC236}">
                <a16:creationId xmlns:a16="http://schemas.microsoft.com/office/drawing/2014/main" id="{12A491E8-9A0C-4018-9B77-F7E2E3F22703}"/>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D7990F67-47EB-4D69-8D18-522C61AEE78B}"/>
              </a:ext>
            </a:extLst>
          </p:cNvPr>
          <p:cNvSpPr>
            <a:spLocks noGrp="1"/>
          </p:cNvSpPr>
          <p:nvPr>
            <p:ph type="sldNum" sz="quarter" idx="12"/>
          </p:nvPr>
        </p:nvSpPr>
        <p:spPr/>
        <p:txBody>
          <a:bodyPr/>
          <a:lstStyle/>
          <a:p>
            <a:fld id="{B5FABE4D-60AF-4014-813B-6063C03839D2}" type="slidenum">
              <a:rPr lang="en-US" smtClean="0"/>
              <a:t>13</a:t>
            </a:fld>
            <a:endParaRPr lang="en-US"/>
          </a:p>
        </p:txBody>
      </p:sp>
      <p:sp>
        <p:nvSpPr>
          <p:cNvPr id="7" name="Content Placeholder 2">
            <a:extLst>
              <a:ext uri="{FF2B5EF4-FFF2-40B4-BE49-F238E27FC236}">
                <a16:creationId xmlns:a16="http://schemas.microsoft.com/office/drawing/2014/main" id="{8ADE5871-1478-42D6-A10D-BB1FE187832B}"/>
              </a:ext>
            </a:extLst>
          </p:cNvPr>
          <p:cNvSpPr txBox="1">
            <a:spLocks/>
          </p:cNvSpPr>
          <p:nvPr/>
        </p:nvSpPr>
        <p:spPr>
          <a:xfrm>
            <a:off x="6219217" y="1825625"/>
            <a:ext cx="51345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graphicFrame>
        <p:nvGraphicFramePr>
          <p:cNvPr id="6" name="Table 5">
            <a:extLst>
              <a:ext uri="{FF2B5EF4-FFF2-40B4-BE49-F238E27FC236}">
                <a16:creationId xmlns:a16="http://schemas.microsoft.com/office/drawing/2014/main" id="{7DB876FF-35A1-408C-8A1A-A6F45D8E14CF}"/>
              </a:ext>
            </a:extLst>
          </p:cNvPr>
          <p:cNvGraphicFramePr>
            <a:graphicFrameLocks noGrp="1"/>
          </p:cNvGraphicFramePr>
          <p:nvPr>
            <p:extLst>
              <p:ext uri="{D42A27DB-BD31-4B8C-83A1-F6EECF244321}">
                <p14:modId xmlns:p14="http://schemas.microsoft.com/office/powerpoint/2010/main" val="1837204475"/>
              </p:ext>
            </p:extLst>
          </p:nvPr>
        </p:nvGraphicFramePr>
        <p:xfrm>
          <a:off x="838200" y="2535081"/>
          <a:ext cx="4528930" cy="2057781"/>
        </p:xfrm>
        <a:graphic>
          <a:graphicData uri="http://schemas.openxmlformats.org/drawingml/2006/table">
            <a:tbl>
              <a:tblPr firstRow="1" firstCol="1" bandRow="1">
                <a:tableStyleId>{5C22544A-7EE6-4342-B048-85BDC9FD1C3A}</a:tableStyleId>
              </a:tblPr>
              <a:tblGrid>
                <a:gridCol w="662170">
                  <a:extLst>
                    <a:ext uri="{9D8B030D-6E8A-4147-A177-3AD203B41FA5}">
                      <a16:colId xmlns:a16="http://schemas.microsoft.com/office/drawing/2014/main" val="3586731230"/>
                    </a:ext>
                  </a:extLst>
                </a:gridCol>
                <a:gridCol w="918293">
                  <a:extLst>
                    <a:ext uri="{9D8B030D-6E8A-4147-A177-3AD203B41FA5}">
                      <a16:colId xmlns:a16="http://schemas.microsoft.com/office/drawing/2014/main" val="1299495330"/>
                    </a:ext>
                  </a:extLst>
                </a:gridCol>
                <a:gridCol w="2948467">
                  <a:extLst>
                    <a:ext uri="{9D8B030D-6E8A-4147-A177-3AD203B41FA5}">
                      <a16:colId xmlns:a16="http://schemas.microsoft.com/office/drawing/2014/main" val="218516073"/>
                    </a:ext>
                  </a:extLst>
                </a:gridCol>
              </a:tblGrid>
              <a:tr h="0">
                <a:tc>
                  <a:txBody>
                    <a:bodyPr/>
                    <a:lstStyle/>
                    <a:p>
                      <a:pPr marL="0" marR="0" algn="just">
                        <a:lnSpc>
                          <a:spcPct val="107000"/>
                        </a:lnSpc>
                        <a:spcBef>
                          <a:spcPts val="0"/>
                        </a:spcBef>
                        <a:spcAft>
                          <a:spcPts val="0"/>
                        </a:spcAft>
                      </a:pPr>
                      <a:r>
                        <a:rPr lang="en-US" sz="1200">
                          <a:effectLst/>
                        </a:rPr>
                        <a:t>Opcode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Operand(s)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5663841"/>
                  </a:ext>
                </a:extLst>
              </a:tr>
              <a:tr h="0">
                <a:tc>
                  <a:txBody>
                    <a:bodyPr/>
                    <a:lstStyle/>
                    <a:p>
                      <a:pPr marL="0" marR="0" algn="just">
                        <a:lnSpc>
                          <a:spcPct val="107000"/>
                        </a:lnSpc>
                        <a:spcBef>
                          <a:spcPts val="0"/>
                        </a:spcBef>
                        <a:spcAft>
                          <a:spcPts val="0"/>
                        </a:spcAft>
                      </a:pPr>
                      <a:r>
                        <a:rPr lang="en-US" sz="1200">
                          <a:effectLst/>
                        </a:rPr>
                        <a:t>istore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int to local variable position 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9777996"/>
                  </a:ext>
                </a:extLst>
              </a:tr>
              <a:tr h="0">
                <a:tc>
                  <a:txBody>
                    <a:bodyPr/>
                    <a:lstStyle/>
                    <a:p>
                      <a:pPr marL="0" marR="0" algn="just">
                        <a:lnSpc>
                          <a:spcPct val="107000"/>
                        </a:lnSpc>
                        <a:spcBef>
                          <a:spcPts val="0"/>
                        </a:spcBef>
                        <a:spcAft>
                          <a:spcPts val="0"/>
                        </a:spcAft>
                      </a:pPr>
                      <a:r>
                        <a:rPr lang="en-US" sz="1200">
                          <a:effectLst/>
                        </a:rPr>
                        <a:t>istore_0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int to local variable position zero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3175942"/>
                  </a:ext>
                </a:extLst>
              </a:tr>
              <a:tr h="0">
                <a:tc>
                  <a:txBody>
                    <a:bodyPr/>
                    <a:lstStyle/>
                    <a:p>
                      <a:pPr marL="0" marR="0" algn="just">
                        <a:lnSpc>
                          <a:spcPct val="107000"/>
                        </a:lnSpc>
                        <a:spcBef>
                          <a:spcPts val="0"/>
                        </a:spcBef>
                        <a:spcAft>
                          <a:spcPts val="0"/>
                        </a:spcAft>
                      </a:pPr>
                      <a:r>
                        <a:rPr lang="en-US" sz="1200">
                          <a:effectLst/>
                        </a:rPr>
                        <a:t>istore_1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int to local variable position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6547974"/>
                  </a:ext>
                </a:extLst>
              </a:tr>
              <a:tr h="0">
                <a:tc>
                  <a:txBody>
                    <a:bodyPr/>
                    <a:lstStyle/>
                    <a:p>
                      <a:pPr marL="0" marR="0" algn="just">
                        <a:lnSpc>
                          <a:spcPct val="107000"/>
                        </a:lnSpc>
                        <a:spcBef>
                          <a:spcPts val="0"/>
                        </a:spcBef>
                        <a:spcAft>
                          <a:spcPts val="0"/>
                        </a:spcAft>
                      </a:pPr>
                      <a:r>
                        <a:rPr lang="en-US" sz="1200">
                          <a:effectLst/>
                        </a:rPr>
                        <a:t>istore_2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int to local variable position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0083127"/>
                  </a:ext>
                </a:extLst>
              </a:tr>
              <a:tr h="0">
                <a:tc>
                  <a:txBody>
                    <a:bodyPr/>
                    <a:lstStyle/>
                    <a:p>
                      <a:pPr marL="0" marR="0" algn="just">
                        <a:lnSpc>
                          <a:spcPct val="107000"/>
                        </a:lnSpc>
                        <a:spcBef>
                          <a:spcPts val="0"/>
                        </a:spcBef>
                        <a:spcAft>
                          <a:spcPts val="0"/>
                        </a:spcAft>
                      </a:pPr>
                      <a:r>
                        <a:rPr lang="en-US" sz="1200">
                          <a:effectLst/>
                        </a:rPr>
                        <a:t>istore_3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int to local variable position three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3392714"/>
                  </a:ext>
                </a:extLst>
              </a:tr>
              <a:tr h="0">
                <a:tc>
                  <a:txBody>
                    <a:bodyPr/>
                    <a:lstStyle/>
                    <a:p>
                      <a:pPr marL="0" marR="0" algn="just">
                        <a:lnSpc>
                          <a:spcPct val="107000"/>
                        </a:lnSpc>
                        <a:spcBef>
                          <a:spcPts val="0"/>
                        </a:spcBef>
                        <a:spcAft>
                          <a:spcPts val="0"/>
                        </a:spcAft>
                      </a:pPr>
                      <a:r>
                        <a:rPr lang="en-US" sz="1200">
                          <a:effectLst/>
                        </a:rPr>
                        <a:t>fstore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float to local variable position 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9218090"/>
                  </a:ext>
                </a:extLst>
              </a:tr>
              <a:tr h="0">
                <a:tc>
                  <a:txBody>
                    <a:bodyPr/>
                    <a:lstStyle/>
                    <a:p>
                      <a:pPr marL="0" marR="0" algn="just">
                        <a:lnSpc>
                          <a:spcPct val="107000"/>
                        </a:lnSpc>
                        <a:spcBef>
                          <a:spcPts val="0"/>
                        </a:spcBef>
                        <a:spcAft>
                          <a:spcPts val="0"/>
                        </a:spcAft>
                      </a:pPr>
                      <a:r>
                        <a:rPr lang="en-US" sz="1200">
                          <a:effectLst/>
                        </a:rPr>
                        <a:t>fstore_0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float to local variable position zero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7305763"/>
                  </a:ext>
                </a:extLst>
              </a:tr>
              <a:tr h="0">
                <a:tc>
                  <a:txBody>
                    <a:bodyPr/>
                    <a:lstStyle/>
                    <a:p>
                      <a:pPr marL="0" marR="0" algn="just">
                        <a:lnSpc>
                          <a:spcPct val="107000"/>
                        </a:lnSpc>
                        <a:spcBef>
                          <a:spcPts val="0"/>
                        </a:spcBef>
                        <a:spcAft>
                          <a:spcPts val="0"/>
                        </a:spcAft>
                      </a:pPr>
                      <a:r>
                        <a:rPr lang="en-US" sz="1200">
                          <a:effectLst/>
                        </a:rPr>
                        <a:t>fstore_1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float to local variable position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1757848"/>
                  </a:ext>
                </a:extLst>
              </a:tr>
              <a:tr h="0">
                <a:tc>
                  <a:txBody>
                    <a:bodyPr/>
                    <a:lstStyle/>
                    <a:p>
                      <a:pPr marL="0" marR="0" algn="just">
                        <a:lnSpc>
                          <a:spcPct val="107000"/>
                        </a:lnSpc>
                        <a:spcBef>
                          <a:spcPts val="0"/>
                        </a:spcBef>
                        <a:spcAft>
                          <a:spcPts val="0"/>
                        </a:spcAft>
                      </a:pPr>
                      <a:r>
                        <a:rPr lang="en-US" sz="1200">
                          <a:effectLst/>
                        </a:rPr>
                        <a:t>fstore_2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float to local variable position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7761702"/>
                  </a:ext>
                </a:extLst>
              </a:tr>
              <a:tr h="0">
                <a:tc>
                  <a:txBody>
                    <a:bodyPr/>
                    <a:lstStyle/>
                    <a:p>
                      <a:pPr marL="0" marR="0" algn="just">
                        <a:lnSpc>
                          <a:spcPct val="107000"/>
                        </a:lnSpc>
                        <a:spcBef>
                          <a:spcPts val="0"/>
                        </a:spcBef>
                        <a:spcAft>
                          <a:spcPts val="0"/>
                        </a:spcAft>
                      </a:pPr>
                      <a:r>
                        <a:rPr lang="en-US" sz="1200">
                          <a:effectLst/>
                        </a:rPr>
                        <a:t>fstore_3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pops float to local variable position three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917446"/>
                  </a:ext>
                </a:extLst>
              </a:tr>
            </a:tbl>
          </a:graphicData>
        </a:graphic>
      </p:graphicFrame>
      <p:graphicFrame>
        <p:nvGraphicFramePr>
          <p:cNvPr id="8" name="Table 7">
            <a:extLst>
              <a:ext uri="{FF2B5EF4-FFF2-40B4-BE49-F238E27FC236}">
                <a16:creationId xmlns:a16="http://schemas.microsoft.com/office/drawing/2014/main" id="{A87140BA-E511-43A9-85BF-C863A19DB724}"/>
              </a:ext>
            </a:extLst>
          </p:cNvPr>
          <p:cNvGraphicFramePr>
            <a:graphicFrameLocks noGrp="1"/>
          </p:cNvGraphicFramePr>
          <p:nvPr>
            <p:extLst>
              <p:ext uri="{D42A27DB-BD31-4B8C-83A1-F6EECF244321}">
                <p14:modId xmlns:p14="http://schemas.microsoft.com/office/powerpoint/2010/main" val="685229137"/>
              </p:ext>
            </p:extLst>
          </p:nvPr>
        </p:nvGraphicFramePr>
        <p:xfrm>
          <a:off x="5972784" y="1552099"/>
          <a:ext cx="5627449" cy="2449195"/>
        </p:xfrm>
        <a:graphic>
          <a:graphicData uri="http://schemas.openxmlformats.org/drawingml/2006/table">
            <a:tbl>
              <a:tblPr firstRow="1" firstCol="1" bandRow="1">
                <a:tableStyleId>{5C22544A-7EE6-4342-B048-85BDC9FD1C3A}</a:tableStyleId>
              </a:tblPr>
              <a:tblGrid>
                <a:gridCol w="769841">
                  <a:extLst>
                    <a:ext uri="{9D8B030D-6E8A-4147-A177-3AD203B41FA5}">
                      <a16:colId xmlns:a16="http://schemas.microsoft.com/office/drawing/2014/main" val="413111748"/>
                    </a:ext>
                  </a:extLst>
                </a:gridCol>
                <a:gridCol w="1132980">
                  <a:extLst>
                    <a:ext uri="{9D8B030D-6E8A-4147-A177-3AD203B41FA5}">
                      <a16:colId xmlns:a16="http://schemas.microsoft.com/office/drawing/2014/main" val="3382985733"/>
                    </a:ext>
                  </a:extLst>
                </a:gridCol>
                <a:gridCol w="3724628">
                  <a:extLst>
                    <a:ext uri="{9D8B030D-6E8A-4147-A177-3AD203B41FA5}">
                      <a16:colId xmlns:a16="http://schemas.microsoft.com/office/drawing/2014/main" val="2270977706"/>
                    </a:ext>
                  </a:extLst>
                </a:gridCol>
              </a:tblGrid>
              <a:tr h="0">
                <a:tc>
                  <a:txBody>
                    <a:bodyPr/>
                    <a:lstStyle/>
                    <a:p>
                      <a:pPr marL="0" marR="0" algn="just">
                        <a:lnSpc>
                          <a:spcPct val="107000"/>
                        </a:lnSpc>
                        <a:spcBef>
                          <a:spcPts val="0"/>
                        </a:spcBef>
                        <a:spcAft>
                          <a:spcPts val="0"/>
                        </a:spcAft>
                      </a:pPr>
                      <a:r>
                        <a:rPr lang="en-US" sz="1200">
                          <a:effectLst/>
                        </a:rPr>
                        <a:t>Opcode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Operand(s)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0521305"/>
                  </a:ext>
                </a:extLst>
              </a:tr>
              <a:tr h="0">
                <a:tc>
                  <a:txBody>
                    <a:bodyPr/>
                    <a:lstStyle/>
                    <a:p>
                      <a:pPr marL="0" marR="0" algn="just">
                        <a:lnSpc>
                          <a:spcPct val="107000"/>
                        </a:lnSpc>
                        <a:spcBef>
                          <a:spcPts val="0"/>
                        </a:spcBef>
                        <a:spcAft>
                          <a:spcPts val="0"/>
                        </a:spcAft>
                      </a:pPr>
                      <a:r>
                        <a:rPr lang="en-US" sz="1200">
                          <a:effectLst/>
                        </a:rPr>
                        <a:t>lstore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long to local variable positions vindex and (vindex + 1)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9628323"/>
                  </a:ext>
                </a:extLst>
              </a:tr>
              <a:tr h="0">
                <a:tc>
                  <a:txBody>
                    <a:bodyPr/>
                    <a:lstStyle/>
                    <a:p>
                      <a:pPr marL="0" marR="0" algn="just">
                        <a:lnSpc>
                          <a:spcPct val="107000"/>
                        </a:lnSpc>
                        <a:spcBef>
                          <a:spcPts val="0"/>
                        </a:spcBef>
                        <a:spcAft>
                          <a:spcPts val="0"/>
                        </a:spcAft>
                      </a:pPr>
                      <a:r>
                        <a:rPr lang="en-US" sz="1200">
                          <a:effectLst/>
                        </a:rPr>
                        <a:t>lstore_0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long to local variable positions zero and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6360128"/>
                  </a:ext>
                </a:extLst>
              </a:tr>
              <a:tr h="0">
                <a:tc>
                  <a:txBody>
                    <a:bodyPr/>
                    <a:lstStyle/>
                    <a:p>
                      <a:pPr marL="0" marR="0" algn="just">
                        <a:lnSpc>
                          <a:spcPct val="107000"/>
                        </a:lnSpc>
                        <a:spcBef>
                          <a:spcPts val="0"/>
                        </a:spcBef>
                        <a:spcAft>
                          <a:spcPts val="0"/>
                        </a:spcAft>
                      </a:pPr>
                      <a:r>
                        <a:rPr lang="en-US" sz="1200">
                          <a:effectLst/>
                        </a:rPr>
                        <a:t>lstore_1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long to local variable positions one and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6956335"/>
                  </a:ext>
                </a:extLst>
              </a:tr>
              <a:tr h="0">
                <a:tc>
                  <a:txBody>
                    <a:bodyPr/>
                    <a:lstStyle/>
                    <a:p>
                      <a:pPr marL="0" marR="0" algn="just">
                        <a:lnSpc>
                          <a:spcPct val="107000"/>
                        </a:lnSpc>
                        <a:spcBef>
                          <a:spcPts val="0"/>
                        </a:spcBef>
                        <a:spcAft>
                          <a:spcPts val="0"/>
                        </a:spcAft>
                      </a:pPr>
                      <a:r>
                        <a:rPr lang="en-US" sz="1200">
                          <a:effectLst/>
                        </a:rPr>
                        <a:t>lstore_2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long to local variable positions two and three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0384190"/>
                  </a:ext>
                </a:extLst>
              </a:tr>
              <a:tr h="0">
                <a:tc>
                  <a:txBody>
                    <a:bodyPr/>
                    <a:lstStyle/>
                    <a:p>
                      <a:pPr marL="0" marR="0" algn="just">
                        <a:lnSpc>
                          <a:spcPct val="107000"/>
                        </a:lnSpc>
                        <a:spcBef>
                          <a:spcPts val="0"/>
                        </a:spcBef>
                        <a:spcAft>
                          <a:spcPts val="0"/>
                        </a:spcAft>
                      </a:pPr>
                      <a:r>
                        <a:rPr lang="en-US" sz="1200">
                          <a:effectLst/>
                        </a:rPr>
                        <a:t>lstore_3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long to local variable positions three and four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350406"/>
                  </a:ext>
                </a:extLst>
              </a:tr>
              <a:tr h="0">
                <a:tc>
                  <a:txBody>
                    <a:bodyPr/>
                    <a:lstStyle/>
                    <a:p>
                      <a:pPr marL="0" marR="0" algn="just">
                        <a:lnSpc>
                          <a:spcPct val="107000"/>
                        </a:lnSpc>
                        <a:spcBef>
                          <a:spcPts val="0"/>
                        </a:spcBef>
                        <a:spcAft>
                          <a:spcPts val="0"/>
                        </a:spcAft>
                      </a:pPr>
                      <a:r>
                        <a:rPr lang="en-US" sz="1200">
                          <a:effectLst/>
                        </a:rPr>
                        <a:t>dstore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double to local variable positions vindex and (vindex + 1)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5958817"/>
                  </a:ext>
                </a:extLst>
              </a:tr>
              <a:tr h="0">
                <a:tc>
                  <a:txBody>
                    <a:bodyPr/>
                    <a:lstStyle/>
                    <a:p>
                      <a:pPr marL="0" marR="0" algn="just">
                        <a:lnSpc>
                          <a:spcPct val="107000"/>
                        </a:lnSpc>
                        <a:spcBef>
                          <a:spcPts val="0"/>
                        </a:spcBef>
                        <a:spcAft>
                          <a:spcPts val="0"/>
                        </a:spcAft>
                      </a:pPr>
                      <a:r>
                        <a:rPr lang="en-US" sz="1200">
                          <a:effectLst/>
                        </a:rPr>
                        <a:t>dstore_0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double to local variable positions zero and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3160293"/>
                  </a:ext>
                </a:extLst>
              </a:tr>
              <a:tr h="0">
                <a:tc>
                  <a:txBody>
                    <a:bodyPr/>
                    <a:lstStyle/>
                    <a:p>
                      <a:pPr marL="0" marR="0" algn="just">
                        <a:lnSpc>
                          <a:spcPct val="107000"/>
                        </a:lnSpc>
                        <a:spcBef>
                          <a:spcPts val="0"/>
                        </a:spcBef>
                        <a:spcAft>
                          <a:spcPts val="0"/>
                        </a:spcAft>
                      </a:pPr>
                      <a:r>
                        <a:rPr lang="en-US" sz="1200">
                          <a:effectLst/>
                        </a:rPr>
                        <a:t>dstore_1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double to local variable positions one and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01455"/>
                  </a:ext>
                </a:extLst>
              </a:tr>
              <a:tr h="0">
                <a:tc>
                  <a:txBody>
                    <a:bodyPr/>
                    <a:lstStyle/>
                    <a:p>
                      <a:pPr marL="0" marR="0" algn="just">
                        <a:lnSpc>
                          <a:spcPct val="107000"/>
                        </a:lnSpc>
                        <a:spcBef>
                          <a:spcPts val="0"/>
                        </a:spcBef>
                        <a:spcAft>
                          <a:spcPts val="0"/>
                        </a:spcAft>
                      </a:pPr>
                      <a:r>
                        <a:rPr lang="en-US" sz="1200">
                          <a:effectLst/>
                        </a:rPr>
                        <a:t>dstore_2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double to local variable positions two and three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4883073"/>
                  </a:ext>
                </a:extLst>
              </a:tr>
              <a:tr h="0">
                <a:tc>
                  <a:txBody>
                    <a:bodyPr/>
                    <a:lstStyle/>
                    <a:p>
                      <a:pPr marL="0" marR="0" algn="just">
                        <a:lnSpc>
                          <a:spcPct val="107000"/>
                        </a:lnSpc>
                        <a:spcBef>
                          <a:spcPts val="0"/>
                        </a:spcBef>
                        <a:spcAft>
                          <a:spcPts val="0"/>
                        </a:spcAft>
                      </a:pPr>
                      <a:r>
                        <a:rPr lang="en-US" sz="1200">
                          <a:effectLst/>
                        </a:rPr>
                        <a:t>dstore_3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pops double to local variable positions three and four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5912078"/>
                  </a:ext>
                </a:extLst>
              </a:tr>
            </a:tbl>
          </a:graphicData>
        </a:graphic>
      </p:graphicFrame>
      <p:graphicFrame>
        <p:nvGraphicFramePr>
          <p:cNvPr id="9" name="Table 8">
            <a:extLst>
              <a:ext uri="{FF2B5EF4-FFF2-40B4-BE49-F238E27FC236}">
                <a16:creationId xmlns:a16="http://schemas.microsoft.com/office/drawing/2014/main" id="{BF3FE821-EFB4-4AEB-B872-F952AB314BE0}"/>
              </a:ext>
            </a:extLst>
          </p:cNvPr>
          <p:cNvGraphicFramePr>
            <a:graphicFrameLocks noGrp="1"/>
          </p:cNvGraphicFramePr>
          <p:nvPr>
            <p:extLst>
              <p:ext uri="{D42A27DB-BD31-4B8C-83A1-F6EECF244321}">
                <p14:modId xmlns:p14="http://schemas.microsoft.com/office/powerpoint/2010/main" val="258508391"/>
              </p:ext>
            </p:extLst>
          </p:nvPr>
        </p:nvGraphicFramePr>
        <p:xfrm>
          <a:off x="5972784" y="4527915"/>
          <a:ext cx="5627448" cy="1122426"/>
        </p:xfrm>
        <a:graphic>
          <a:graphicData uri="http://schemas.openxmlformats.org/drawingml/2006/table">
            <a:tbl>
              <a:tblPr firstRow="1" firstCol="1" bandRow="1">
                <a:tableStyleId>{5C22544A-7EE6-4342-B048-85BDC9FD1C3A}</a:tableStyleId>
              </a:tblPr>
              <a:tblGrid>
                <a:gridCol w="885216">
                  <a:extLst>
                    <a:ext uri="{9D8B030D-6E8A-4147-A177-3AD203B41FA5}">
                      <a16:colId xmlns:a16="http://schemas.microsoft.com/office/drawing/2014/main" val="1099214143"/>
                    </a:ext>
                  </a:extLst>
                </a:gridCol>
                <a:gridCol w="1063487">
                  <a:extLst>
                    <a:ext uri="{9D8B030D-6E8A-4147-A177-3AD203B41FA5}">
                      <a16:colId xmlns:a16="http://schemas.microsoft.com/office/drawing/2014/main" val="950037585"/>
                    </a:ext>
                  </a:extLst>
                </a:gridCol>
                <a:gridCol w="3678745">
                  <a:extLst>
                    <a:ext uri="{9D8B030D-6E8A-4147-A177-3AD203B41FA5}">
                      <a16:colId xmlns:a16="http://schemas.microsoft.com/office/drawing/2014/main" val="2548415589"/>
                    </a:ext>
                  </a:extLst>
                </a:gridCol>
              </a:tblGrid>
              <a:tr h="0">
                <a:tc>
                  <a:txBody>
                    <a:bodyPr/>
                    <a:lstStyle/>
                    <a:p>
                      <a:pPr marL="0" marR="0" algn="just">
                        <a:lnSpc>
                          <a:spcPct val="107000"/>
                        </a:lnSpc>
                        <a:spcBef>
                          <a:spcPts val="0"/>
                        </a:spcBef>
                        <a:spcAft>
                          <a:spcPts val="0"/>
                        </a:spcAft>
                      </a:pPr>
                      <a:r>
                        <a:rPr lang="en-US" sz="1200">
                          <a:effectLst/>
                        </a:rPr>
                        <a:t>Opcode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Operand(s)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9738572"/>
                  </a:ext>
                </a:extLst>
              </a:tr>
              <a:tr h="0">
                <a:tc>
                  <a:txBody>
                    <a:bodyPr/>
                    <a:lstStyle/>
                    <a:p>
                      <a:pPr marL="0" marR="0" algn="just">
                        <a:lnSpc>
                          <a:spcPct val="107000"/>
                        </a:lnSpc>
                        <a:spcBef>
                          <a:spcPts val="0"/>
                        </a:spcBef>
                        <a:spcAft>
                          <a:spcPts val="0"/>
                        </a:spcAft>
                      </a:pPr>
                      <a:r>
                        <a:rPr lang="en-US" sz="1200">
                          <a:effectLst/>
                        </a:rPr>
                        <a:t>astore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vindex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pops object reference to local variable position </a:t>
                      </a:r>
                      <a:r>
                        <a:rPr lang="en-US" sz="1200" dirty="0" err="1">
                          <a:effectLst/>
                        </a:rPr>
                        <a:t>vindex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9685880"/>
                  </a:ext>
                </a:extLst>
              </a:tr>
              <a:tr h="0">
                <a:tc>
                  <a:txBody>
                    <a:bodyPr/>
                    <a:lstStyle/>
                    <a:p>
                      <a:pPr marL="0" marR="0" algn="just">
                        <a:lnSpc>
                          <a:spcPct val="107000"/>
                        </a:lnSpc>
                        <a:spcBef>
                          <a:spcPts val="0"/>
                        </a:spcBef>
                        <a:spcAft>
                          <a:spcPts val="0"/>
                        </a:spcAft>
                      </a:pPr>
                      <a:r>
                        <a:rPr lang="en-US" sz="1200">
                          <a:effectLst/>
                        </a:rPr>
                        <a:t>astore_0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(none)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object reference to local variable position zero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6998986"/>
                  </a:ext>
                </a:extLst>
              </a:tr>
              <a:tr h="0">
                <a:tc>
                  <a:txBody>
                    <a:bodyPr/>
                    <a:lstStyle/>
                    <a:p>
                      <a:pPr marL="0" marR="0" algn="just">
                        <a:lnSpc>
                          <a:spcPct val="107000"/>
                        </a:lnSpc>
                        <a:spcBef>
                          <a:spcPts val="0"/>
                        </a:spcBef>
                        <a:spcAft>
                          <a:spcPts val="0"/>
                        </a:spcAft>
                      </a:pPr>
                      <a:r>
                        <a:rPr lang="en-US" sz="1200">
                          <a:effectLst/>
                        </a:rPr>
                        <a:t>astore_1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object reference to local variable position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5201708"/>
                  </a:ext>
                </a:extLst>
              </a:tr>
              <a:tr h="0">
                <a:tc>
                  <a:txBody>
                    <a:bodyPr/>
                    <a:lstStyle/>
                    <a:p>
                      <a:pPr marL="0" marR="0" algn="just">
                        <a:lnSpc>
                          <a:spcPct val="107000"/>
                        </a:lnSpc>
                        <a:spcBef>
                          <a:spcPts val="0"/>
                        </a:spcBef>
                        <a:spcAft>
                          <a:spcPts val="0"/>
                        </a:spcAft>
                      </a:pPr>
                      <a:r>
                        <a:rPr lang="en-US" sz="1200">
                          <a:effectLst/>
                        </a:rPr>
                        <a:t>astore_2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pops object reference to local variable position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1495313"/>
                  </a:ext>
                </a:extLst>
              </a:tr>
              <a:tr h="0">
                <a:tc>
                  <a:txBody>
                    <a:bodyPr/>
                    <a:lstStyle/>
                    <a:p>
                      <a:pPr marL="0" marR="0" algn="just">
                        <a:lnSpc>
                          <a:spcPct val="107000"/>
                        </a:lnSpc>
                        <a:spcBef>
                          <a:spcPts val="0"/>
                        </a:spcBef>
                        <a:spcAft>
                          <a:spcPts val="0"/>
                        </a:spcAft>
                      </a:pPr>
                      <a:r>
                        <a:rPr lang="en-US" sz="1200">
                          <a:effectLst/>
                        </a:rPr>
                        <a:t>astore_3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pops object reference to local variable position three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5306732"/>
                  </a:ext>
                </a:extLst>
              </a:tr>
            </a:tbl>
          </a:graphicData>
        </a:graphic>
      </p:graphicFrame>
      <p:sp>
        <p:nvSpPr>
          <p:cNvPr id="14" name="Rectangle 13">
            <a:extLst>
              <a:ext uri="{FF2B5EF4-FFF2-40B4-BE49-F238E27FC236}">
                <a16:creationId xmlns:a16="http://schemas.microsoft.com/office/drawing/2014/main" id="{EC2580FB-BF30-4C1D-9D06-ECC699EF8631}"/>
              </a:ext>
            </a:extLst>
          </p:cNvPr>
          <p:cNvSpPr/>
          <p:nvPr/>
        </p:nvSpPr>
        <p:spPr>
          <a:xfrm>
            <a:off x="752829" y="4809489"/>
            <a:ext cx="4528931" cy="666277"/>
          </a:xfrm>
          <a:prstGeom prst="rect">
            <a:avLst/>
          </a:prstGeom>
        </p:spPr>
        <p:txBody>
          <a:bodyPr wrap="square">
            <a:spAutoFit/>
          </a:bodyPr>
          <a:lstStyle/>
          <a:p>
            <a:pPr algn="ctr"/>
            <a:r>
              <a:rPr lang="en-US" dirty="0" err="1"/>
              <a:t>İşlenen</a:t>
            </a:r>
            <a:r>
              <a:rPr lang="en-US" dirty="0"/>
              <a:t> </a:t>
            </a:r>
            <a:r>
              <a:rPr lang="en-US" dirty="0" err="1"/>
              <a:t>yığınının</a:t>
            </a:r>
            <a:r>
              <a:rPr lang="en-US" dirty="0"/>
              <a:t> </a:t>
            </a:r>
            <a:r>
              <a:rPr lang="en-US" dirty="0" err="1"/>
              <a:t>tepesinden</a:t>
            </a:r>
            <a:r>
              <a:rPr lang="en-US" dirty="0"/>
              <a:t> </a:t>
            </a:r>
            <a:r>
              <a:rPr lang="en-US" dirty="0" err="1"/>
              <a:t>yerel</a:t>
            </a:r>
            <a:r>
              <a:rPr lang="en-US" dirty="0"/>
              <a:t> </a:t>
            </a:r>
            <a:r>
              <a:rPr lang="en-US" dirty="0" err="1"/>
              <a:t>bir</a:t>
            </a:r>
            <a:r>
              <a:rPr lang="en-US" dirty="0"/>
              <a:t> </a:t>
            </a:r>
            <a:r>
              <a:rPr lang="en-US" dirty="0" err="1"/>
              <a:t>değişkene</a:t>
            </a:r>
            <a:r>
              <a:rPr lang="en-US" dirty="0"/>
              <a:t> </a:t>
            </a:r>
            <a:r>
              <a:rPr lang="en-US" dirty="0" err="1"/>
              <a:t>giren</a:t>
            </a:r>
            <a:r>
              <a:rPr lang="en-US" dirty="0"/>
              <a:t> </a:t>
            </a:r>
            <a:r>
              <a:rPr lang="en-US" dirty="0" err="1"/>
              <a:t>ve</a:t>
            </a:r>
            <a:r>
              <a:rPr lang="en-US" dirty="0"/>
              <a:t> </a:t>
            </a:r>
            <a:r>
              <a:rPr lang="en-US" dirty="0" err="1"/>
              <a:t>sıralanan</a:t>
            </a:r>
            <a:r>
              <a:rPr lang="en-US" dirty="0"/>
              <a:t> </a:t>
            </a:r>
            <a:r>
              <a:rPr lang="en-US" dirty="0" err="1"/>
              <a:t>opcode’lar</a:t>
            </a:r>
            <a:r>
              <a:rPr lang="en-US" dirty="0"/>
              <a:t> </a:t>
            </a:r>
          </a:p>
        </p:txBody>
      </p:sp>
      <p:sp>
        <p:nvSpPr>
          <p:cNvPr id="15" name="Rectangle 14">
            <a:extLst>
              <a:ext uri="{FF2B5EF4-FFF2-40B4-BE49-F238E27FC236}">
                <a16:creationId xmlns:a16="http://schemas.microsoft.com/office/drawing/2014/main" id="{FD408ECD-971D-4253-864A-52E76E9D1613}"/>
              </a:ext>
            </a:extLst>
          </p:cNvPr>
          <p:cNvSpPr/>
          <p:nvPr/>
        </p:nvSpPr>
        <p:spPr>
          <a:xfrm>
            <a:off x="5854223" y="4068890"/>
            <a:ext cx="6076279" cy="369332"/>
          </a:xfrm>
          <a:prstGeom prst="rect">
            <a:avLst/>
          </a:prstGeom>
        </p:spPr>
        <p:txBody>
          <a:bodyPr wrap="none">
            <a:spAutoFit/>
          </a:bodyPr>
          <a:lstStyle/>
          <a:p>
            <a:r>
              <a:rPr lang="en-US" dirty="0" err="1">
                <a:latin typeface="Calibri" panose="020F0502020204030204" pitchFamily="34" charset="0"/>
                <a:ea typeface="Calibri" panose="020F0502020204030204" pitchFamily="34" charset="0"/>
              </a:rPr>
              <a:t>Yerel</a:t>
            </a:r>
            <a:r>
              <a:rPr lang="en-US" dirty="0">
                <a:latin typeface="Calibri" panose="020F0502020204030204" pitchFamily="34" charset="0"/>
                <a:ea typeface="Calibri" panose="020F0502020204030204" pitchFamily="34" charset="0"/>
              </a:rPr>
              <a:t> </a:t>
            </a:r>
            <a:r>
              <a:rPr lang="en-US" dirty="0" err="1">
                <a:latin typeface="Calibri" panose="020F0502020204030204" pitchFamily="34" charset="0"/>
                <a:ea typeface="Calibri" panose="020F0502020204030204" pitchFamily="34" charset="0"/>
              </a:rPr>
              <a:t>değişken</a:t>
            </a:r>
            <a:r>
              <a:rPr lang="en-US" dirty="0">
                <a:latin typeface="Calibri" panose="020F0502020204030204" pitchFamily="34" charset="0"/>
                <a:ea typeface="Calibri" panose="020F0502020204030204" pitchFamily="34" charset="0"/>
              </a:rPr>
              <a:t> </a:t>
            </a:r>
            <a:r>
              <a:rPr lang="en-US" dirty="0" err="1">
                <a:latin typeface="Calibri" panose="020F0502020204030204" pitchFamily="34" charset="0"/>
                <a:ea typeface="Calibri" panose="020F0502020204030204" pitchFamily="34" charset="0"/>
              </a:rPr>
              <a:t>içindeki</a:t>
            </a:r>
            <a:r>
              <a:rPr lang="en-US" dirty="0">
                <a:latin typeface="Calibri" panose="020F0502020204030204" pitchFamily="34" charset="0"/>
                <a:ea typeface="Calibri" panose="020F0502020204030204" pitchFamily="34" charset="0"/>
              </a:rPr>
              <a:t> long </a:t>
            </a:r>
            <a:r>
              <a:rPr lang="en-US" dirty="0" err="1">
                <a:latin typeface="Calibri" panose="020F0502020204030204" pitchFamily="34" charset="0"/>
                <a:ea typeface="Calibri" panose="020F0502020204030204" pitchFamily="34" charset="0"/>
              </a:rPr>
              <a:t>ve</a:t>
            </a:r>
            <a:r>
              <a:rPr lang="en-US" dirty="0">
                <a:latin typeface="Calibri" panose="020F0502020204030204" pitchFamily="34" charset="0"/>
                <a:ea typeface="Calibri" panose="020F0502020204030204" pitchFamily="34" charset="0"/>
              </a:rPr>
              <a:t> double </a:t>
            </a:r>
            <a:r>
              <a:rPr lang="en-US" dirty="0" err="1">
                <a:latin typeface="Calibri" panose="020F0502020204030204" pitchFamily="34" charset="0"/>
                <a:ea typeface="Calibri" panose="020F0502020204030204" pitchFamily="34" charset="0"/>
              </a:rPr>
              <a:t>değerlerinin</a:t>
            </a:r>
            <a:r>
              <a:rPr lang="en-US" dirty="0">
                <a:latin typeface="Calibri" panose="020F0502020204030204" pitchFamily="34" charset="0"/>
                <a:ea typeface="Calibri" panose="020F0502020204030204" pitchFamily="34" charset="0"/>
              </a:rPr>
              <a:t> </a:t>
            </a:r>
            <a:r>
              <a:rPr lang="en-US" dirty="0" err="1">
                <a:latin typeface="Calibri" panose="020F0502020204030204" pitchFamily="34" charset="0"/>
                <a:ea typeface="Calibri" panose="020F0502020204030204" pitchFamily="34" charset="0"/>
              </a:rPr>
              <a:t>opcode’ları</a:t>
            </a:r>
            <a:r>
              <a:rPr lang="en-US" dirty="0">
                <a:latin typeface="Calibri" panose="020F0502020204030204" pitchFamily="34" charset="0"/>
                <a:ea typeface="Calibri" panose="020F0502020204030204" pitchFamily="34" charset="0"/>
              </a:rPr>
              <a:t> </a:t>
            </a:r>
            <a:endParaRPr lang="en-US" dirty="0"/>
          </a:p>
        </p:txBody>
      </p:sp>
      <p:sp>
        <p:nvSpPr>
          <p:cNvPr id="16" name="Rectangle 15">
            <a:extLst>
              <a:ext uri="{FF2B5EF4-FFF2-40B4-BE49-F238E27FC236}">
                <a16:creationId xmlns:a16="http://schemas.microsoft.com/office/drawing/2014/main" id="{9D51039F-CE49-4C24-BA89-2873293DD44A}"/>
              </a:ext>
            </a:extLst>
          </p:cNvPr>
          <p:cNvSpPr/>
          <p:nvPr/>
        </p:nvSpPr>
        <p:spPr>
          <a:xfrm>
            <a:off x="6907619" y="5712659"/>
            <a:ext cx="3969485" cy="369332"/>
          </a:xfrm>
          <a:prstGeom prst="rect">
            <a:avLst/>
          </a:prstGeom>
        </p:spPr>
        <p:txBody>
          <a:bodyPr wrap="none">
            <a:spAutoFit/>
          </a:bodyPr>
          <a:lstStyle/>
          <a:p>
            <a:r>
              <a:rPr lang="en-US" dirty="0" err="1">
                <a:latin typeface="Calibri" panose="020F0502020204030204" pitchFamily="34" charset="0"/>
                <a:ea typeface="Calibri" panose="020F0502020204030204" pitchFamily="34" charset="0"/>
              </a:rPr>
              <a:t>Yerel</a:t>
            </a:r>
            <a:r>
              <a:rPr lang="en-US" dirty="0">
                <a:latin typeface="Calibri" panose="020F0502020204030204" pitchFamily="34" charset="0"/>
                <a:ea typeface="Calibri" panose="020F0502020204030204" pitchFamily="34" charset="0"/>
              </a:rPr>
              <a:t> </a:t>
            </a:r>
            <a:r>
              <a:rPr lang="en-US" dirty="0" err="1">
                <a:latin typeface="Calibri" panose="020F0502020204030204" pitchFamily="34" charset="0"/>
                <a:ea typeface="Calibri" panose="020F0502020204030204" pitchFamily="34" charset="0"/>
              </a:rPr>
              <a:t>değişkenlere</a:t>
            </a:r>
            <a:r>
              <a:rPr lang="en-US" dirty="0">
                <a:latin typeface="Calibri" panose="020F0502020204030204" pitchFamily="34" charset="0"/>
                <a:ea typeface="Calibri" panose="020F0502020204030204" pitchFamily="34" charset="0"/>
              </a:rPr>
              <a:t> </a:t>
            </a:r>
            <a:r>
              <a:rPr lang="en-US" dirty="0" err="1">
                <a:latin typeface="Calibri" panose="020F0502020204030204" pitchFamily="34" charset="0"/>
                <a:ea typeface="Calibri" panose="020F0502020204030204" pitchFamily="34" charset="0"/>
              </a:rPr>
              <a:t>açılan</a:t>
            </a:r>
            <a:r>
              <a:rPr lang="en-US" dirty="0">
                <a:latin typeface="Calibri" panose="020F0502020204030204" pitchFamily="34" charset="0"/>
                <a:ea typeface="Calibri" panose="020F0502020204030204" pitchFamily="34" charset="0"/>
              </a:rPr>
              <a:t> son </a:t>
            </a:r>
            <a:r>
              <a:rPr lang="en-US" dirty="0" err="1">
                <a:latin typeface="Calibri" panose="020F0502020204030204" pitchFamily="34" charset="0"/>
                <a:ea typeface="Calibri" panose="020F0502020204030204" pitchFamily="34" charset="0"/>
              </a:rPr>
              <a:t>opcode’lar</a:t>
            </a:r>
            <a:r>
              <a:rPr lang="en-US" dirty="0">
                <a:latin typeface="Calibri" panose="020F0502020204030204" pitchFamily="34" charset="0"/>
                <a:ea typeface="Calibri" panose="020F0502020204030204" pitchFamily="34" charset="0"/>
              </a:rPr>
              <a:t> </a:t>
            </a:r>
            <a:endParaRPr lang="en-US" dirty="0"/>
          </a:p>
        </p:txBody>
      </p:sp>
    </p:spTree>
    <p:extLst>
      <p:ext uri="{BB962C8B-B14F-4D97-AF65-F5344CB8AC3E}">
        <p14:creationId xmlns:p14="http://schemas.microsoft.com/office/powerpoint/2010/main" val="410323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68F7-2841-4BE6-9190-1EED18BA1229}"/>
              </a:ext>
            </a:extLst>
          </p:cNvPr>
          <p:cNvSpPr>
            <a:spLocks noGrp="1"/>
          </p:cNvSpPr>
          <p:nvPr>
            <p:ph type="title"/>
          </p:nvPr>
        </p:nvSpPr>
        <p:spPr/>
        <p:txBody>
          <a:bodyPr/>
          <a:lstStyle/>
          <a:p>
            <a:r>
              <a:rPr lang="tr-TR" b="1" dirty="0"/>
              <a:t>Bytecode</a:t>
            </a:r>
            <a:r>
              <a:rPr lang="en-US" b="1" dirty="0"/>
              <a:t> </a:t>
            </a:r>
            <a:r>
              <a:rPr lang="en-US" b="1" dirty="0" err="1"/>
              <a:t>Türleri</a:t>
            </a:r>
            <a:r>
              <a:rPr lang="en-US" b="1" dirty="0"/>
              <a:t> </a:t>
            </a:r>
            <a:r>
              <a:rPr lang="en-US" b="1" dirty="0" err="1"/>
              <a:t>ve</a:t>
            </a:r>
            <a:r>
              <a:rPr lang="en-US" b="1" dirty="0"/>
              <a:t> </a:t>
            </a:r>
            <a:r>
              <a:rPr lang="en-US" b="1" dirty="0" err="1"/>
              <a:t>Tanımları</a:t>
            </a:r>
            <a:endParaRPr lang="en-US" b="1" dirty="0"/>
          </a:p>
        </p:txBody>
      </p:sp>
      <p:sp>
        <p:nvSpPr>
          <p:cNvPr id="3" name="Content Placeholder 2">
            <a:extLst>
              <a:ext uri="{FF2B5EF4-FFF2-40B4-BE49-F238E27FC236}">
                <a16:creationId xmlns:a16="http://schemas.microsoft.com/office/drawing/2014/main" id="{8ADE5871-1478-42D6-A10D-BB1FE187832B}"/>
              </a:ext>
            </a:extLst>
          </p:cNvPr>
          <p:cNvSpPr>
            <a:spLocks noGrp="1"/>
          </p:cNvSpPr>
          <p:nvPr>
            <p:ph idx="1"/>
          </p:nvPr>
        </p:nvSpPr>
        <p:spPr>
          <a:xfrm>
            <a:off x="838200" y="1825625"/>
            <a:ext cx="4803843" cy="4351338"/>
          </a:xfrm>
        </p:spPr>
        <p:txBody>
          <a:bodyPr>
            <a:normAutofit/>
          </a:bodyPr>
          <a:lstStyle/>
          <a:p>
            <a:r>
              <a:rPr lang="tr-TR" sz="2400" b="1" dirty="0"/>
              <a:t>Dönüşüm Türleri</a:t>
            </a:r>
            <a:endParaRPr lang="en-US" sz="2400" b="1" dirty="0"/>
          </a:p>
        </p:txBody>
      </p:sp>
      <p:sp>
        <p:nvSpPr>
          <p:cNvPr id="4" name="Footer Placeholder 3">
            <a:extLst>
              <a:ext uri="{FF2B5EF4-FFF2-40B4-BE49-F238E27FC236}">
                <a16:creationId xmlns:a16="http://schemas.microsoft.com/office/drawing/2014/main" id="{12A491E8-9A0C-4018-9B77-F7E2E3F22703}"/>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D7990F67-47EB-4D69-8D18-522C61AEE78B}"/>
              </a:ext>
            </a:extLst>
          </p:cNvPr>
          <p:cNvSpPr>
            <a:spLocks noGrp="1"/>
          </p:cNvSpPr>
          <p:nvPr>
            <p:ph type="sldNum" sz="quarter" idx="12"/>
          </p:nvPr>
        </p:nvSpPr>
        <p:spPr/>
        <p:txBody>
          <a:bodyPr/>
          <a:lstStyle/>
          <a:p>
            <a:fld id="{B5FABE4D-60AF-4014-813B-6063C03839D2}" type="slidenum">
              <a:rPr lang="en-US" smtClean="0"/>
              <a:t>14</a:t>
            </a:fld>
            <a:endParaRPr lang="en-US"/>
          </a:p>
        </p:txBody>
      </p:sp>
      <p:sp>
        <p:nvSpPr>
          <p:cNvPr id="7" name="Content Placeholder 2">
            <a:extLst>
              <a:ext uri="{FF2B5EF4-FFF2-40B4-BE49-F238E27FC236}">
                <a16:creationId xmlns:a16="http://schemas.microsoft.com/office/drawing/2014/main" id="{8ADE5871-1478-42D6-A10D-BB1FE187832B}"/>
              </a:ext>
            </a:extLst>
          </p:cNvPr>
          <p:cNvSpPr txBox="1">
            <a:spLocks/>
          </p:cNvSpPr>
          <p:nvPr/>
        </p:nvSpPr>
        <p:spPr>
          <a:xfrm>
            <a:off x="6219217" y="1825625"/>
            <a:ext cx="51345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graphicFrame>
        <p:nvGraphicFramePr>
          <p:cNvPr id="6" name="Table 5">
            <a:extLst>
              <a:ext uri="{FF2B5EF4-FFF2-40B4-BE49-F238E27FC236}">
                <a16:creationId xmlns:a16="http://schemas.microsoft.com/office/drawing/2014/main" id="{E6FBBD0B-58F6-4F2D-B7AA-A215E0FA4740}"/>
              </a:ext>
            </a:extLst>
          </p:cNvPr>
          <p:cNvGraphicFramePr>
            <a:graphicFrameLocks noGrp="1"/>
          </p:cNvGraphicFramePr>
          <p:nvPr>
            <p:extLst>
              <p:ext uri="{D42A27DB-BD31-4B8C-83A1-F6EECF244321}">
                <p14:modId xmlns:p14="http://schemas.microsoft.com/office/powerpoint/2010/main" val="3321888728"/>
              </p:ext>
            </p:extLst>
          </p:nvPr>
        </p:nvGraphicFramePr>
        <p:xfrm>
          <a:off x="838200" y="2618772"/>
          <a:ext cx="5134582" cy="2431923"/>
        </p:xfrm>
        <a:graphic>
          <a:graphicData uri="http://schemas.openxmlformats.org/drawingml/2006/table">
            <a:tbl>
              <a:tblPr firstRow="1" firstCol="1" bandRow="1">
                <a:tableStyleId>{5C22544A-7EE6-4342-B048-85BDC9FD1C3A}</a:tableStyleId>
              </a:tblPr>
              <a:tblGrid>
                <a:gridCol w="770612">
                  <a:extLst>
                    <a:ext uri="{9D8B030D-6E8A-4147-A177-3AD203B41FA5}">
                      <a16:colId xmlns:a16="http://schemas.microsoft.com/office/drawing/2014/main" val="1205924439"/>
                    </a:ext>
                  </a:extLst>
                </a:gridCol>
                <a:gridCol w="1024501">
                  <a:extLst>
                    <a:ext uri="{9D8B030D-6E8A-4147-A177-3AD203B41FA5}">
                      <a16:colId xmlns:a16="http://schemas.microsoft.com/office/drawing/2014/main" val="2719838072"/>
                    </a:ext>
                  </a:extLst>
                </a:gridCol>
                <a:gridCol w="3339469">
                  <a:extLst>
                    <a:ext uri="{9D8B030D-6E8A-4147-A177-3AD203B41FA5}">
                      <a16:colId xmlns:a16="http://schemas.microsoft.com/office/drawing/2014/main" val="3456345146"/>
                    </a:ext>
                  </a:extLst>
                </a:gridCol>
              </a:tblGrid>
              <a:tr h="0">
                <a:tc>
                  <a:txBody>
                    <a:bodyPr/>
                    <a:lstStyle/>
                    <a:p>
                      <a:pPr marL="0" marR="0" algn="just">
                        <a:lnSpc>
                          <a:spcPct val="107000"/>
                        </a:lnSpc>
                        <a:spcBef>
                          <a:spcPts val="0"/>
                        </a:spcBef>
                        <a:spcAft>
                          <a:spcPts val="0"/>
                        </a:spcAft>
                      </a:pPr>
                      <a:r>
                        <a:rPr lang="en-US" sz="1200">
                          <a:effectLst/>
                        </a:rPr>
                        <a:t>Opcode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Operand(s)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3294783"/>
                  </a:ext>
                </a:extLst>
              </a:tr>
              <a:tr h="0">
                <a:tc>
                  <a:txBody>
                    <a:bodyPr/>
                    <a:lstStyle/>
                    <a:p>
                      <a:pPr marL="0" marR="0" algn="just">
                        <a:lnSpc>
                          <a:spcPct val="107000"/>
                        </a:lnSpc>
                        <a:spcBef>
                          <a:spcPts val="0"/>
                        </a:spcBef>
                        <a:spcAft>
                          <a:spcPts val="0"/>
                        </a:spcAft>
                      </a:pPr>
                      <a:r>
                        <a:rPr lang="en-US" sz="1200">
                          <a:effectLst/>
                        </a:rPr>
                        <a:t>i2l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converts int to long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4578505"/>
                  </a:ext>
                </a:extLst>
              </a:tr>
              <a:tr h="0">
                <a:tc>
                  <a:txBody>
                    <a:bodyPr/>
                    <a:lstStyle/>
                    <a:p>
                      <a:pPr marL="0" marR="0" algn="just">
                        <a:lnSpc>
                          <a:spcPct val="107000"/>
                        </a:lnSpc>
                        <a:spcBef>
                          <a:spcPts val="0"/>
                        </a:spcBef>
                        <a:spcAft>
                          <a:spcPts val="0"/>
                        </a:spcAft>
                      </a:pPr>
                      <a:r>
                        <a:rPr lang="en-US" sz="1200">
                          <a:effectLst/>
                        </a:rPr>
                        <a:t>i2f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converts int to float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6213680"/>
                  </a:ext>
                </a:extLst>
              </a:tr>
              <a:tr h="0">
                <a:tc>
                  <a:txBody>
                    <a:bodyPr/>
                    <a:lstStyle/>
                    <a:p>
                      <a:pPr marL="0" marR="0" algn="just">
                        <a:lnSpc>
                          <a:spcPct val="107000"/>
                        </a:lnSpc>
                        <a:spcBef>
                          <a:spcPts val="0"/>
                        </a:spcBef>
                        <a:spcAft>
                          <a:spcPts val="0"/>
                        </a:spcAft>
                      </a:pPr>
                      <a:r>
                        <a:rPr lang="en-US" sz="1200">
                          <a:effectLst/>
                        </a:rPr>
                        <a:t>i2d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converts int to double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5362211"/>
                  </a:ext>
                </a:extLst>
              </a:tr>
              <a:tr h="0">
                <a:tc>
                  <a:txBody>
                    <a:bodyPr/>
                    <a:lstStyle/>
                    <a:p>
                      <a:pPr marL="0" marR="0" algn="just">
                        <a:lnSpc>
                          <a:spcPct val="107000"/>
                        </a:lnSpc>
                        <a:spcBef>
                          <a:spcPts val="0"/>
                        </a:spcBef>
                        <a:spcAft>
                          <a:spcPts val="0"/>
                        </a:spcAft>
                      </a:pPr>
                      <a:r>
                        <a:rPr lang="en-US" sz="1200">
                          <a:effectLst/>
                        </a:rPr>
                        <a:t>l2i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converts long to 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7385269"/>
                  </a:ext>
                </a:extLst>
              </a:tr>
              <a:tr h="0">
                <a:tc>
                  <a:txBody>
                    <a:bodyPr/>
                    <a:lstStyle/>
                    <a:p>
                      <a:pPr marL="0" marR="0" algn="just">
                        <a:lnSpc>
                          <a:spcPct val="107000"/>
                        </a:lnSpc>
                        <a:spcBef>
                          <a:spcPts val="0"/>
                        </a:spcBef>
                        <a:spcAft>
                          <a:spcPts val="0"/>
                        </a:spcAft>
                      </a:pPr>
                      <a:r>
                        <a:rPr lang="en-US" sz="1200">
                          <a:effectLst/>
                        </a:rPr>
                        <a:t>l2f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converts long to float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6258087"/>
                  </a:ext>
                </a:extLst>
              </a:tr>
              <a:tr h="0">
                <a:tc>
                  <a:txBody>
                    <a:bodyPr/>
                    <a:lstStyle/>
                    <a:p>
                      <a:pPr marL="0" marR="0" algn="just">
                        <a:lnSpc>
                          <a:spcPct val="107000"/>
                        </a:lnSpc>
                        <a:spcBef>
                          <a:spcPts val="0"/>
                        </a:spcBef>
                        <a:spcAft>
                          <a:spcPts val="0"/>
                        </a:spcAft>
                      </a:pPr>
                      <a:r>
                        <a:rPr lang="en-US" sz="1200">
                          <a:effectLst/>
                        </a:rPr>
                        <a:t>l2d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converts long to double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1186497"/>
                  </a:ext>
                </a:extLst>
              </a:tr>
              <a:tr h="0">
                <a:tc>
                  <a:txBody>
                    <a:bodyPr/>
                    <a:lstStyle/>
                    <a:p>
                      <a:pPr marL="0" marR="0" algn="just">
                        <a:lnSpc>
                          <a:spcPct val="107000"/>
                        </a:lnSpc>
                        <a:spcBef>
                          <a:spcPts val="0"/>
                        </a:spcBef>
                        <a:spcAft>
                          <a:spcPts val="0"/>
                        </a:spcAft>
                      </a:pPr>
                      <a:r>
                        <a:rPr lang="en-US" sz="1200">
                          <a:effectLst/>
                        </a:rPr>
                        <a:t>f2i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converts float to 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2435886"/>
                  </a:ext>
                </a:extLst>
              </a:tr>
              <a:tr h="0">
                <a:tc>
                  <a:txBody>
                    <a:bodyPr/>
                    <a:lstStyle/>
                    <a:p>
                      <a:pPr marL="0" marR="0" algn="just">
                        <a:lnSpc>
                          <a:spcPct val="107000"/>
                        </a:lnSpc>
                        <a:spcBef>
                          <a:spcPts val="0"/>
                        </a:spcBef>
                        <a:spcAft>
                          <a:spcPts val="0"/>
                        </a:spcAft>
                      </a:pPr>
                      <a:r>
                        <a:rPr lang="en-US" sz="1200">
                          <a:effectLst/>
                        </a:rPr>
                        <a:t>f2l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converts float to long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9573813"/>
                  </a:ext>
                </a:extLst>
              </a:tr>
              <a:tr h="0">
                <a:tc>
                  <a:txBody>
                    <a:bodyPr/>
                    <a:lstStyle/>
                    <a:p>
                      <a:pPr marL="0" marR="0" algn="just">
                        <a:lnSpc>
                          <a:spcPct val="107000"/>
                        </a:lnSpc>
                        <a:spcBef>
                          <a:spcPts val="0"/>
                        </a:spcBef>
                        <a:spcAft>
                          <a:spcPts val="0"/>
                        </a:spcAft>
                      </a:pPr>
                      <a:r>
                        <a:rPr lang="en-US" sz="1200">
                          <a:effectLst/>
                        </a:rPr>
                        <a:t>f2d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converts float to double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9722148"/>
                  </a:ext>
                </a:extLst>
              </a:tr>
              <a:tr h="0">
                <a:tc>
                  <a:txBody>
                    <a:bodyPr/>
                    <a:lstStyle/>
                    <a:p>
                      <a:pPr marL="0" marR="0" algn="just">
                        <a:lnSpc>
                          <a:spcPct val="107000"/>
                        </a:lnSpc>
                        <a:spcBef>
                          <a:spcPts val="0"/>
                        </a:spcBef>
                        <a:spcAft>
                          <a:spcPts val="0"/>
                        </a:spcAft>
                      </a:pPr>
                      <a:r>
                        <a:rPr lang="en-US" sz="1200">
                          <a:effectLst/>
                        </a:rPr>
                        <a:t>d2i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converts double to 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6061652"/>
                  </a:ext>
                </a:extLst>
              </a:tr>
              <a:tr h="0">
                <a:tc>
                  <a:txBody>
                    <a:bodyPr/>
                    <a:lstStyle/>
                    <a:p>
                      <a:pPr marL="0" marR="0" algn="just">
                        <a:lnSpc>
                          <a:spcPct val="107000"/>
                        </a:lnSpc>
                        <a:spcBef>
                          <a:spcPts val="0"/>
                        </a:spcBef>
                        <a:spcAft>
                          <a:spcPts val="0"/>
                        </a:spcAft>
                      </a:pPr>
                      <a:r>
                        <a:rPr lang="en-US" sz="1200">
                          <a:effectLst/>
                        </a:rPr>
                        <a:t>d2l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converts double to long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4052816"/>
                  </a:ext>
                </a:extLst>
              </a:tr>
              <a:tr h="0">
                <a:tc>
                  <a:txBody>
                    <a:bodyPr/>
                    <a:lstStyle/>
                    <a:p>
                      <a:pPr marL="0" marR="0" algn="just">
                        <a:lnSpc>
                          <a:spcPct val="107000"/>
                        </a:lnSpc>
                        <a:spcBef>
                          <a:spcPts val="0"/>
                        </a:spcBef>
                        <a:spcAft>
                          <a:spcPts val="0"/>
                        </a:spcAft>
                      </a:pPr>
                      <a:r>
                        <a:rPr lang="en-US" sz="1200">
                          <a:effectLst/>
                        </a:rPr>
                        <a:t>d2f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converts double to float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7654427"/>
                  </a:ext>
                </a:extLst>
              </a:tr>
            </a:tbl>
          </a:graphicData>
        </a:graphic>
      </p:graphicFrame>
      <p:graphicFrame>
        <p:nvGraphicFramePr>
          <p:cNvPr id="8" name="Table 7">
            <a:extLst>
              <a:ext uri="{FF2B5EF4-FFF2-40B4-BE49-F238E27FC236}">
                <a16:creationId xmlns:a16="http://schemas.microsoft.com/office/drawing/2014/main" id="{52975280-6425-4B8F-9357-7774699BFE5C}"/>
              </a:ext>
            </a:extLst>
          </p:cNvPr>
          <p:cNvGraphicFramePr>
            <a:graphicFrameLocks noGrp="1"/>
          </p:cNvGraphicFramePr>
          <p:nvPr>
            <p:extLst>
              <p:ext uri="{D42A27DB-BD31-4B8C-83A1-F6EECF244321}">
                <p14:modId xmlns:p14="http://schemas.microsoft.com/office/powerpoint/2010/main" val="3853156257"/>
              </p:ext>
            </p:extLst>
          </p:nvPr>
        </p:nvGraphicFramePr>
        <p:xfrm>
          <a:off x="6465652" y="2603674"/>
          <a:ext cx="5134583" cy="748284"/>
        </p:xfrm>
        <a:graphic>
          <a:graphicData uri="http://schemas.openxmlformats.org/drawingml/2006/table">
            <a:tbl>
              <a:tblPr firstRow="1" firstCol="1" bandRow="1">
                <a:tableStyleId>{5C22544A-7EE6-4342-B048-85BDC9FD1C3A}</a:tableStyleId>
              </a:tblPr>
              <a:tblGrid>
                <a:gridCol w="1142378">
                  <a:extLst>
                    <a:ext uri="{9D8B030D-6E8A-4147-A177-3AD203B41FA5}">
                      <a16:colId xmlns:a16="http://schemas.microsoft.com/office/drawing/2014/main" val="1065792981"/>
                    </a:ext>
                  </a:extLst>
                </a:gridCol>
                <a:gridCol w="1334395">
                  <a:extLst>
                    <a:ext uri="{9D8B030D-6E8A-4147-A177-3AD203B41FA5}">
                      <a16:colId xmlns:a16="http://schemas.microsoft.com/office/drawing/2014/main" val="3734277629"/>
                    </a:ext>
                  </a:extLst>
                </a:gridCol>
                <a:gridCol w="2657810">
                  <a:extLst>
                    <a:ext uri="{9D8B030D-6E8A-4147-A177-3AD203B41FA5}">
                      <a16:colId xmlns:a16="http://schemas.microsoft.com/office/drawing/2014/main" val="1664461028"/>
                    </a:ext>
                  </a:extLst>
                </a:gridCol>
              </a:tblGrid>
              <a:tr h="0">
                <a:tc>
                  <a:txBody>
                    <a:bodyPr/>
                    <a:lstStyle/>
                    <a:p>
                      <a:pPr marL="0" marR="0" algn="just">
                        <a:lnSpc>
                          <a:spcPct val="107000"/>
                        </a:lnSpc>
                        <a:spcBef>
                          <a:spcPts val="0"/>
                        </a:spcBef>
                        <a:spcAft>
                          <a:spcPts val="0"/>
                        </a:spcAft>
                      </a:pPr>
                      <a:r>
                        <a:rPr lang="en-US" sz="1200">
                          <a:effectLst/>
                        </a:rPr>
                        <a:t>Opcode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Operand(s)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6283883"/>
                  </a:ext>
                </a:extLst>
              </a:tr>
              <a:tr h="0">
                <a:tc>
                  <a:txBody>
                    <a:bodyPr/>
                    <a:lstStyle/>
                    <a:p>
                      <a:pPr marL="0" marR="0" algn="just">
                        <a:lnSpc>
                          <a:spcPct val="107000"/>
                        </a:lnSpc>
                        <a:spcBef>
                          <a:spcPts val="0"/>
                        </a:spcBef>
                        <a:spcAft>
                          <a:spcPts val="0"/>
                        </a:spcAft>
                      </a:pPr>
                      <a:r>
                        <a:rPr lang="en-US" sz="1200">
                          <a:effectLst/>
                        </a:rPr>
                        <a:t>int2byte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converts int to byte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7790158"/>
                  </a:ext>
                </a:extLst>
              </a:tr>
              <a:tr h="0">
                <a:tc>
                  <a:txBody>
                    <a:bodyPr/>
                    <a:lstStyle/>
                    <a:p>
                      <a:pPr marL="0" marR="0" algn="just">
                        <a:lnSpc>
                          <a:spcPct val="107000"/>
                        </a:lnSpc>
                        <a:spcBef>
                          <a:spcPts val="0"/>
                        </a:spcBef>
                        <a:spcAft>
                          <a:spcPts val="0"/>
                        </a:spcAft>
                      </a:pPr>
                      <a:r>
                        <a:rPr lang="en-US" sz="1200">
                          <a:effectLst/>
                        </a:rPr>
                        <a:t>int2char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converts int to 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6861869"/>
                  </a:ext>
                </a:extLst>
              </a:tr>
              <a:tr h="0">
                <a:tc>
                  <a:txBody>
                    <a:bodyPr/>
                    <a:lstStyle/>
                    <a:p>
                      <a:pPr marL="0" marR="0" algn="just">
                        <a:lnSpc>
                          <a:spcPct val="107000"/>
                        </a:lnSpc>
                        <a:spcBef>
                          <a:spcPts val="0"/>
                        </a:spcBef>
                        <a:spcAft>
                          <a:spcPts val="0"/>
                        </a:spcAft>
                      </a:pPr>
                      <a:r>
                        <a:rPr lang="en-US" sz="1200">
                          <a:effectLst/>
                        </a:rPr>
                        <a:t>int2short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(none)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converts int to short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2411166"/>
                  </a:ext>
                </a:extLst>
              </a:tr>
            </a:tbl>
          </a:graphicData>
        </a:graphic>
      </p:graphicFrame>
      <p:sp>
        <p:nvSpPr>
          <p:cNvPr id="9" name="Rectangle 8">
            <a:extLst>
              <a:ext uri="{FF2B5EF4-FFF2-40B4-BE49-F238E27FC236}">
                <a16:creationId xmlns:a16="http://schemas.microsoft.com/office/drawing/2014/main" id="{979DD0E8-3F51-49A9-BAEA-2B2DF72DF2E2}"/>
              </a:ext>
            </a:extLst>
          </p:cNvPr>
          <p:cNvSpPr/>
          <p:nvPr/>
        </p:nvSpPr>
        <p:spPr>
          <a:xfrm>
            <a:off x="838200" y="5297160"/>
            <a:ext cx="5134582" cy="646331"/>
          </a:xfrm>
          <a:prstGeom prst="rect">
            <a:avLst/>
          </a:prstGeom>
        </p:spPr>
        <p:txBody>
          <a:bodyPr wrap="square">
            <a:spAutoFit/>
          </a:bodyPr>
          <a:lstStyle/>
          <a:p>
            <a:pPr algn="ctr"/>
            <a:r>
              <a:rPr lang="en-US">
                <a:latin typeface="Calibri" panose="020F0502020204030204" pitchFamily="34" charset="0"/>
                <a:ea typeface="Calibri" panose="020F0502020204030204" pitchFamily="34" charset="0"/>
              </a:rPr>
              <a:t>Int, long, float ve double arasında dönüştürme yapan opcode’lar </a:t>
            </a:r>
            <a:endParaRPr lang="en-US" dirty="0"/>
          </a:p>
        </p:txBody>
      </p:sp>
      <p:sp>
        <p:nvSpPr>
          <p:cNvPr id="10" name="Rectangle 9">
            <a:extLst>
              <a:ext uri="{FF2B5EF4-FFF2-40B4-BE49-F238E27FC236}">
                <a16:creationId xmlns:a16="http://schemas.microsoft.com/office/drawing/2014/main" id="{83EE9DB7-D51F-47FF-A72E-C62D66860AE3}"/>
              </a:ext>
            </a:extLst>
          </p:cNvPr>
          <p:cNvSpPr/>
          <p:nvPr/>
        </p:nvSpPr>
        <p:spPr>
          <a:xfrm>
            <a:off x="6335231" y="3618613"/>
            <a:ext cx="5265003" cy="646331"/>
          </a:xfrm>
          <a:prstGeom prst="rect">
            <a:avLst/>
          </a:prstGeom>
        </p:spPr>
        <p:txBody>
          <a:bodyPr wrap="square">
            <a:spAutoFit/>
          </a:bodyPr>
          <a:lstStyle/>
          <a:p>
            <a:pPr algn="ctr"/>
            <a:r>
              <a:rPr lang="en-US" dirty="0">
                <a:latin typeface="Calibri" panose="020F0502020204030204" pitchFamily="34" charset="0"/>
                <a:ea typeface="Calibri" panose="020F0502020204030204" pitchFamily="34" charset="0"/>
              </a:rPr>
              <a:t>Tam </a:t>
            </a:r>
            <a:r>
              <a:rPr lang="en-US" dirty="0" err="1">
                <a:latin typeface="Calibri" panose="020F0502020204030204" pitchFamily="34" charset="0"/>
                <a:ea typeface="Calibri" panose="020F0502020204030204" pitchFamily="34" charset="0"/>
              </a:rPr>
              <a:t>sayıdan</a:t>
            </a:r>
            <a:r>
              <a:rPr lang="en-US" dirty="0">
                <a:latin typeface="Calibri" panose="020F0502020204030204" pitchFamily="34" charset="0"/>
                <a:ea typeface="Calibri" panose="020F0502020204030204" pitchFamily="34" charset="0"/>
              </a:rPr>
              <a:t> </a:t>
            </a:r>
            <a:r>
              <a:rPr lang="en-US" dirty="0" err="1">
                <a:latin typeface="Calibri" panose="020F0502020204030204" pitchFamily="34" charset="0"/>
                <a:ea typeface="Calibri" panose="020F0502020204030204" pitchFamily="34" charset="0"/>
              </a:rPr>
              <a:t>daha</a:t>
            </a:r>
            <a:r>
              <a:rPr lang="en-US" dirty="0">
                <a:latin typeface="Calibri" panose="020F0502020204030204" pitchFamily="34" charset="0"/>
                <a:ea typeface="Calibri" panose="020F0502020204030204" pitchFamily="34" charset="0"/>
              </a:rPr>
              <a:t> </a:t>
            </a:r>
            <a:r>
              <a:rPr lang="en-US" dirty="0" err="1">
                <a:latin typeface="Calibri" panose="020F0502020204030204" pitchFamily="34" charset="0"/>
                <a:ea typeface="Calibri" panose="020F0502020204030204" pitchFamily="34" charset="0"/>
              </a:rPr>
              <a:t>küçük</a:t>
            </a:r>
            <a:r>
              <a:rPr lang="en-US" dirty="0">
                <a:latin typeface="Calibri" panose="020F0502020204030204" pitchFamily="34" charset="0"/>
                <a:ea typeface="Calibri" panose="020F0502020204030204" pitchFamily="34" charset="0"/>
              </a:rPr>
              <a:t> </a:t>
            </a:r>
            <a:r>
              <a:rPr lang="en-US" dirty="0" err="1">
                <a:latin typeface="Calibri" panose="020F0502020204030204" pitchFamily="34" charset="0"/>
                <a:ea typeface="Calibri" panose="020F0502020204030204" pitchFamily="34" charset="0"/>
              </a:rPr>
              <a:t>tamsayıların</a:t>
            </a:r>
            <a:r>
              <a:rPr lang="en-US" dirty="0">
                <a:latin typeface="Calibri" panose="020F0502020204030204" pitchFamily="34" charset="0"/>
                <a:ea typeface="Calibri" panose="020F0502020204030204" pitchFamily="34" charset="0"/>
              </a:rPr>
              <a:t> </a:t>
            </a:r>
            <a:r>
              <a:rPr lang="en-US" dirty="0" err="1">
                <a:latin typeface="Calibri" panose="020F0502020204030204" pitchFamily="34" charset="0"/>
                <a:ea typeface="Calibri" panose="020F0502020204030204" pitchFamily="34" charset="0"/>
              </a:rPr>
              <a:t>dönüşümleri</a:t>
            </a:r>
            <a:r>
              <a:rPr lang="en-US" dirty="0">
                <a:latin typeface="Calibri" panose="020F0502020204030204" pitchFamily="34" charset="0"/>
                <a:ea typeface="Calibri" panose="020F0502020204030204" pitchFamily="34" charset="0"/>
              </a:rPr>
              <a:t> </a:t>
            </a:r>
            <a:r>
              <a:rPr lang="en-US" dirty="0" err="1">
                <a:latin typeface="Calibri" panose="020F0502020204030204" pitchFamily="34" charset="0"/>
                <a:ea typeface="Calibri" panose="020F0502020204030204" pitchFamily="34" charset="0"/>
              </a:rPr>
              <a:t>için</a:t>
            </a:r>
            <a:r>
              <a:rPr lang="en-US" dirty="0">
                <a:latin typeface="Calibri" panose="020F0502020204030204" pitchFamily="34" charset="0"/>
                <a:ea typeface="Calibri" panose="020F0502020204030204" pitchFamily="34" charset="0"/>
              </a:rPr>
              <a:t> </a:t>
            </a:r>
            <a:r>
              <a:rPr lang="en-US" dirty="0" err="1">
                <a:latin typeface="Calibri" panose="020F0502020204030204" pitchFamily="34" charset="0"/>
                <a:ea typeface="Calibri" panose="020F0502020204030204" pitchFamily="34" charset="0"/>
              </a:rPr>
              <a:t>kullanılan</a:t>
            </a:r>
            <a:r>
              <a:rPr lang="en-US" dirty="0">
                <a:latin typeface="Calibri" panose="020F0502020204030204" pitchFamily="34" charset="0"/>
                <a:ea typeface="Calibri" panose="020F0502020204030204" pitchFamily="34" charset="0"/>
              </a:rPr>
              <a:t> </a:t>
            </a:r>
            <a:r>
              <a:rPr lang="en-US" dirty="0" err="1">
                <a:latin typeface="Calibri" panose="020F0502020204030204" pitchFamily="34" charset="0"/>
                <a:ea typeface="Calibri" panose="020F0502020204030204" pitchFamily="34" charset="0"/>
              </a:rPr>
              <a:t>opcode’lar</a:t>
            </a:r>
            <a:r>
              <a:rPr lang="en-US" dirty="0">
                <a:latin typeface="Calibri" panose="020F0502020204030204" pitchFamily="34" charset="0"/>
                <a:ea typeface="Calibri" panose="020F0502020204030204" pitchFamily="34" charset="0"/>
              </a:rPr>
              <a:t> </a:t>
            </a:r>
            <a:endParaRPr lang="en-US" dirty="0"/>
          </a:p>
        </p:txBody>
      </p:sp>
    </p:spTree>
    <p:extLst>
      <p:ext uri="{BB962C8B-B14F-4D97-AF65-F5344CB8AC3E}">
        <p14:creationId xmlns:p14="http://schemas.microsoft.com/office/powerpoint/2010/main" val="85154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D9C7-7623-40EB-8170-330B975CD9E2}"/>
              </a:ext>
            </a:extLst>
          </p:cNvPr>
          <p:cNvSpPr>
            <a:spLocks noGrp="1"/>
          </p:cNvSpPr>
          <p:nvPr>
            <p:ph type="title"/>
          </p:nvPr>
        </p:nvSpPr>
        <p:spPr/>
        <p:txBody>
          <a:bodyPr/>
          <a:lstStyle/>
          <a:p>
            <a:r>
              <a:rPr lang="tr-TR" b="1" dirty="0"/>
              <a:t>Opcode ve Yığın Çerçeve Mantığı</a:t>
            </a:r>
            <a:endParaRPr lang="en-US" b="1" dirty="0"/>
          </a:p>
        </p:txBody>
      </p:sp>
      <p:sp>
        <p:nvSpPr>
          <p:cNvPr id="3" name="Content Placeholder 2">
            <a:extLst>
              <a:ext uri="{FF2B5EF4-FFF2-40B4-BE49-F238E27FC236}">
                <a16:creationId xmlns:a16="http://schemas.microsoft.com/office/drawing/2014/main" id="{82961C59-18D5-4C34-AD36-3F2FD219BE4F}"/>
              </a:ext>
            </a:extLst>
          </p:cNvPr>
          <p:cNvSpPr>
            <a:spLocks noGrp="1"/>
          </p:cNvSpPr>
          <p:nvPr>
            <p:ph idx="1"/>
          </p:nvPr>
        </p:nvSpPr>
        <p:spPr>
          <a:xfrm>
            <a:off x="374373" y="1580322"/>
            <a:ext cx="3664227" cy="4596642"/>
          </a:xfrm>
        </p:spPr>
        <p:txBody>
          <a:bodyPr>
            <a:normAutofit fontScale="92500"/>
          </a:bodyPr>
          <a:lstStyle/>
          <a:p>
            <a:pPr algn="just"/>
            <a:r>
              <a:rPr lang="en-US" sz="2400" dirty="0"/>
              <a:t>Bir java </a:t>
            </a:r>
            <a:r>
              <a:rPr lang="en-US" sz="2400" dirty="0" err="1"/>
              <a:t>sınıf</a:t>
            </a:r>
            <a:r>
              <a:rPr lang="en-US" sz="2400" dirty="0"/>
              <a:t> </a:t>
            </a:r>
            <a:r>
              <a:rPr lang="en-US" sz="2400" dirty="0" err="1"/>
              <a:t>dosyasındaki</a:t>
            </a:r>
            <a:r>
              <a:rPr lang="en-US" sz="2400" dirty="0"/>
              <a:t> her </a:t>
            </a:r>
            <a:r>
              <a:rPr lang="en-US" sz="2400" dirty="0" err="1"/>
              <a:t>bir</a:t>
            </a:r>
            <a:r>
              <a:rPr lang="en-US" sz="2400" dirty="0"/>
              <a:t> </a:t>
            </a:r>
            <a:r>
              <a:rPr lang="en-US" sz="2400" dirty="0" err="1"/>
              <a:t>metodun</a:t>
            </a:r>
            <a:r>
              <a:rPr lang="en-US" sz="2400" dirty="0"/>
              <a:t>, her </a:t>
            </a:r>
            <a:r>
              <a:rPr lang="en-US" sz="2400" dirty="0" err="1"/>
              <a:t>biri</a:t>
            </a:r>
            <a:r>
              <a:rPr lang="en-US" sz="2400" dirty="0"/>
              <a:t> opcode (1 byte), operand1 (optional), operand2 (optional) </a:t>
            </a:r>
            <a:r>
              <a:rPr lang="en-US" sz="2400" dirty="0" err="1"/>
              <a:t>gibi</a:t>
            </a:r>
            <a:r>
              <a:rPr lang="en-US" sz="2400" dirty="0"/>
              <a:t> </a:t>
            </a:r>
            <a:r>
              <a:rPr lang="en-US" sz="2400" dirty="0" err="1"/>
              <a:t>farklı</a:t>
            </a:r>
            <a:r>
              <a:rPr lang="en-US" sz="2400" dirty="0"/>
              <a:t> </a:t>
            </a:r>
            <a:r>
              <a:rPr lang="en-US" sz="2400" dirty="0" err="1"/>
              <a:t>biçimlere</a:t>
            </a:r>
            <a:r>
              <a:rPr lang="en-US" sz="2400" dirty="0"/>
              <a:t> </a:t>
            </a:r>
            <a:r>
              <a:rPr lang="en-US" sz="2400" dirty="0" err="1"/>
              <a:t>sahip</a:t>
            </a:r>
            <a:r>
              <a:rPr lang="en-US" sz="2400" dirty="0"/>
              <a:t> </a:t>
            </a:r>
            <a:r>
              <a:rPr lang="en-US" sz="2400" dirty="0" err="1"/>
              <a:t>bir</a:t>
            </a:r>
            <a:r>
              <a:rPr lang="en-US" sz="2400" dirty="0"/>
              <a:t> dizi </a:t>
            </a:r>
            <a:r>
              <a:rPr lang="en-US" sz="2400" dirty="0" err="1"/>
              <a:t>talimattan</a:t>
            </a:r>
            <a:r>
              <a:rPr lang="en-US" sz="2400" dirty="0"/>
              <a:t> </a:t>
            </a:r>
            <a:r>
              <a:rPr lang="en-US" sz="2400" dirty="0" err="1"/>
              <a:t>oluşan</a:t>
            </a:r>
            <a:r>
              <a:rPr lang="en-US" sz="2400" dirty="0"/>
              <a:t> </a:t>
            </a:r>
            <a:r>
              <a:rPr lang="en-US" sz="2400" dirty="0" err="1"/>
              <a:t>bir</a:t>
            </a:r>
            <a:r>
              <a:rPr lang="en-US" sz="2400" dirty="0"/>
              <a:t> </a:t>
            </a:r>
            <a:r>
              <a:rPr lang="en-US" sz="2400" dirty="0" err="1"/>
              <a:t>kod</a:t>
            </a:r>
            <a:r>
              <a:rPr lang="en-US" sz="2400" dirty="0"/>
              <a:t> </a:t>
            </a:r>
            <a:r>
              <a:rPr lang="en-US" sz="2400" dirty="0" err="1"/>
              <a:t>segmenti</a:t>
            </a:r>
            <a:r>
              <a:rPr lang="en-US" sz="2400" dirty="0"/>
              <a:t> </a:t>
            </a:r>
            <a:r>
              <a:rPr lang="en-US" sz="2400" dirty="0" err="1"/>
              <a:t>bulunmaktadır</a:t>
            </a:r>
            <a:r>
              <a:rPr lang="tr-TR" sz="2400" dirty="0"/>
              <a:t>.</a:t>
            </a:r>
          </a:p>
          <a:p>
            <a:pPr algn="just"/>
            <a:r>
              <a:rPr lang="en-US" sz="2400" dirty="0" err="1"/>
              <a:t>Tüm</a:t>
            </a:r>
            <a:r>
              <a:rPr lang="en-US" sz="2400" dirty="0"/>
              <a:t> </a:t>
            </a:r>
            <a:r>
              <a:rPr lang="en-US" sz="2400" dirty="0" err="1"/>
              <a:t>bu</a:t>
            </a:r>
            <a:r>
              <a:rPr lang="en-US" sz="2400" dirty="0"/>
              <a:t> </a:t>
            </a:r>
            <a:r>
              <a:rPr lang="en-US" sz="2400" dirty="0" err="1"/>
              <a:t>talimatların</a:t>
            </a:r>
            <a:r>
              <a:rPr lang="en-US" sz="2400" dirty="0"/>
              <a:t> her </a:t>
            </a:r>
            <a:r>
              <a:rPr lang="en-US" sz="2400" dirty="0" err="1"/>
              <a:t>biri</a:t>
            </a:r>
            <a:r>
              <a:rPr lang="en-US" sz="2400" dirty="0"/>
              <a:t> </a:t>
            </a:r>
            <a:r>
              <a:rPr lang="en-US" sz="2400" dirty="0" err="1"/>
              <a:t>sadece</a:t>
            </a:r>
            <a:r>
              <a:rPr lang="en-US" sz="2400" dirty="0"/>
              <a:t> JVM </a:t>
            </a:r>
            <a:r>
              <a:rPr lang="en-US" sz="2400" dirty="0" err="1"/>
              <a:t>tarafından</a:t>
            </a:r>
            <a:r>
              <a:rPr lang="en-US" sz="2400" dirty="0"/>
              <a:t> </a:t>
            </a:r>
            <a:r>
              <a:rPr lang="en-US" sz="2400" dirty="0" err="1"/>
              <a:t>yürütülecek</a:t>
            </a:r>
            <a:r>
              <a:rPr lang="en-US" sz="2400" dirty="0"/>
              <a:t> </a:t>
            </a:r>
            <a:r>
              <a:rPr lang="en-US" sz="2400" dirty="0" err="1"/>
              <a:t>işlemi</a:t>
            </a:r>
            <a:r>
              <a:rPr lang="en-US" sz="2400" dirty="0"/>
              <a:t> tam </a:t>
            </a:r>
            <a:r>
              <a:rPr lang="en-US" sz="2400" dirty="0" err="1"/>
              <a:t>olarak</a:t>
            </a:r>
            <a:r>
              <a:rPr lang="en-US" sz="2400" dirty="0"/>
              <a:t> </a:t>
            </a:r>
            <a:r>
              <a:rPr lang="en-US" sz="2400" dirty="0" err="1"/>
              <a:t>belirten</a:t>
            </a:r>
            <a:r>
              <a:rPr lang="en-US" sz="2400" dirty="0"/>
              <a:t> </a:t>
            </a:r>
            <a:r>
              <a:rPr lang="en-US" sz="2400" dirty="0" err="1"/>
              <a:t>bir</a:t>
            </a:r>
            <a:r>
              <a:rPr lang="en-US" sz="2400" dirty="0"/>
              <a:t> </a:t>
            </a:r>
            <a:r>
              <a:rPr lang="en-US" sz="2400" b="1" dirty="0"/>
              <a:t>op </a:t>
            </a:r>
            <a:r>
              <a:rPr lang="en-US" sz="2400" b="1" dirty="0" err="1"/>
              <a:t>kod</a:t>
            </a:r>
            <a:r>
              <a:rPr lang="en-US" sz="2400" dirty="0" err="1"/>
              <a:t>’dan</a:t>
            </a:r>
            <a:r>
              <a:rPr lang="en-US" sz="2400" dirty="0"/>
              <a:t> (opcode) </a:t>
            </a:r>
            <a:r>
              <a:rPr lang="en-US" sz="2400" dirty="0" err="1"/>
              <a:t>oluşur</a:t>
            </a:r>
            <a:r>
              <a:rPr lang="en-US" sz="2400" dirty="0"/>
              <a:t>. </a:t>
            </a:r>
          </a:p>
        </p:txBody>
      </p:sp>
      <p:sp>
        <p:nvSpPr>
          <p:cNvPr id="4" name="Footer Placeholder 3">
            <a:extLst>
              <a:ext uri="{FF2B5EF4-FFF2-40B4-BE49-F238E27FC236}">
                <a16:creationId xmlns:a16="http://schemas.microsoft.com/office/drawing/2014/main" id="{4D1CDA8E-1B52-486B-B9BD-1A14F605423B}"/>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0656418E-38F3-4310-AA5C-2897369874FE}"/>
              </a:ext>
            </a:extLst>
          </p:cNvPr>
          <p:cNvSpPr>
            <a:spLocks noGrp="1"/>
          </p:cNvSpPr>
          <p:nvPr>
            <p:ph type="sldNum" sz="quarter" idx="12"/>
          </p:nvPr>
        </p:nvSpPr>
        <p:spPr/>
        <p:txBody>
          <a:bodyPr/>
          <a:lstStyle/>
          <a:p>
            <a:fld id="{B5FABE4D-60AF-4014-813B-6063C03839D2}" type="slidenum">
              <a:rPr lang="en-US" smtClean="0"/>
              <a:t>15</a:t>
            </a:fld>
            <a:endParaRPr lang="en-US"/>
          </a:p>
        </p:txBody>
      </p:sp>
      <p:graphicFrame>
        <p:nvGraphicFramePr>
          <p:cNvPr id="11" name="Table 10">
            <a:extLst>
              <a:ext uri="{FF2B5EF4-FFF2-40B4-BE49-F238E27FC236}">
                <a16:creationId xmlns:a16="http://schemas.microsoft.com/office/drawing/2014/main" id="{703FA490-E691-4533-8089-C3F4621E3CD0}"/>
              </a:ext>
            </a:extLst>
          </p:cNvPr>
          <p:cNvGraphicFramePr>
            <a:graphicFrameLocks noGrp="1"/>
          </p:cNvGraphicFramePr>
          <p:nvPr>
            <p:extLst>
              <p:ext uri="{D42A27DB-BD31-4B8C-83A1-F6EECF244321}">
                <p14:modId xmlns:p14="http://schemas.microsoft.com/office/powerpoint/2010/main" val="3627489653"/>
              </p:ext>
            </p:extLst>
          </p:nvPr>
        </p:nvGraphicFramePr>
        <p:xfrm>
          <a:off x="4323523" y="1498647"/>
          <a:ext cx="7494104" cy="4759991"/>
        </p:xfrm>
        <a:graphic>
          <a:graphicData uri="http://schemas.openxmlformats.org/drawingml/2006/table">
            <a:tbl>
              <a:tblPr firstRow="1" firstCol="1" bandRow="1">
                <a:tableStyleId>{5C22544A-7EE6-4342-B048-85BDC9FD1C3A}</a:tableStyleId>
              </a:tblPr>
              <a:tblGrid>
                <a:gridCol w="3298139">
                  <a:extLst>
                    <a:ext uri="{9D8B030D-6E8A-4147-A177-3AD203B41FA5}">
                      <a16:colId xmlns:a16="http://schemas.microsoft.com/office/drawing/2014/main" val="2684126665"/>
                    </a:ext>
                  </a:extLst>
                </a:gridCol>
                <a:gridCol w="4195965">
                  <a:extLst>
                    <a:ext uri="{9D8B030D-6E8A-4147-A177-3AD203B41FA5}">
                      <a16:colId xmlns:a16="http://schemas.microsoft.com/office/drawing/2014/main" val="3913590995"/>
                    </a:ext>
                  </a:extLst>
                </a:gridCol>
              </a:tblGrid>
              <a:tr h="214850">
                <a:tc>
                  <a:txBody>
                    <a:bodyPr/>
                    <a:lstStyle/>
                    <a:p>
                      <a:pPr marL="0" marR="0" algn="ctr">
                        <a:lnSpc>
                          <a:spcPct val="10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effectLst/>
                        </a:rPr>
                        <a:t>Java Code</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2000" b="1" dirty="0">
                          <a:effectLst/>
                        </a:rPr>
                        <a:t>Byte Code</a:t>
                      </a:r>
                      <a:endParaRPr lang="en-US" sz="2000" b="1"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8738627"/>
                  </a:ext>
                </a:extLst>
              </a:tr>
              <a:tr h="4448333">
                <a:tc>
                  <a:txBody>
                    <a:bodyPr/>
                    <a:lstStyle/>
                    <a:p>
                      <a:pPr marL="0" marR="0">
                        <a:lnSpc>
                          <a:spcPct val="10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rPr>
                        <a:t>public static void main(String[] </a:t>
                      </a:r>
                      <a:r>
                        <a:rPr lang="en-US" sz="1600" b="1" dirty="0" err="1">
                          <a:effectLst/>
                        </a:rPr>
                        <a:t>args</a:t>
                      </a:r>
                      <a:r>
                        <a:rPr lang="en-US" sz="1600" b="1" dirty="0">
                          <a:effectLst/>
                        </a:rPr>
                        <a:t>) {</a:t>
                      </a:r>
                    </a:p>
                    <a:p>
                      <a:pPr marL="0" marR="0">
                        <a:lnSpc>
                          <a:spcPct val="10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rPr>
                        <a:t>    int a = 1;</a:t>
                      </a:r>
                    </a:p>
                    <a:p>
                      <a:pPr marL="0" marR="0">
                        <a:lnSpc>
                          <a:spcPct val="10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rPr>
                        <a:t>    int b = 2;</a:t>
                      </a:r>
                    </a:p>
                    <a:p>
                      <a:pPr marL="0" marR="0">
                        <a:lnSpc>
                          <a:spcPct val="10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rPr>
                        <a:t>    int c = a + b;</a:t>
                      </a:r>
                    </a:p>
                    <a:p>
                      <a:pPr marL="0" marR="0">
                        <a:lnSpc>
                          <a:spcPct val="107000"/>
                        </a:lnSpc>
                        <a:spcBef>
                          <a:spcPts val="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effectLst/>
                        </a:rPr>
                        <a:t>}</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800" b="1" dirty="0">
                          <a:effectLst/>
                        </a:rPr>
                        <a:t>public static void main</a:t>
                      </a:r>
                      <a:r>
                        <a:rPr lang="tr-TR" sz="1800" b="1" dirty="0">
                          <a:effectLst/>
                        </a:rPr>
                        <a:t> </a:t>
                      </a:r>
                      <a:r>
                        <a:rPr lang="en-US" sz="1800" b="1" dirty="0">
                          <a:effectLst/>
                        </a:rPr>
                        <a:t>(</a:t>
                      </a:r>
                      <a:r>
                        <a:rPr lang="en-US" sz="1800" b="1" dirty="0" err="1">
                          <a:effectLst/>
                        </a:rPr>
                        <a:t>java.lang.String</a:t>
                      </a:r>
                      <a:r>
                        <a:rPr lang="en-US" sz="1800" b="1" dirty="0">
                          <a:effectLst/>
                        </a:rPr>
                        <a:t>[]);</a:t>
                      </a:r>
                      <a:endParaRPr lang="tr-TR" sz="1800" b="1" dirty="0">
                        <a:effectLst/>
                      </a:endParaRPr>
                    </a:p>
                    <a:p>
                      <a:r>
                        <a:rPr lang="en-US" sz="1800" b="1" dirty="0">
                          <a:effectLst/>
                        </a:rPr>
                        <a:t>descriptor: ([</a:t>
                      </a:r>
                      <a:r>
                        <a:rPr lang="en-US" sz="1800" b="1" dirty="0" err="1">
                          <a:effectLst/>
                        </a:rPr>
                        <a:t>Ljava</a:t>
                      </a:r>
                      <a:r>
                        <a:rPr lang="en-US" sz="1800" b="1" dirty="0">
                          <a:effectLst/>
                        </a:rPr>
                        <a:t>/</a:t>
                      </a:r>
                      <a:r>
                        <a:rPr lang="en-US" sz="1800" b="1" dirty="0" err="1">
                          <a:effectLst/>
                        </a:rPr>
                        <a:t>lang</a:t>
                      </a:r>
                      <a:r>
                        <a:rPr lang="en-US" sz="1800" b="1" dirty="0">
                          <a:effectLst/>
                        </a:rPr>
                        <a:t>/String;)V</a:t>
                      </a:r>
                      <a:endParaRPr lang="tr-TR" sz="1800" b="1" dirty="0">
                        <a:effectLst/>
                      </a:endParaRPr>
                    </a:p>
                    <a:p>
                      <a:r>
                        <a:rPr lang="en-US" sz="1800" b="1" dirty="0">
                          <a:effectLst/>
                        </a:rPr>
                        <a:t>flags: (0x0009) ACC_PUBLIC, ACC_STATIC</a:t>
                      </a:r>
                      <a:endParaRPr lang="tr-TR" sz="1800" b="1" dirty="0">
                        <a:effectLst/>
                      </a:endParaRPr>
                    </a:p>
                    <a:p>
                      <a:r>
                        <a:rPr lang="en-US" sz="1800" b="1" dirty="0">
                          <a:effectLst/>
                        </a:rPr>
                        <a:t>Code:</a:t>
                      </a:r>
                      <a:endParaRPr lang="tr-TR" sz="1800" b="1" dirty="0">
                        <a:effectLst/>
                      </a:endParaRPr>
                    </a:p>
                    <a:p>
                      <a:r>
                        <a:rPr lang="en-US" sz="1800" b="1" dirty="0">
                          <a:effectLst/>
                        </a:rPr>
                        <a:t>stack=2, locals=4, </a:t>
                      </a:r>
                      <a:r>
                        <a:rPr lang="en-US" sz="1800" b="1" dirty="0" err="1">
                          <a:effectLst/>
                        </a:rPr>
                        <a:t>args_size</a:t>
                      </a:r>
                      <a:r>
                        <a:rPr lang="en-US" sz="1800" b="1" dirty="0">
                          <a:effectLst/>
                        </a:rPr>
                        <a:t>=1</a:t>
                      </a:r>
                      <a:endParaRPr lang="tr-TR" sz="1800" b="1" dirty="0">
                        <a:effectLst/>
                      </a:endParaRPr>
                    </a:p>
                    <a:p>
                      <a:r>
                        <a:rPr lang="en-US" sz="1800" b="1" dirty="0">
                          <a:effectLst/>
                        </a:rPr>
                        <a:t>0: iconst_1</a:t>
                      </a:r>
                      <a:endParaRPr lang="tr-TR" sz="1800" b="1" dirty="0">
                        <a:effectLst/>
                      </a:endParaRPr>
                    </a:p>
                    <a:p>
                      <a:r>
                        <a:rPr lang="en-US" sz="1800" b="1" dirty="0">
                          <a:effectLst/>
                        </a:rPr>
                        <a:t>1: istore_1</a:t>
                      </a:r>
                      <a:endParaRPr lang="tr-TR" sz="1800" b="1" dirty="0">
                        <a:effectLst/>
                      </a:endParaRPr>
                    </a:p>
                    <a:p>
                      <a:r>
                        <a:rPr lang="en-US" sz="1800" b="1" dirty="0">
                          <a:effectLst/>
                        </a:rPr>
                        <a:t>2: iconst_2</a:t>
                      </a:r>
                      <a:endParaRPr lang="tr-TR" sz="1800" b="1" dirty="0">
                        <a:effectLst/>
                      </a:endParaRPr>
                    </a:p>
                    <a:p>
                      <a:r>
                        <a:rPr lang="en-US" sz="1800" b="1" dirty="0">
                          <a:effectLst/>
                        </a:rPr>
                        <a:t>3: istore_2</a:t>
                      </a:r>
                      <a:endParaRPr lang="tr-TR" sz="1800" b="1" dirty="0">
                        <a:effectLst/>
                      </a:endParaRPr>
                    </a:p>
                    <a:p>
                      <a:r>
                        <a:rPr lang="en-US" sz="1800" b="1" dirty="0">
                          <a:effectLst/>
                        </a:rPr>
                        <a:t>4: iload_1</a:t>
                      </a:r>
                      <a:endParaRPr lang="tr-TR" sz="1800" b="1" dirty="0">
                        <a:effectLst/>
                      </a:endParaRPr>
                    </a:p>
                    <a:p>
                      <a:r>
                        <a:rPr lang="en-US" sz="1800" b="1" dirty="0">
                          <a:effectLst/>
                        </a:rPr>
                        <a:t>5: iload_2</a:t>
                      </a:r>
                      <a:endParaRPr lang="tr-TR" sz="1800" b="1" dirty="0">
                        <a:effectLst/>
                      </a:endParaRPr>
                    </a:p>
                    <a:p>
                      <a:r>
                        <a:rPr lang="en-US" sz="1800" b="1" dirty="0">
                          <a:effectLst/>
                        </a:rPr>
                        <a:t>6: </a:t>
                      </a:r>
                      <a:r>
                        <a:rPr lang="en-US" sz="1800" b="1" dirty="0" err="1">
                          <a:effectLst/>
                        </a:rPr>
                        <a:t>iadd</a:t>
                      </a:r>
                      <a:endParaRPr lang="tr-TR" sz="1800" b="1" dirty="0">
                        <a:effectLst/>
                      </a:endParaRPr>
                    </a:p>
                    <a:p>
                      <a:r>
                        <a:rPr lang="en-US" sz="1800" b="1" dirty="0">
                          <a:effectLst/>
                        </a:rPr>
                        <a:t>7: istore_3</a:t>
                      </a:r>
                      <a:endParaRPr lang="tr-TR" sz="1800" b="1" dirty="0">
                        <a:effectLst/>
                      </a:endParaRPr>
                    </a:p>
                    <a:p>
                      <a:r>
                        <a:rPr lang="en-US" sz="1800" b="1" dirty="0">
                          <a:effectLst/>
                        </a:rPr>
                        <a:t>8: return</a:t>
                      </a:r>
                      <a:endParaRPr lang="en-US" sz="1800" b="1"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5006658"/>
                  </a:ext>
                </a:extLst>
              </a:tr>
            </a:tbl>
          </a:graphicData>
        </a:graphic>
      </p:graphicFrame>
    </p:spTree>
    <p:extLst>
      <p:ext uri="{BB962C8B-B14F-4D97-AF65-F5344CB8AC3E}">
        <p14:creationId xmlns:p14="http://schemas.microsoft.com/office/powerpoint/2010/main" val="164729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D9C7-7623-40EB-8170-330B975CD9E2}"/>
              </a:ext>
            </a:extLst>
          </p:cNvPr>
          <p:cNvSpPr>
            <a:spLocks noGrp="1"/>
          </p:cNvSpPr>
          <p:nvPr>
            <p:ph type="title"/>
          </p:nvPr>
        </p:nvSpPr>
        <p:spPr/>
        <p:txBody>
          <a:bodyPr/>
          <a:lstStyle/>
          <a:p>
            <a:r>
              <a:rPr lang="tr-TR" b="1" dirty="0"/>
              <a:t>Opcode ve Yığın Çerçeve Mantığı</a:t>
            </a:r>
            <a:endParaRPr lang="en-US" b="1" dirty="0"/>
          </a:p>
        </p:txBody>
      </p:sp>
      <p:sp>
        <p:nvSpPr>
          <p:cNvPr id="3" name="Content Placeholder 2">
            <a:extLst>
              <a:ext uri="{FF2B5EF4-FFF2-40B4-BE49-F238E27FC236}">
                <a16:creationId xmlns:a16="http://schemas.microsoft.com/office/drawing/2014/main" id="{82961C59-18D5-4C34-AD36-3F2FD219BE4F}"/>
              </a:ext>
            </a:extLst>
          </p:cNvPr>
          <p:cNvSpPr>
            <a:spLocks noGrp="1"/>
          </p:cNvSpPr>
          <p:nvPr>
            <p:ph idx="1"/>
          </p:nvPr>
        </p:nvSpPr>
        <p:spPr>
          <a:xfrm>
            <a:off x="838200" y="5247861"/>
            <a:ext cx="10515600" cy="929101"/>
          </a:xfrm>
        </p:spPr>
        <p:txBody>
          <a:bodyPr/>
          <a:lstStyle/>
          <a:p>
            <a:pPr algn="just"/>
            <a:r>
              <a:rPr lang="en-US" b="1" dirty="0"/>
              <a:t>iconst_1 (integer constant 1) :</a:t>
            </a:r>
            <a:r>
              <a:rPr lang="en-US" dirty="0"/>
              <a:t> </a:t>
            </a:r>
            <a:r>
              <a:rPr lang="tr-TR" dirty="0"/>
              <a:t> T</a:t>
            </a:r>
            <a:r>
              <a:rPr lang="en-US" dirty="0" err="1"/>
              <a:t>amsayı</a:t>
            </a:r>
            <a:r>
              <a:rPr lang="en-US" dirty="0"/>
              <a:t> </a:t>
            </a:r>
            <a:r>
              <a:rPr lang="en-US" dirty="0" err="1"/>
              <a:t>sabitini</a:t>
            </a:r>
            <a:r>
              <a:rPr lang="en-US" dirty="0"/>
              <a:t> </a:t>
            </a:r>
            <a:r>
              <a:rPr lang="en-US" dirty="0" err="1"/>
              <a:t>işlenen</a:t>
            </a:r>
            <a:r>
              <a:rPr lang="en-US" dirty="0"/>
              <a:t> </a:t>
            </a:r>
            <a:r>
              <a:rPr lang="en-US" dirty="0" err="1"/>
              <a:t>yığına</a:t>
            </a:r>
            <a:r>
              <a:rPr lang="en-US" dirty="0"/>
              <a:t> </a:t>
            </a:r>
            <a:r>
              <a:rPr lang="en-US" dirty="0" err="1"/>
              <a:t>ekler</a:t>
            </a:r>
            <a:r>
              <a:rPr lang="en-US" dirty="0"/>
              <a:t> (push).</a:t>
            </a:r>
            <a:r>
              <a:rPr lang="tr-TR" dirty="0"/>
              <a:t> </a:t>
            </a:r>
            <a:endParaRPr lang="en-US" dirty="0"/>
          </a:p>
        </p:txBody>
      </p:sp>
      <p:sp>
        <p:nvSpPr>
          <p:cNvPr id="4" name="Footer Placeholder 3">
            <a:extLst>
              <a:ext uri="{FF2B5EF4-FFF2-40B4-BE49-F238E27FC236}">
                <a16:creationId xmlns:a16="http://schemas.microsoft.com/office/drawing/2014/main" id="{4D1CDA8E-1B52-486B-B9BD-1A14F605423B}"/>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0656418E-38F3-4310-AA5C-2897369874FE}"/>
              </a:ext>
            </a:extLst>
          </p:cNvPr>
          <p:cNvSpPr>
            <a:spLocks noGrp="1"/>
          </p:cNvSpPr>
          <p:nvPr>
            <p:ph type="sldNum" sz="quarter" idx="12"/>
          </p:nvPr>
        </p:nvSpPr>
        <p:spPr/>
        <p:txBody>
          <a:bodyPr/>
          <a:lstStyle/>
          <a:p>
            <a:fld id="{B5FABE4D-60AF-4014-813B-6063C03839D2}" type="slidenum">
              <a:rPr lang="en-US" smtClean="0"/>
              <a:t>16</a:t>
            </a:fld>
            <a:endParaRPr lang="en-US"/>
          </a:p>
        </p:txBody>
      </p:sp>
      <p:pic>
        <p:nvPicPr>
          <p:cNvPr id="8" name="Picture 7">
            <a:extLst>
              <a:ext uri="{FF2B5EF4-FFF2-40B4-BE49-F238E27FC236}">
                <a16:creationId xmlns:a16="http://schemas.microsoft.com/office/drawing/2014/main" id="{CD5C76C5-159B-41A1-8B88-2EEB4CFE8BFA}"/>
              </a:ext>
            </a:extLst>
          </p:cNvPr>
          <p:cNvPicPr>
            <a:picLocks noChangeAspect="1"/>
          </p:cNvPicPr>
          <p:nvPr/>
        </p:nvPicPr>
        <p:blipFill>
          <a:blip r:embed="rId2"/>
          <a:stretch>
            <a:fillRect/>
          </a:stretch>
        </p:blipFill>
        <p:spPr>
          <a:xfrm>
            <a:off x="838199" y="1870867"/>
            <a:ext cx="4676187" cy="2939672"/>
          </a:xfrm>
          <a:prstGeom prst="rect">
            <a:avLst/>
          </a:prstGeom>
        </p:spPr>
      </p:pic>
      <p:pic>
        <p:nvPicPr>
          <p:cNvPr id="9" name="Picture 8">
            <a:extLst>
              <a:ext uri="{FF2B5EF4-FFF2-40B4-BE49-F238E27FC236}">
                <a16:creationId xmlns:a16="http://schemas.microsoft.com/office/drawing/2014/main" id="{0601EF49-FB55-48D7-9F7A-2D40F3BAD93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40457" y="2569178"/>
            <a:ext cx="3705225" cy="1543050"/>
          </a:xfrm>
          <a:prstGeom prst="rect">
            <a:avLst/>
          </a:prstGeom>
          <a:noFill/>
          <a:ln>
            <a:noFill/>
          </a:ln>
        </p:spPr>
      </p:pic>
      <p:cxnSp>
        <p:nvCxnSpPr>
          <p:cNvPr id="15" name="Connector: Elbow 14">
            <a:extLst>
              <a:ext uri="{FF2B5EF4-FFF2-40B4-BE49-F238E27FC236}">
                <a16:creationId xmlns:a16="http://schemas.microsoft.com/office/drawing/2014/main" id="{5897EB1B-1108-4B7C-86FD-11D2DF23FBE7}"/>
              </a:ext>
            </a:extLst>
          </p:cNvPr>
          <p:cNvCxnSpPr>
            <a:cxnSpLocks/>
          </p:cNvCxnSpPr>
          <p:nvPr/>
        </p:nvCxnSpPr>
        <p:spPr>
          <a:xfrm>
            <a:off x="3635071" y="2984799"/>
            <a:ext cx="3176388" cy="355904"/>
          </a:xfrm>
          <a:prstGeom prst="bentConnector3">
            <a:avLst/>
          </a:prstGeom>
          <a:ln w="38100" cap="flat" cmpd="sng" algn="ctr">
            <a:solidFill>
              <a:srgbClr val="C00000"/>
            </a:solidFill>
            <a:prstDash val="solid"/>
            <a:round/>
            <a:headEnd type="none" w="med" len="med"/>
            <a:tailEnd type="arrow"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2516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D9C7-7623-40EB-8170-330B975CD9E2}"/>
              </a:ext>
            </a:extLst>
          </p:cNvPr>
          <p:cNvSpPr>
            <a:spLocks noGrp="1"/>
          </p:cNvSpPr>
          <p:nvPr>
            <p:ph type="title"/>
          </p:nvPr>
        </p:nvSpPr>
        <p:spPr/>
        <p:txBody>
          <a:bodyPr/>
          <a:lstStyle/>
          <a:p>
            <a:r>
              <a:rPr lang="tr-TR" b="1" dirty="0"/>
              <a:t>Opcode ve Yığın Çerçeve Mantığı</a:t>
            </a:r>
            <a:endParaRPr lang="en-US" b="1" dirty="0"/>
          </a:p>
        </p:txBody>
      </p:sp>
      <p:sp>
        <p:nvSpPr>
          <p:cNvPr id="3" name="Content Placeholder 2">
            <a:extLst>
              <a:ext uri="{FF2B5EF4-FFF2-40B4-BE49-F238E27FC236}">
                <a16:creationId xmlns:a16="http://schemas.microsoft.com/office/drawing/2014/main" id="{82961C59-18D5-4C34-AD36-3F2FD219BE4F}"/>
              </a:ext>
            </a:extLst>
          </p:cNvPr>
          <p:cNvSpPr>
            <a:spLocks noGrp="1"/>
          </p:cNvSpPr>
          <p:nvPr>
            <p:ph idx="1"/>
          </p:nvPr>
        </p:nvSpPr>
        <p:spPr>
          <a:xfrm>
            <a:off x="838200" y="5247861"/>
            <a:ext cx="10515600" cy="929101"/>
          </a:xfrm>
        </p:spPr>
        <p:txBody>
          <a:bodyPr>
            <a:normAutofit/>
          </a:bodyPr>
          <a:lstStyle/>
          <a:p>
            <a:pPr algn="just"/>
            <a:r>
              <a:rPr lang="en-US" b="1" dirty="0"/>
              <a:t>istore_1 :</a:t>
            </a:r>
            <a:r>
              <a:rPr lang="en-US" dirty="0"/>
              <a:t> </a:t>
            </a:r>
            <a:r>
              <a:rPr lang="tr-TR" dirty="0"/>
              <a:t>En </a:t>
            </a:r>
            <a:r>
              <a:rPr lang="en-US" dirty="0" err="1"/>
              <a:t>üstteki</a:t>
            </a:r>
            <a:r>
              <a:rPr lang="en-US" dirty="0"/>
              <a:t> </a:t>
            </a:r>
            <a:r>
              <a:rPr lang="en-US" dirty="0" err="1"/>
              <a:t>işlenen</a:t>
            </a:r>
            <a:r>
              <a:rPr lang="en-US" dirty="0"/>
              <a:t> </a:t>
            </a:r>
            <a:r>
              <a:rPr lang="en-US" dirty="0" err="1"/>
              <a:t>tamsayı</a:t>
            </a:r>
            <a:r>
              <a:rPr lang="en-US" dirty="0"/>
              <a:t> (int </a:t>
            </a:r>
            <a:r>
              <a:rPr lang="en-US" dirty="0" err="1"/>
              <a:t>değeri</a:t>
            </a:r>
            <a:r>
              <a:rPr lang="en-US" dirty="0"/>
              <a:t>) </a:t>
            </a:r>
            <a:r>
              <a:rPr lang="en-US" dirty="0" err="1"/>
              <a:t>çeker</a:t>
            </a:r>
            <a:r>
              <a:rPr lang="en-US" dirty="0"/>
              <a:t> </a:t>
            </a:r>
            <a:r>
              <a:rPr lang="en-US" dirty="0" err="1"/>
              <a:t>ve</a:t>
            </a:r>
            <a:r>
              <a:rPr lang="en-US" dirty="0"/>
              <a:t> </a:t>
            </a:r>
            <a:r>
              <a:rPr lang="en-US" dirty="0" err="1"/>
              <a:t>bu</a:t>
            </a:r>
            <a:r>
              <a:rPr lang="en-US" dirty="0"/>
              <a:t> 1 </a:t>
            </a:r>
            <a:r>
              <a:rPr lang="en-US" dirty="0" err="1"/>
              <a:t>indeksini</a:t>
            </a:r>
            <a:r>
              <a:rPr lang="en-US" dirty="0"/>
              <a:t> </a:t>
            </a:r>
            <a:r>
              <a:rPr lang="en-US" dirty="0" err="1"/>
              <a:t>dizinde</a:t>
            </a:r>
            <a:r>
              <a:rPr lang="en-US" dirty="0"/>
              <a:t> a </a:t>
            </a:r>
            <a:r>
              <a:rPr lang="en-US" dirty="0" err="1"/>
              <a:t>yerel</a:t>
            </a:r>
            <a:r>
              <a:rPr lang="en-US" dirty="0"/>
              <a:t> </a:t>
            </a:r>
            <a:r>
              <a:rPr lang="en-US" dirty="0" err="1"/>
              <a:t>değişkenine</a:t>
            </a:r>
            <a:r>
              <a:rPr lang="en-US" dirty="0"/>
              <a:t> </a:t>
            </a:r>
            <a:r>
              <a:rPr lang="en-US" dirty="0" err="1"/>
              <a:t>karşılık</a:t>
            </a:r>
            <a:r>
              <a:rPr lang="en-US" dirty="0"/>
              <a:t> </a:t>
            </a:r>
            <a:r>
              <a:rPr lang="en-US" dirty="0" err="1"/>
              <a:t>gelen</a:t>
            </a:r>
            <a:r>
              <a:rPr lang="en-US" dirty="0"/>
              <a:t> </a:t>
            </a:r>
            <a:r>
              <a:rPr lang="en-US" dirty="0" err="1"/>
              <a:t>yerde</a:t>
            </a:r>
            <a:r>
              <a:rPr lang="en-US" dirty="0"/>
              <a:t> </a:t>
            </a:r>
            <a:r>
              <a:rPr lang="en-US" dirty="0" err="1"/>
              <a:t>saklar</a:t>
            </a:r>
            <a:r>
              <a:rPr lang="en-US" dirty="0"/>
              <a:t>. </a:t>
            </a:r>
          </a:p>
        </p:txBody>
      </p:sp>
      <p:sp>
        <p:nvSpPr>
          <p:cNvPr id="4" name="Footer Placeholder 3">
            <a:extLst>
              <a:ext uri="{FF2B5EF4-FFF2-40B4-BE49-F238E27FC236}">
                <a16:creationId xmlns:a16="http://schemas.microsoft.com/office/drawing/2014/main" id="{4D1CDA8E-1B52-486B-B9BD-1A14F605423B}"/>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0656418E-38F3-4310-AA5C-2897369874FE}"/>
              </a:ext>
            </a:extLst>
          </p:cNvPr>
          <p:cNvSpPr>
            <a:spLocks noGrp="1"/>
          </p:cNvSpPr>
          <p:nvPr>
            <p:ph type="sldNum" sz="quarter" idx="12"/>
          </p:nvPr>
        </p:nvSpPr>
        <p:spPr/>
        <p:txBody>
          <a:bodyPr/>
          <a:lstStyle/>
          <a:p>
            <a:fld id="{B5FABE4D-60AF-4014-813B-6063C03839D2}" type="slidenum">
              <a:rPr lang="en-US" smtClean="0"/>
              <a:t>17</a:t>
            </a:fld>
            <a:endParaRPr lang="en-US"/>
          </a:p>
        </p:txBody>
      </p:sp>
      <p:pic>
        <p:nvPicPr>
          <p:cNvPr id="8" name="Picture 7">
            <a:extLst>
              <a:ext uri="{FF2B5EF4-FFF2-40B4-BE49-F238E27FC236}">
                <a16:creationId xmlns:a16="http://schemas.microsoft.com/office/drawing/2014/main" id="{CD5C76C5-159B-41A1-8B88-2EEB4CFE8BFA}"/>
              </a:ext>
            </a:extLst>
          </p:cNvPr>
          <p:cNvPicPr>
            <a:picLocks noChangeAspect="1"/>
          </p:cNvPicPr>
          <p:nvPr/>
        </p:nvPicPr>
        <p:blipFill>
          <a:blip r:embed="rId2"/>
          <a:stretch>
            <a:fillRect/>
          </a:stretch>
        </p:blipFill>
        <p:spPr>
          <a:xfrm>
            <a:off x="838199" y="1870867"/>
            <a:ext cx="4676187" cy="2939672"/>
          </a:xfrm>
          <a:prstGeom prst="rect">
            <a:avLst/>
          </a:prstGeom>
        </p:spPr>
      </p:pic>
      <p:pic>
        <p:nvPicPr>
          <p:cNvPr id="10" name="Picture 9">
            <a:extLst>
              <a:ext uri="{FF2B5EF4-FFF2-40B4-BE49-F238E27FC236}">
                <a16:creationId xmlns:a16="http://schemas.microsoft.com/office/drawing/2014/main" id="{42EBEA4F-163B-44EE-8B3F-C70994CCB5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38997" y="2637758"/>
            <a:ext cx="5943600" cy="1405890"/>
          </a:xfrm>
          <a:prstGeom prst="rect">
            <a:avLst/>
          </a:prstGeom>
          <a:noFill/>
          <a:ln>
            <a:noFill/>
          </a:ln>
        </p:spPr>
      </p:pic>
      <p:cxnSp>
        <p:nvCxnSpPr>
          <p:cNvPr id="11" name="Connector: Elbow 10">
            <a:extLst>
              <a:ext uri="{FF2B5EF4-FFF2-40B4-BE49-F238E27FC236}">
                <a16:creationId xmlns:a16="http://schemas.microsoft.com/office/drawing/2014/main" id="{84EEBC5D-694B-4011-8F3C-B28FA9D826B4}"/>
              </a:ext>
            </a:extLst>
          </p:cNvPr>
          <p:cNvCxnSpPr>
            <a:cxnSpLocks/>
          </p:cNvCxnSpPr>
          <p:nvPr/>
        </p:nvCxnSpPr>
        <p:spPr>
          <a:xfrm>
            <a:off x="3662448" y="3192187"/>
            <a:ext cx="2125102" cy="355904"/>
          </a:xfrm>
          <a:prstGeom prst="bentConnector3">
            <a:avLst/>
          </a:prstGeom>
          <a:ln w="38100" cap="flat" cmpd="sng" algn="ctr">
            <a:solidFill>
              <a:srgbClr val="C00000"/>
            </a:solidFill>
            <a:prstDash val="solid"/>
            <a:round/>
            <a:headEnd type="none" w="med" len="med"/>
            <a:tailEnd type="arrow"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78363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D9C7-7623-40EB-8170-330B975CD9E2}"/>
              </a:ext>
            </a:extLst>
          </p:cNvPr>
          <p:cNvSpPr>
            <a:spLocks noGrp="1"/>
          </p:cNvSpPr>
          <p:nvPr>
            <p:ph type="title"/>
          </p:nvPr>
        </p:nvSpPr>
        <p:spPr/>
        <p:txBody>
          <a:bodyPr/>
          <a:lstStyle/>
          <a:p>
            <a:r>
              <a:rPr lang="tr-TR" b="1" dirty="0"/>
              <a:t>Opcode ve Yığın Çerçeve Mantığı</a:t>
            </a:r>
            <a:endParaRPr lang="en-US" b="1" dirty="0"/>
          </a:p>
        </p:txBody>
      </p:sp>
      <p:sp>
        <p:nvSpPr>
          <p:cNvPr id="3" name="Content Placeholder 2">
            <a:extLst>
              <a:ext uri="{FF2B5EF4-FFF2-40B4-BE49-F238E27FC236}">
                <a16:creationId xmlns:a16="http://schemas.microsoft.com/office/drawing/2014/main" id="{82961C59-18D5-4C34-AD36-3F2FD219BE4F}"/>
              </a:ext>
            </a:extLst>
          </p:cNvPr>
          <p:cNvSpPr>
            <a:spLocks noGrp="1"/>
          </p:cNvSpPr>
          <p:nvPr>
            <p:ph idx="1"/>
          </p:nvPr>
        </p:nvSpPr>
        <p:spPr>
          <a:xfrm>
            <a:off x="838200" y="5247861"/>
            <a:ext cx="10515600" cy="929101"/>
          </a:xfrm>
        </p:spPr>
        <p:txBody>
          <a:bodyPr/>
          <a:lstStyle/>
          <a:p>
            <a:pPr algn="just"/>
            <a:r>
              <a:rPr lang="en-US" b="1" dirty="0"/>
              <a:t>iconst_2 (integer constant 1) :</a:t>
            </a:r>
            <a:r>
              <a:rPr lang="en-US" dirty="0"/>
              <a:t> </a:t>
            </a:r>
            <a:r>
              <a:rPr lang="tr-TR" dirty="0"/>
              <a:t>T</a:t>
            </a:r>
            <a:r>
              <a:rPr lang="en-US" dirty="0" err="1"/>
              <a:t>amsayı</a:t>
            </a:r>
            <a:r>
              <a:rPr lang="en-US" dirty="0"/>
              <a:t> </a:t>
            </a:r>
            <a:r>
              <a:rPr lang="en-US" dirty="0" err="1"/>
              <a:t>sabitini</a:t>
            </a:r>
            <a:r>
              <a:rPr lang="en-US" dirty="0"/>
              <a:t> </a:t>
            </a:r>
            <a:r>
              <a:rPr lang="en-US" dirty="0" err="1"/>
              <a:t>işlenen</a:t>
            </a:r>
            <a:r>
              <a:rPr lang="en-US" dirty="0"/>
              <a:t> </a:t>
            </a:r>
            <a:r>
              <a:rPr lang="en-US" dirty="0" err="1"/>
              <a:t>yığına</a:t>
            </a:r>
            <a:r>
              <a:rPr lang="en-US" dirty="0"/>
              <a:t> </a:t>
            </a:r>
            <a:r>
              <a:rPr lang="en-US" dirty="0" err="1"/>
              <a:t>ekler</a:t>
            </a:r>
            <a:r>
              <a:rPr lang="en-US" dirty="0"/>
              <a:t> (push).</a:t>
            </a:r>
          </a:p>
        </p:txBody>
      </p:sp>
      <p:sp>
        <p:nvSpPr>
          <p:cNvPr id="4" name="Footer Placeholder 3">
            <a:extLst>
              <a:ext uri="{FF2B5EF4-FFF2-40B4-BE49-F238E27FC236}">
                <a16:creationId xmlns:a16="http://schemas.microsoft.com/office/drawing/2014/main" id="{4D1CDA8E-1B52-486B-B9BD-1A14F605423B}"/>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0656418E-38F3-4310-AA5C-2897369874FE}"/>
              </a:ext>
            </a:extLst>
          </p:cNvPr>
          <p:cNvSpPr>
            <a:spLocks noGrp="1"/>
          </p:cNvSpPr>
          <p:nvPr>
            <p:ph type="sldNum" sz="quarter" idx="12"/>
          </p:nvPr>
        </p:nvSpPr>
        <p:spPr/>
        <p:txBody>
          <a:bodyPr/>
          <a:lstStyle/>
          <a:p>
            <a:fld id="{B5FABE4D-60AF-4014-813B-6063C03839D2}" type="slidenum">
              <a:rPr lang="en-US" smtClean="0"/>
              <a:t>18</a:t>
            </a:fld>
            <a:endParaRPr lang="en-US"/>
          </a:p>
        </p:txBody>
      </p:sp>
      <p:pic>
        <p:nvPicPr>
          <p:cNvPr id="8" name="Picture 7">
            <a:extLst>
              <a:ext uri="{FF2B5EF4-FFF2-40B4-BE49-F238E27FC236}">
                <a16:creationId xmlns:a16="http://schemas.microsoft.com/office/drawing/2014/main" id="{CD5C76C5-159B-41A1-8B88-2EEB4CFE8BFA}"/>
              </a:ext>
            </a:extLst>
          </p:cNvPr>
          <p:cNvPicPr>
            <a:picLocks noChangeAspect="1"/>
          </p:cNvPicPr>
          <p:nvPr/>
        </p:nvPicPr>
        <p:blipFill>
          <a:blip r:embed="rId2"/>
          <a:stretch>
            <a:fillRect/>
          </a:stretch>
        </p:blipFill>
        <p:spPr>
          <a:xfrm>
            <a:off x="838199" y="1870867"/>
            <a:ext cx="4676187" cy="2939672"/>
          </a:xfrm>
          <a:prstGeom prst="rect">
            <a:avLst/>
          </a:prstGeom>
        </p:spPr>
      </p:pic>
      <p:pic>
        <p:nvPicPr>
          <p:cNvPr id="10" name="Picture 9">
            <a:extLst>
              <a:ext uri="{FF2B5EF4-FFF2-40B4-BE49-F238E27FC236}">
                <a16:creationId xmlns:a16="http://schemas.microsoft.com/office/drawing/2014/main" id="{B89B677F-7625-4AA9-9A9B-8C3D529F186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54541" y="2569178"/>
            <a:ext cx="3705225" cy="1543050"/>
          </a:xfrm>
          <a:prstGeom prst="rect">
            <a:avLst/>
          </a:prstGeom>
          <a:noFill/>
          <a:ln>
            <a:noFill/>
          </a:ln>
        </p:spPr>
      </p:pic>
      <p:cxnSp>
        <p:nvCxnSpPr>
          <p:cNvPr id="11" name="Connector: Elbow 10">
            <a:extLst>
              <a:ext uri="{FF2B5EF4-FFF2-40B4-BE49-F238E27FC236}">
                <a16:creationId xmlns:a16="http://schemas.microsoft.com/office/drawing/2014/main" id="{39A56524-ED57-4ED1-BE96-A76D877694D2}"/>
              </a:ext>
            </a:extLst>
          </p:cNvPr>
          <p:cNvCxnSpPr>
            <a:cxnSpLocks/>
          </p:cNvCxnSpPr>
          <p:nvPr/>
        </p:nvCxnSpPr>
        <p:spPr>
          <a:xfrm>
            <a:off x="3673399" y="3340703"/>
            <a:ext cx="3307799" cy="12700"/>
          </a:xfrm>
          <a:prstGeom prst="bentConnector3">
            <a:avLst>
              <a:gd name="adj1" fmla="val 97839"/>
            </a:avLst>
          </a:prstGeom>
          <a:ln w="38100" cap="flat" cmpd="sng" algn="ctr">
            <a:solidFill>
              <a:srgbClr val="C00000"/>
            </a:solidFill>
            <a:prstDash val="solid"/>
            <a:round/>
            <a:headEnd type="none" w="med" len="med"/>
            <a:tailEnd type="arrow"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098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D9C7-7623-40EB-8170-330B975CD9E2}"/>
              </a:ext>
            </a:extLst>
          </p:cNvPr>
          <p:cNvSpPr>
            <a:spLocks noGrp="1"/>
          </p:cNvSpPr>
          <p:nvPr>
            <p:ph type="title"/>
          </p:nvPr>
        </p:nvSpPr>
        <p:spPr/>
        <p:txBody>
          <a:bodyPr/>
          <a:lstStyle/>
          <a:p>
            <a:r>
              <a:rPr lang="tr-TR" b="1" dirty="0"/>
              <a:t>Opcode ve Yığın Çerçeve Mantığı</a:t>
            </a:r>
            <a:endParaRPr lang="en-US" b="1" dirty="0"/>
          </a:p>
        </p:txBody>
      </p:sp>
      <p:sp>
        <p:nvSpPr>
          <p:cNvPr id="3" name="Content Placeholder 2">
            <a:extLst>
              <a:ext uri="{FF2B5EF4-FFF2-40B4-BE49-F238E27FC236}">
                <a16:creationId xmlns:a16="http://schemas.microsoft.com/office/drawing/2014/main" id="{82961C59-18D5-4C34-AD36-3F2FD219BE4F}"/>
              </a:ext>
            </a:extLst>
          </p:cNvPr>
          <p:cNvSpPr>
            <a:spLocks noGrp="1"/>
          </p:cNvSpPr>
          <p:nvPr>
            <p:ph idx="1"/>
          </p:nvPr>
        </p:nvSpPr>
        <p:spPr>
          <a:xfrm>
            <a:off x="838200" y="5247861"/>
            <a:ext cx="10515600" cy="929101"/>
          </a:xfrm>
        </p:spPr>
        <p:txBody>
          <a:bodyPr>
            <a:normAutofit/>
          </a:bodyPr>
          <a:lstStyle/>
          <a:p>
            <a:pPr algn="just"/>
            <a:r>
              <a:rPr lang="en-US" b="1" dirty="0"/>
              <a:t>istore_2 :</a:t>
            </a:r>
            <a:r>
              <a:rPr lang="en-US" dirty="0"/>
              <a:t> </a:t>
            </a:r>
            <a:r>
              <a:rPr lang="tr-TR" dirty="0"/>
              <a:t>Ü</a:t>
            </a:r>
            <a:r>
              <a:rPr lang="en-US" dirty="0" err="1"/>
              <a:t>stteki</a:t>
            </a:r>
            <a:r>
              <a:rPr lang="en-US" dirty="0"/>
              <a:t> </a:t>
            </a:r>
            <a:r>
              <a:rPr lang="en-US" dirty="0" err="1"/>
              <a:t>işlenen</a:t>
            </a:r>
            <a:r>
              <a:rPr lang="en-US" dirty="0"/>
              <a:t> </a:t>
            </a:r>
            <a:r>
              <a:rPr lang="en-US" dirty="0" err="1"/>
              <a:t>tamsayı</a:t>
            </a:r>
            <a:r>
              <a:rPr lang="en-US" dirty="0"/>
              <a:t> (int </a:t>
            </a:r>
            <a:r>
              <a:rPr lang="en-US" dirty="0" err="1"/>
              <a:t>değeri</a:t>
            </a:r>
            <a:r>
              <a:rPr lang="en-US" dirty="0"/>
              <a:t>) </a:t>
            </a:r>
            <a:r>
              <a:rPr lang="en-US" dirty="0" err="1"/>
              <a:t>çeker</a:t>
            </a:r>
            <a:r>
              <a:rPr lang="en-US" dirty="0"/>
              <a:t> </a:t>
            </a:r>
            <a:r>
              <a:rPr lang="en-US" dirty="0" err="1"/>
              <a:t>ve</a:t>
            </a:r>
            <a:r>
              <a:rPr lang="en-US" dirty="0"/>
              <a:t> </a:t>
            </a:r>
            <a:r>
              <a:rPr lang="en-US" dirty="0" err="1"/>
              <a:t>bu</a:t>
            </a:r>
            <a:r>
              <a:rPr lang="en-US" dirty="0"/>
              <a:t> 2 </a:t>
            </a:r>
            <a:r>
              <a:rPr lang="en-US" dirty="0" err="1"/>
              <a:t>indeksini</a:t>
            </a:r>
            <a:r>
              <a:rPr lang="en-US" dirty="0"/>
              <a:t> </a:t>
            </a:r>
            <a:r>
              <a:rPr lang="en-US" dirty="0" err="1"/>
              <a:t>dizinde</a:t>
            </a:r>
            <a:r>
              <a:rPr lang="en-US" dirty="0"/>
              <a:t> b </a:t>
            </a:r>
            <a:r>
              <a:rPr lang="en-US" dirty="0" err="1"/>
              <a:t>yerel</a:t>
            </a:r>
            <a:r>
              <a:rPr lang="en-US" dirty="0"/>
              <a:t> </a:t>
            </a:r>
            <a:r>
              <a:rPr lang="en-US" dirty="0" err="1"/>
              <a:t>değişkenine</a:t>
            </a:r>
            <a:r>
              <a:rPr lang="en-US" dirty="0"/>
              <a:t> </a:t>
            </a:r>
            <a:r>
              <a:rPr lang="en-US" dirty="0" err="1"/>
              <a:t>karşılık</a:t>
            </a:r>
            <a:r>
              <a:rPr lang="en-US" dirty="0"/>
              <a:t> </a:t>
            </a:r>
            <a:r>
              <a:rPr lang="en-US" dirty="0" err="1"/>
              <a:t>gelen</a:t>
            </a:r>
            <a:r>
              <a:rPr lang="en-US" dirty="0"/>
              <a:t> </a:t>
            </a:r>
            <a:r>
              <a:rPr lang="en-US" dirty="0" err="1"/>
              <a:t>yerde</a:t>
            </a:r>
            <a:r>
              <a:rPr lang="en-US" dirty="0"/>
              <a:t> </a:t>
            </a:r>
            <a:r>
              <a:rPr lang="en-US" dirty="0" err="1"/>
              <a:t>saklar</a:t>
            </a:r>
            <a:r>
              <a:rPr lang="en-US" dirty="0"/>
              <a:t>.</a:t>
            </a:r>
          </a:p>
        </p:txBody>
      </p:sp>
      <p:sp>
        <p:nvSpPr>
          <p:cNvPr id="4" name="Footer Placeholder 3">
            <a:extLst>
              <a:ext uri="{FF2B5EF4-FFF2-40B4-BE49-F238E27FC236}">
                <a16:creationId xmlns:a16="http://schemas.microsoft.com/office/drawing/2014/main" id="{4D1CDA8E-1B52-486B-B9BD-1A14F605423B}"/>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0656418E-38F3-4310-AA5C-2897369874FE}"/>
              </a:ext>
            </a:extLst>
          </p:cNvPr>
          <p:cNvSpPr>
            <a:spLocks noGrp="1"/>
          </p:cNvSpPr>
          <p:nvPr>
            <p:ph type="sldNum" sz="quarter" idx="12"/>
          </p:nvPr>
        </p:nvSpPr>
        <p:spPr/>
        <p:txBody>
          <a:bodyPr/>
          <a:lstStyle/>
          <a:p>
            <a:fld id="{B5FABE4D-60AF-4014-813B-6063C03839D2}" type="slidenum">
              <a:rPr lang="en-US" smtClean="0"/>
              <a:t>19</a:t>
            </a:fld>
            <a:endParaRPr lang="en-US"/>
          </a:p>
        </p:txBody>
      </p:sp>
      <p:pic>
        <p:nvPicPr>
          <p:cNvPr id="8" name="Picture 7">
            <a:extLst>
              <a:ext uri="{FF2B5EF4-FFF2-40B4-BE49-F238E27FC236}">
                <a16:creationId xmlns:a16="http://schemas.microsoft.com/office/drawing/2014/main" id="{CD5C76C5-159B-41A1-8B88-2EEB4CFE8BFA}"/>
              </a:ext>
            </a:extLst>
          </p:cNvPr>
          <p:cNvPicPr>
            <a:picLocks noChangeAspect="1"/>
          </p:cNvPicPr>
          <p:nvPr/>
        </p:nvPicPr>
        <p:blipFill>
          <a:blip r:embed="rId2"/>
          <a:stretch>
            <a:fillRect/>
          </a:stretch>
        </p:blipFill>
        <p:spPr>
          <a:xfrm>
            <a:off x="838199" y="1870867"/>
            <a:ext cx="4676187" cy="2939672"/>
          </a:xfrm>
          <a:prstGeom prst="rect">
            <a:avLst/>
          </a:prstGeom>
        </p:spPr>
      </p:pic>
      <p:pic>
        <p:nvPicPr>
          <p:cNvPr id="10" name="Picture 9">
            <a:extLst>
              <a:ext uri="{FF2B5EF4-FFF2-40B4-BE49-F238E27FC236}">
                <a16:creationId xmlns:a16="http://schemas.microsoft.com/office/drawing/2014/main" id="{94124977-5C9B-47B3-825C-D1DE0E71603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97218" y="2657760"/>
            <a:ext cx="5943600" cy="1365885"/>
          </a:xfrm>
          <a:prstGeom prst="rect">
            <a:avLst/>
          </a:prstGeom>
          <a:noFill/>
          <a:ln>
            <a:noFill/>
          </a:ln>
        </p:spPr>
      </p:pic>
      <p:cxnSp>
        <p:nvCxnSpPr>
          <p:cNvPr id="11" name="Connector: Elbow 10">
            <a:extLst>
              <a:ext uri="{FF2B5EF4-FFF2-40B4-BE49-F238E27FC236}">
                <a16:creationId xmlns:a16="http://schemas.microsoft.com/office/drawing/2014/main" id="{C771FBA4-07A2-41FA-85A0-00FD95769AD9}"/>
              </a:ext>
            </a:extLst>
          </p:cNvPr>
          <p:cNvCxnSpPr>
            <a:cxnSpLocks/>
          </p:cNvCxnSpPr>
          <p:nvPr/>
        </p:nvCxnSpPr>
        <p:spPr>
          <a:xfrm flipV="1">
            <a:off x="3689825" y="3340702"/>
            <a:ext cx="2070347" cy="169061"/>
          </a:xfrm>
          <a:prstGeom prst="bentConnector3">
            <a:avLst/>
          </a:prstGeom>
          <a:ln w="38100" cap="flat" cmpd="sng" algn="ctr">
            <a:solidFill>
              <a:srgbClr val="C00000"/>
            </a:solidFill>
            <a:prstDash val="solid"/>
            <a:round/>
            <a:headEnd type="none" w="med" len="med"/>
            <a:tailEnd type="arrow"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3878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1C9B-2F7A-4466-9773-CDE1D61F486D}"/>
              </a:ext>
            </a:extLst>
          </p:cNvPr>
          <p:cNvSpPr>
            <a:spLocks noGrp="1"/>
          </p:cNvSpPr>
          <p:nvPr>
            <p:ph type="title"/>
          </p:nvPr>
        </p:nvSpPr>
        <p:spPr/>
        <p:txBody>
          <a:bodyPr/>
          <a:lstStyle/>
          <a:p>
            <a:r>
              <a:rPr lang="en-US" b="1" dirty="0" err="1">
                <a:effectLst>
                  <a:outerShdw blurRad="38100" dist="38100" dir="2700000" algn="tl">
                    <a:srgbClr val="000000">
                      <a:alpha val="43137"/>
                    </a:srgbClr>
                  </a:outerShdw>
                </a:effectLst>
              </a:rPr>
              <a:t>Ajanda</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CA3126A-29DB-4169-A2BE-A67103EE1AE6}"/>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G</a:t>
            </a:r>
            <a:r>
              <a:rPr lang="tr-TR" dirty="0">
                <a:effectLst>
                  <a:outerShdw blurRad="38100" dist="38100" dir="2700000" algn="tl">
                    <a:srgbClr val="000000">
                      <a:alpha val="43137"/>
                    </a:srgbClr>
                  </a:outerShdw>
                </a:effectLst>
              </a:rPr>
              <a:t>iriş</a:t>
            </a:r>
          </a:p>
          <a:p>
            <a:r>
              <a:rPr lang="tr-TR" dirty="0">
                <a:effectLst>
                  <a:outerShdw blurRad="38100" dist="38100" dir="2700000" algn="tl">
                    <a:srgbClr val="000000">
                      <a:alpha val="43137"/>
                    </a:srgbClr>
                  </a:outerShdw>
                </a:effectLst>
              </a:rPr>
              <a:t>Bytecode</a:t>
            </a:r>
          </a:p>
          <a:p>
            <a:r>
              <a:rPr lang="tr-TR" dirty="0">
                <a:effectLst>
                  <a:outerShdw blurRad="38100" dist="38100" dir="2700000" algn="tl">
                    <a:srgbClr val="000000">
                      <a:alpha val="43137"/>
                    </a:srgbClr>
                  </a:outerShdw>
                </a:effectLst>
              </a:rPr>
              <a:t>Opcode ve Yığın Çerçeve Mantığı</a:t>
            </a:r>
          </a:p>
          <a:p>
            <a:r>
              <a:rPr lang="tr-TR" dirty="0">
                <a:effectLst>
                  <a:outerShdw blurRad="38100" dist="38100" dir="2700000" algn="tl">
                    <a:srgbClr val="000000">
                      <a:alpha val="43137"/>
                    </a:srgbClr>
                  </a:outerShdw>
                </a:effectLst>
              </a:rPr>
              <a:t>Javassist</a:t>
            </a:r>
          </a:p>
          <a:p>
            <a:r>
              <a:rPr lang="tr-TR" dirty="0">
                <a:effectLst>
                  <a:outerShdw blurRad="38100" dist="38100" dir="2700000" algn="tl">
                    <a:srgbClr val="000000">
                      <a:alpha val="43137"/>
                    </a:srgbClr>
                  </a:outerShdw>
                </a:effectLst>
              </a:rPr>
              <a:t>Geliştirilen ConvertToByteCode Yazılımı</a:t>
            </a:r>
          </a:p>
          <a:p>
            <a:r>
              <a:rPr lang="tr-TR" dirty="0">
                <a:effectLst>
                  <a:outerShdw blurRad="38100" dist="38100" dir="2700000" algn="tl">
                    <a:srgbClr val="000000">
                      <a:alpha val="43137"/>
                    </a:srgbClr>
                  </a:outerShdw>
                </a:effectLst>
              </a:rPr>
              <a:t>Sonuç</a:t>
            </a:r>
          </a:p>
          <a:p>
            <a:r>
              <a:rPr lang="tr-TR" dirty="0">
                <a:effectLst>
                  <a:outerShdw blurRad="38100" dist="38100" dir="2700000" algn="tl">
                    <a:srgbClr val="000000">
                      <a:alpha val="43137"/>
                    </a:srgbClr>
                  </a:outerShdw>
                </a:effectLst>
              </a:rPr>
              <a:t>Kaynaklar</a:t>
            </a:r>
          </a:p>
          <a:p>
            <a:pPr lvl="1"/>
            <a:endParaRPr lang="en-US" dirty="0">
              <a:effectLst>
                <a:outerShdw blurRad="38100" dist="38100" dir="2700000" algn="tl">
                  <a:srgbClr val="000000">
                    <a:alpha val="43137"/>
                  </a:srgbClr>
                </a:outerShdw>
              </a:effectLst>
            </a:endParaRPr>
          </a:p>
        </p:txBody>
      </p:sp>
      <p:sp>
        <p:nvSpPr>
          <p:cNvPr id="4" name="Footer Placeholder 3">
            <a:extLst>
              <a:ext uri="{FF2B5EF4-FFF2-40B4-BE49-F238E27FC236}">
                <a16:creationId xmlns:a16="http://schemas.microsoft.com/office/drawing/2014/main" id="{80AEEDB6-3B1E-440E-8D15-A1037667D2E7}"/>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627EB094-BEA4-4194-9004-0B145457D360}"/>
              </a:ext>
            </a:extLst>
          </p:cNvPr>
          <p:cNvSpPr>
            <a:spLocks noGrp="1"/>
          </p:cNvSpPr>
          <p:nvPr>
            <p:ph type="sldNum" sz="quarter" idx="12"/>
          </p:nvPr>
        </p:nvSpPr>
        <p:spPr/>
        <p:txBody>
          <a:bodyPr/>
          <a:lstStyle/>
          <a:p>
            <a:fld id="{B5FABE4D-60AF-4014-813B-6063C03839D2}" type="slidenum">
              <a:rPr lang="en-US" smtClean="0"/>
              <a:t>2</a:t>
            </a:fld>
            <a:endParaRPr lang="en-US"/>
          </a:p>
        </p:txBody>
      </p:sp>
    </p:spTree>
    <p:extLst>
      <p:ext uri="{BB962C8B-B14F-4D97-AF65-F5344CB8AC3E}">
        <p14:creationId xmlns:p14="http://schemas.microsoft.com/office/powerpoint/2010/main" val="2882031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D9C7-7623-40EB-8170-330B975CD9E2}"/>
              </a:ext>
            </a:extLst>
          </p:cNvPr>
          <p:cNvSpPr>
            <a:spLocks noGrp="1"/>
          </p:cNvSpPr>
          <p:nvPr>
            <p:ph type="title"/>
          </p:nvPr>
        </p:nvSpPr>
        <p:spPr/>
        <p:txBody>
          <a:bodyPr/>
          <a:lstStyle/>
          <a:p>
            <a:r>
              <a:rPr lang="tr-TR" b="1" dirty="0"/>
              <a:t>Opcode ve Yığın Çerçeve Mantığı</a:t>
            </a:r>
            <a:endParaRPr lang="en-US" b="1" dirty="0"/>
          </a:p>
        </p:txBody>
      </p:sp>
      <p:sp>
        <p:nvSpPr>
          <p:cNvPr id="3" name="Content Placeholder 2">
            <a:extLst>
              <a:ext uri="{FF2B5EF4-FFF2-40B4-BE49-F238E27FC236}">
                <a16:creationId xmlns:a16="http://schemas.microsoft.com/office/drawing/2014/main" id="{82961C59-18D5-4C34-AD36-3F2FD219BE4F}"/>
              </a:ext>
            </a:extLst>
          </p:cNvPr>
          <p:cNvSpPr>
            <a:spLocks noGrp="1"/>
          </p:cNvSpPr>
          <p:nvPr>
            <p:ph idx="1"/>
          </p:nvPr>
        </p:nvSpPr>
        <p:spPr>
          <a:xfrm>
            <a:off x="838200" y="5247861"/>
            <a:ext cx="10515600" cy="929101"/>
          </a:xfrm>
        </p:spPr>
        <p:txBody>
          <a:bodyPr/>
          <a:lstStyle/>
          <a:p>
            <a:pPr algn="just"/>
            <a:r>
              <a:rPr lang="en-US" b="1" dirty="0"/>
              <a:t>iload_1 :</a:t>
            </a:r>
            <a:r>
              <a:rPr lang="en-US" dirty="0"/>
              <a:t> </a:t>
            </a:r>
            <a:r>
              <a:rPr lang="tr-TR" dirty="0"/>
              <a:t>T</a:t>
            </a:r>
            <a:r>
              <a:rPr lang="en-US" dirty="0" err="1"/>
              <a:t>amsayı</a:t>
            </a:r>
            <a:r>
              <a:rPr lang="en-US" dirty="0"/>
              <a:t> </a:t>
            </a:r>
            <a:r>
              <a:rPr lang="en-US" dirty="0" err="1"/>
              <a:t>değişkeni</a:t>
            </a:r>
            <a:r>
              <a:rPr lang="en-US" dirty="0"/>
              <a:t> </a:t>
            </a:r>
            <a:r>
              <a:rPr lang="en-US" dirty="0" err="1"/>
              <a:t>olan</a:t>
            </a:r>
            <a:r>
              <a:rPr lang="en-US" dirty="0"/>
              <a:t> 1 </a:t>
            </a:r>
            <a:r>
              <a:rPr lang="en-US" dirty="0" err="1"/>
              <a:t>indeksini</a:t>
            </a:r>
            <a:r>
              <a:rPr lang="en-US" dirty="0"/>
              <a:t> </a:t>
            </a:r>
            <a:r>
              <a:rPr lang="en-US" dirty="0" err="1"/>
              <a:t>yerel</a:t>
            </a:r>
            <a:r>
              <a:rPr lang="en-US" dirty="0"/>
              <a:t> </a:t>
            </a:r>
            <a:r>
              <a:rPr lang="en-US" dirty="0" err="1"/>
              <a:t>değişkenden</a:t>
            </a:r>
            <a:r>
              <a:rPr lang="en-US" dirty="0"/>
              <a:t> </a:t>
            </a:r>
            <a:r>
              <a:rPr lang="en-US" dirty="0" err="1"/>
              <a:t>alır</a:t>
            </a:r>
            <a:r>
              <a:rPr lang="en-US" dirty="0"/>
              <a:t> </a:t>
            </a:r>
            <a:r>
              <a:rPr lang="en-US" dirty="0" err="1"/>
              <a:t>ve</a:t>
            </a:r>
            <a:r>
              <a:rPr lang="en-US" dirty="0"/>
              <a:t> </a:t>
            </a:r>
            <a:r>
              <a:rPr lang="en-US" dirty="0" err="1"/>
              <a:t>işlenen</a:t>
            </a:r>
            <a:r>
              <a:rPr lang="en-US" dirty="0"/>
              <a:t> </a:t>
            </a:r>
            <a:r>
              <a:rPr lang="en-US" dirty="0" err="1"/>
              <a:t>yığına</a:t>
            </a:r>
            <a:r>
              <a:rPr lang="en-US" dirty="0"/>
              <a:t> </a:t>
            </a:r>
            <a:r>
              <a:rPr lang="en-US" dirty="0" err="1"/>
              <a:t>ekler</a:t>
            </a:r>
            <a:r>
              <a:rPr lang="en-US" dirty="0"/>
              <a:t>. </a:t>
            </a:r>
          </a:p>
        </p:txBody>
      </p:sp>
      <p:sp>
        <p:nvSpPr>
          <p:cNvPr id="4" name="Footer Placeholder 3">
            <a:extLst>
              <a:ext uri="{FF2B5EF4-FFF2-40B4-BE49-F238E27FC236}">
                <a16:creationId xmlns:a16="http://schemas.microsoft.com/office/drawing/2014/main" id="{4D1CDA8E-1B52-486B-B9BD-1A14F605423B}"/>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0656418E-38F3-4310-AA5C-2897369874FE}"/>
              </a:ext>
            </a:extLst>
          </p:cNvPr>
          <p:cNvSpPr>
            <a:spLocks noGrp="1"/>
          </p:cNvSpPr>
          <p:nvPr>
            <p:ph type="sldNum" sz="quarter" idx="12"/>
          </p:nvPr>
        </p:nvSpPr>
        <p:spPr/>
        <p:txBody>
          <a:bodyPr/>
          <a:lstStyle/>
          <a:p>
            <a:fld id="{B5FABE4D-60AF-4014-813B-6063C03839D2}" type="slidenum">
              <a:rPr lang="en-US" smtClean="0"/>
              <a:t>20</a:t>
            </a:fld>
            <a:endParaRPr lang="en-US"/>
          </a:p>
        </p:txBody>
      </p:sp>
      <p:pic>
        <p:nvPicPr>
          <p:cNvPr id="8" name="Picture 7">
            <a:extLst>
              <a:ext uri="{FF2B5EF4-FFF2-40B4-BE49-F238E27FC236}">
                <a16:creationId xmlns:a16="http://schemas.microsoft.com/office/drawing/2014/main" id="{CD5C76C5-159B-41A1-8B88-2EEB4CFE8BFA}"/>
              </a:ext>
            </a:extLst>
          </p:cNvPr>
          <p:cNvPicPr>
            <a:picLocks noChangeAspect="1"/>
          </p:cNvPicPr>
          <p:nvPr/>
        </p:nvPicPr>
        <p:blipFill>
          <a:blip r:embed="rId2"/>
          <a:stretch>
            <a:fillRect/>
          </a:stretch>
        </p:blipFill>
        <p:spPr>
          <a:xfrm>
            <a:off x="838199" y="1870867"/>
            <a:ext cx="4676187" cy="2939672"/>
          </a:xfrm>
          <a:prstGeom prst="rect">
            <a:avLst/>
          </a:prstGeom>
        </p:spPr>
      </p:pic>
      <p:pic>
        <p:nvPicPr>
          <p:cNvPr id="10" name="Picture 9">
            <a:extLst>
              <a:ext uri="{FF2B5EF4-FFF2-40B4-BE49-F238E27FC236}">
                <a16:creationId xmlns:a16="http://schemas.microsoft.com/office/drawing/2014/main" id="{D2468CEA-92AA-42E8-8187-9416DFD28C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7302" y="2392013"/>
            <a:ext cx="5943600" cy="1897380"/>
          </a:xfrm>
          <a:prstGeom prst="rect">
            <a:avLst/>
          </a:prstGeom>
          <a:noFill/>
          <a:ln>
            <a:noFill/>
          </a:ln>
        </p:spPr>
      </p:pic>
      <p:cxnSp>
        <p:nvCxnSpPr>
          <p:cNvPr id="11" name="Connector: Elbow 10">
            <a:extLst>
              <a:ext uri="{FF2B5EF4-FFF2-40B4-BE49-F238E27FC236}">
                <a16:creationId xmlns:a16="http://schemas.microsoft.com/office/drawing/2014/main" id="{BF0DA4BD-2FE6-41F9-91BD-9136A75D1982}"/>
              </a:ext>
            </a:extLst>
          </p:cNvPr>
          <p:cNvCxnSpPr>
            <a:cxnSpLocks/>
            <a:endCxn id="10" idx="1"/>
          </p:cNvCxnSpPr>
          <p:nvPr/>
        </p:nvCxnSpPr>
        <p:spPr>
          <a:xfrm flipV="1">
            <a:off x="3653058" y="3340703"/>
            <a:ext cx="2064244" cy="333324"/>
          </a:xfrm>
          <a:prstGeom prst="bentConnector3">
            <a:avLst/>
          </a:prstGeom>
          <a:ln w="38100" cap="flat" cmpd="sng" algn="ctr">
            <a:solidFill>
              <a:srgbClr val="C00000"/>
            </a:solidFill>
            <a:prstDash val="solid"/>
            <a:round/>
            <a:headEnd type="none" w="med" len="med"/>
            <a:tailEnd type="arrow"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57125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D9C7-7623-40EB-8170-330B975CD9E2}"/>
              </a:ext>
            </a:extLst>
          </p:cNvPr>
          <p:cNvSpPr>
            <a:spLocks noGrp="1"/>
          </p:cNvSpPr>
          <p:nvPr>
            <p:ph type="title"/>
          </p:nvPr>
        </p:nvSpPr>
        <p:spPr/>
        <p:txBody>
          <a:bodyPr/>
          <a:lstStyle/>
          <a:p>
            <a:r>
              <a:rPr lang="tr-TR" b="1" dirty="0"/>
              <a:t>Opcode ve Yığın Çerçeve Mantığı</a:t>
            </a:r>
            <a:endParaRPr lang="en-US" b="1" dirty="0"/>
          </a:p>
        </p:txBody>
      </p:sp>
      <p:sp>
        <p:nvSpPr>
          <p:cNvPr id="3" name="Content Placeholder 2">
            <a:extLst>
              <a:ext uri="{FF2B5EF4-FFF2-40B4-BE49-F238E27FC236}">
                <a16:creationId xmlns:a16="http://schemas.microsoft.com/office/drawing/2014/main" id="{82961C59-18D5-4C34-AD36-3F2FD219BE4F}"/>
              </a:ext>
            </a:extLst>
          </p:cNvPr>
          <p:cNvSpPr>
            <a:spLocks noGrp="1"/>
          </p:cNvSpPr>
          <p:nvPr>
            <p:ph idx="1"/>
          </p:nvPr>
        </p:nvSpPr>
        <p:spPr>
          <a:xfrm>
            <a:off x="838200" y="5247861"/>
            <a:ext cx="10515600" cy="929101"/>
          </a:xfrm>
        </p:spPr>
        <p:txBody>
          <a:bodyPr/>
          <a:lstStyle/>
          <a:p>
            <a:pPr algn="just"/>
            <a:r>
              <a:rPr lang="en-US" b="1" dirty="0"/>
              <a:t>iload_2 :</a:t>
            </a:r>
            <a:r>
              <a:rPr lang="en-US" dirty="0"/>
              <a:t>  </a:t>
            </a:r>
            <a:r>
              <a:rPr lang="tr-TR" dirty="0"/>
              <a:t>Tamsayı </a:t>
            </a:r>
            <a:r>
              <a:rPr lang="en-US" dirty="0" err="1"/>
              <a:t>değişkeni</a:t>
            </a:r>
            <a:r>
              <a:rPr lang="en-US" dirty="0"/>
              <a:t> </a:t>
            </a:r>
            <a:r>
              <a:rPr lang="en-US" dirty="0" err="1"/>
              <a:t>olan</a:t>
            </a:r>
            <a:r>
              <a:rPr lang="en-US" dirty="0"/>
              <a:t> 1 </a:t>
            </a:r>
            <a:r>
              <a:rPr lang="en-US" dirty="0" err="1"/>
              <a:t>indeksini</a:t>
            </a:r>
            <a:r>
              <a:rPr lang="en-US" dirty="0"/>
              <a:t> </a:t>
            </a:r>
            <a:r>
              <a:rPr lang="en-US" dirty="0" err="1"/>
              <a:t>yerel</a:t>
            </a:r>
            <a:r>
              <a:rPr lang="en-US" dirty="0"/>
              <a:t> </a:t>
            </a:r>
            <a:r>
              <a:rPr lang="en-US" dirty="0" err="1"/>
              <a:t>değişkenden</a:t>
            </a:r>
            <a:r>
              <a:rPr lang="en-US" dirty="0"/>
              <a:t> </a:t>
            </a:r>
            <a:r>
              <a:rPr lang="en-US" dirty="0" err="1"/>
              <a:t>alır</a:t>
            </a:r>
            <a:r>
              <a:rPr lang="en-US" dirty="0"/>
              <a:t> </a:t>
            </a:r>
            <a:r>
              <a:rPr lang="en-US" dirty="0" err="1"/>
              <a:t>ve</a:t>
            </a:r>
            <a:r>
              <a:rPr lang="en-US" dirty="0"/>
              <a:t> </a:t>
            </a:r>
            <a:r>
              <a:rPr lang="en-US" dirty="0" err="1"/>
              <a:t>işlenen</a:t>
            </a:r>
            <a:r>
              <a:rPr lang="en-US" dirty="0"/>
              <a:t> </a:t>
            </a:r>
            <a:r>
              <a:rPr lang="en-US" dirty="0" err="1"/>
              <a:t>yığına</a:t>
            </a:r>
            <a:r>
              <a:rPr lang="en-US" dirty="0"/>
              <a:t> </a:t>
            </a:r>
            <a:r>
              <a:rPr lang="en-US" dirty="0" err="1"/>
              <a:t>ekler</a:t>
            </a:r>
            <a:r>
              <a:rPr lang="en-US" dirty="0"/>
              <a:t>.</a:t>
            </a:r>
          </a:p>
        </p:txBody>
      </p:sp>
      <p:sp>
        <p:nvSpPr>
          <p:cNvPr id="4" name="Footer Placeholder 3">
            <a:extLst>
              <a:ext uri="{FF2B5EF4-FFF2-40B4-BE49-F238E27FC236}">
                <a16:creationId xmlns:a16="http://schemas.microsoft.com/office/drawing/2014/main" id="{4D1CDA8E-1B52-486B-B9BD-1A14F605423B}"/>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0656418E-38F3-4310-AA5C-2897369874FE}"/>
              </a:ext>
            </a:extLst>
          </p:cNvPr>
          <p:cNvSpPr>
            <a:spLocks noGrp="1"/>
          </p:cNvSpPr>
          <p:nvPr>
            <p:ph type="sldNum" sz="quarter" idx="12"/>
          </p:nvPr>
        </p:nvSpPr>
        <p:spPr/>
        <p:txBody>
          <a:bodyPr/>
          <a:lstStyle/>
          <a:p>
            <a:fld id="{B5FABE4D-60AF-4014-813B-6063C03839D2}" type="slidenum">
              <a:rPr lang="en-US" smtClean="0"/>
              <a:t>21</a:t>
            </a:fld>
            <a:endParaRPr lang="en-US"/>
          </a:p>
        </p:txBody>
      </p:sp>
      <p:pic>
        <p:nvPicPr>
          <p:cNvPr id="8" name="Picture 7">
            <a:extLst>
              <a:ext uri="{FF2B5EF4-FFF2-40B4-BE49-F238E27FC236}">
                <a16:creationId xmlns:a16="http://schemas.microsoft.com/office/drawing/2014/main" id="{CD5C76C5-159B-41A1-8B88-2EEB4CFE8BFA}"/>
              </a:ext>
            </a:extLst>
          </p:cNvPr>
          <p:cNvPicPr>
            <a:picLocks noChangeAspect="1"/>
          </p:cNvPicPr>
          <p:nvPr/>
        </p:nvPicPr>
        <p:blipFill>
          <a:blip r:embed="rId2"/>
          <a:stretch>
            <a:fillRect/>
          </a:stretch>
        </p:blipFill>
        <p:spPr>
          <a:xfrm>
            <a:off x="838199" y="1870867"/>
            <a:ext cx="4676187" cy="2939672"/>
          </a:xfrm>
          <a:prstGeom prst="rect">
            <a:avLst/>
          </a:prstGeom>
        </p:spPr>
      </p:pic>
      <p:pic>
        <p:nvPicPr>
          <p:cNvPr id="10" name="Picture 9">
            <a:extLst>
              <a:ext uri="{FF2B5EF4-FFF2-40B4-BE49-F238E27FC236}">
                <a16:creationId xmlns:a16="http://schemas.microsoft.com/office/drawing/2014/main" id="{D16827FA-9A27-46B5-B832-4E763295F0F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97826" y="2392013"/>
            <a:ext cx="5943600" cy="1897380"/>
          </a:xfrm>
          <a:prstGeom prst="rect">
            <a:avLst/>
          </a:prstGeom>
          <a:noFill/>
          <a:ln>
            <a:noFill/>
          </a:ln>
        </p:spPr>
      </p:pic>
      <p:cxnSp>
        <p:nvCxnSpPr>
          <p:cNvPr id="11" name="Connector: Elbow 10">
            <a:extLst>
              <a:ext uri="{FF2B5EF4-FFF2-40B4-BE49-F238E27FC236}">
                <a16:creationId xmlns:a16="http://schemas.microsoft.com/office/drawing/2014/main" id="{A11E0CAE-FF5E-49A5-99F7-EE2A436960B5}"/>
              </a:ext>
            </a:extLst>
          </p:cNvPr>
          <p:cNvCxnSpPr>
            <a:cxnSpLocks/>
            <a:endCxn id="10" idx="1"/>
          </p:cNvCxnSpPr>
          <p:nvPr/>
        </p:nvCxnSpPr>
        <p:spPr>
          <a:xfrm flipV="1">
            <a:off x="3635071" y="3340703"/>
            <a:ext cx="2162755" cy="510654"/>
          </a:xfrm>
          <a:prstGeom prst="bentConnector3">
            <a:avLst/>
          </a:prstGeom>
          <a:ln w="38100" cap="flat" cmpd="sng" algn="ctr">
            <a:solidFill>
              <a:srgbClr val="C00000"/>
            </a:solidFill>
            <a:prstDash val="solid"/>
            <a:round/>
            <a:headEnd type="none" w="med" len="med"/>
            <a:tailEnd type="arrow"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99862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D9C7-7623-40EB-8170-330B975CD9E2}"/>
              </a:ext>
            </a:extLst>
          </p:cNvPr>
          <p:cNvSpPr>
            <a:spLocks noGrp="1"/>
          </p:cNvSpPr>
          <p:nvPr>
            <p:ph type="title"/>
          </p:nvPr>
        </p:nvSpPr>
        <p:spPr/>
        <p:txBody>
          <a:bodyPr/>
          <a:lstStyle/>
          <a:p>
            <a:r>
              <a:rPr lang="tr-TR" b="1" dirty="0"/>
              <a:t>Opcode ve Yığın Çerçeve Mantığı</a:t>
            </a:r>
            <a:endParaRPr lang="en-US" b="1" dirty="0"/>
          </a:p>
        </p:txBody>
      </p:sp>
      <p:sp>
        <p:nvSpPr>
          <p:cNvPr id="3" name="Content Placeholder 2">
            <a:extLst>
              <a:ext uri="{FF2B5EF4-FFF2-40B4-BE49-F238E27FC236}">
                <a16:creationId xmlns:a16="http://schemas.microsoft.com/office/drawing/2014/main" id="{82961C59-18D5-4C34-AD36-3F2FD219BE4F}"/>
              </a:ext>
            </a:extLst>
          </p:cNvPr>
          <p:cNvSpPr>
            <a:spLocks noGrp="1"/>
          </p:cNvSpPr>
          <p:nvPr>
            <p:ph idx="1"/>
          </p:nvPr>
        </p:nvSpPr>
        <p:spPr>
          <a:xfrm>
            <a:off x="838200" y="5247861"/>
            <a:ext cx="10515600" cy="929101"/>
          </a:xfrm>
        </p:spPr>
        <p:txBody>
          <a:bodyPr/>
          <a:lstStyle/>
          <a:p>
            <a:pPr algn="just"/>
            <a:r>
              <a:rPr lang="en-US" b="1" dirty="0" err="1"/>
              <a:t>iadd</a:t>
            </a:r>
            <a:r>
              <a:rPr lang="en-US" b="1" dirty="0"/>
              <a:t> :</a:t>
            </a:r>
            <a:r>
              <a:rPr lang="en-US" dirty="0"/>
              <a:t> </a:t>
            </a:r>
            <a:r>
              <a:rPr lang="tr-TR" dirty="0"/>
              <a:t>Y</a:t>
            </a:r>
            <a:r>
              <a:rPr lang="en-US" dirty="0" err="1"/>
              <a:t>ığındaki</a:t>
            </a:r>
            <a:r>
              <a:rPr lang="en-US" dirty="0"/>
              <a:t> </a:t>
            </a:r>
            <a:r>
              <a:rPr lang="en-US" dirty="0" err="1"/>
              <a:t>iki</a:t>
            </a:r>
            <a:r>
              <a:rPr lang="en-US" dirty="0"/>
              <a:t> </a:t>
            </a:r>
            <a:r>
              <a:rPr lang="en-US" dirty="0" err="1"/>
              <a:t>tamsayı</a:t>
            </a:r>
            <a:r>
              <a:rPr lang="en-US" dirty="0"/>
              <a:t> </a:t>
            </a:r>
            <a:r>
              <a:rPr lang="en-US" dirty="0" err="1"/>
              <a:t>değerini</a:t>
            </a:r>
            <a:r>
              <a:rPr lang="en-US" dirty="0"/>
              <a:t> </a:t>
            </a:r>
            <a:r>
              <a:rPr lang="en-US" dirty="0" err="1"/>
              <a:t>alır</a:t>
            </a:r>
            <a:r>
              <a:rPr lang="en-US" dirty="0"/>
              <a:t>, </a:t>
            </a:r>
            <a:r>
              <a:rPr lang="en-US" dirty="0" err="1"/>
              <a:t>birbirlerine</a:t>
            </a:r>
            <a:r>
              <a:rPr lang="en-US" dirty="0"/>
              <a:t> </a:t>
            </a:r>
            <a:r>
              <a:rPr lang="en-US" dirty="0" err="1"/>
              <a:t>ekler</a:t>
            </a:r>
            <a:r>
              <a:rPr lang="en-US" dirty="0"/>
              <a:t> </a:t>
            </a:r>
            <a:r>
              <a:rPr lang="en-US" dirty="0" err="1"/>
              <a:t>ve</a:t>
            </a:r>
            <a:r>
              <a:rPr lang="en-US" dirty="0"/>
              <a:t> </a:t>
            </a:r>
            <a:r>
              <a:rPr lang="en-US" dirty="0" err="1"/>
              <a:t>sonucu</a:t>
            </a:r>
            <a:r>
              <a:rPr lang="en-US" dirty="0"/>
              <a:t> </a:t>
            </a:r>
            <a:r>
              <a:rPr lang="en-US" dirty="0" err="1"/>
              <a:t>bir</a:t>
            </a:r>
            <a:r>
              <a:rPr lang="en-US" dirty="0"/>
              <a:t> </a:t>
            </a:r>
            <a:r>
              <a:rPr lang="en-US" dirty="0" err="1"/>
              <a:t>sonraki</a:t>
            </a:r>
            <a:r>
              <a:rPr lang="en-US" dirty="0"/>
              <a:t> </a:t>
            </a:r>
            <a:r>
              <a:rPr lang="en-US" dirty="0" err="1"/>
              <a:t>yığına</a:t>
            </a:r>
            <a:r>
              <a:rPr lang="en-US" dirty="0"/>
              <a:t> </a:t>
            </a:r>
            <a:r>
              <a:rPr lang="en-US" dirty="0" err="1"/>
              <a:t>yazar</a:t>
            </a:r>
            <a:r>
              <a:rPr lang="en-US" dirty="0"/>
              <a:t>. </a:t>
            </a:r>
          </a:p>
        </p:txBody>
      </p:sp>
      <p:sp>
        <p:nvSpPr>
          <p:cNvPr id="4" name="Footer Placeholder 3">
            <a:extLst>
              <a:ext uri="{FF2B5EF4-FFF2-40B4-BE49-F238E27FC236}">
                <a16:creationId xmlns:a16="http://schemas.microsoft.com/office/drawing/2014/main" id="{4D1CDA8E-1B52-486B-B9BD-1A14F605423B}"/>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0656418E-38F3-4310-AA5C-2897369874FE}"/>
              </a:ext>
            </a:extLst>
          </p:cNvPr>
          <p:cNvSpPr>
            <a:spLocks noGrp="1"/>
          </p:cNvSpPr>
          <p:nvPr>
            <p:ph type="sldNum" sz="quarter" idx="12"/>
          </p:nvPr>
        </p:nvSpPr>
        <p:spPr/>
        <p:txBody>
          <a:bodyPr/>
          <a:lstStyle/>
          <a:p>
            <a:fld id="{B5FABE4D-60AF-4014-813B-6063C03839D2}" type="slidenum">
              <a:rPr lang="en-US" smtClean="0"/>
              <a:t>22</a:t>
            </a:fld>
            <a:endParaRPr lang="en-US"/>
          </a:p>
        </p:txBody>
      </p:sp>
      <p:pic>
        <p:nvPicPr>
          <p:cNvPr id="8" name="Picture 7">
            <a:extLst>
              <a:ext uri="{FF2B5EF4-FFF2-40B4-BE49-F238E27FC236}">
                <a16:creationId xmlns:a16="http://schemas.microsoft.com/office/drawing/2014/main" id="{CD5C76C5-159B-41A1-8B88-2EEB4CFE8BFA}"/>
              </a:ext>
            </a:extLst>
          </p:cNvPr>
          <p:cNvPicPr>
            <a:picLocks noChangeAspect="1"/>
          </p:cNvPicPr>
          <p:nvPr/>
        </p:nvPicPr>
        <p:blipFill>
          <a:blip r:embed="rId2"/>
          <a:stretch>
            <a:fillRect/>
          </a:stretch>
        </p:blipFill>
        <p:spPr>
          <a:xfrm>
            <a:off x="838199" y="1870867"/>
            <a:ext cx="4676187" cy="2939672"/>
          </a:xfrm>
          <a:prstGeom prst="rect">
            <a:avLst/>
          </a:prstGeom>
        </p:spPr>
      </p:pic>
      <p:pic>
        <p:nvPicPr>
          <p:cNvPr id="10" name="Picture 9" descr="iadd">
            <a:extLst>
              <a:ext uri="{FF2B5EF4-FFF2-40B4-BE49-F238E27FC236}">
                <a16:creationId xmlns:a16="http://schemas.microsoft.com/office/drawing/2014/main" id="{9DD257DA-E54F-4FF6-8709-E5644AEB6D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9263" y="2660618"/>
            <a:ext cx="5943600" cy="1360170"/>
          </a:xfrm>
          <a:prstGeom prst="rect">
            <a:avLst/>
          </a:prstGeom>
          <a:noFill/>
          <a:ln>
            <a:noFill/>
          </a:ln>
        </p:spPr>
      </p:pic>
      <p:cxnSp>
        <p:nvCxnSpPr>
          <p:cNvPr id="11" name="Connector: Elbow 10">
            <a:extLst>
              <a:ext uri="{FF2B5EF4-FFF2-40B4-BE49-F238E27FC236}">
                <a16:creationId xmlns:a16="http://schemas.microsoft.com/office/drawing/2014/main" id="{9A1638C3-7C78-4210-9807-CA75918E8B10}"/>
              </a:ext>
            </a:extLst>
          </p:cNvPr>
          <p:cNvCxnSpPr>
            <a:cxnSpLocks/>
          </p:cNvCxnSpPr>
          <p:nvPr/>
        </p:nvCxnSpPr>
        <p:spPr>
          <a:xfrm flipV="1">
            <a:off x="3602218" y="3055301"/>
            <a:ext cx="2127045" cy="965487"/>
          </a:xfrm>
          <a:prstGeom prst="bentConnector3">
            <a:avLst/>
          </a:prstGeom>
          <a:ln w="38100" cap="flat" cmpd="sng" algn="ctr">
            <a:solidFill>
              <a:srgbClr val="C00000"/>
            </a:solidFill>
            <a:prstDash val="solid"/>
            <a:round/>
            <a:headEnd type="none" w="med" len="med"/>
            <a:tailEnd type="arrow"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64689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D9C7-7623-40EB-8170-330B975CD9E2}"/>
              </a:ext>
            </a:extLst>
          </p:cNvPr>
          <p:cNvSpPr>
            <a:spLocks noGrp="1"/>
          </p:cNvSpPr>
          <p:nvPr>
            <p:ph type="title"/>
          </p:nvPr>
        </p:nvSpPr>
        <p:spPr/>
        <p:txBody>
          <a:bodyPr/>
          <a:lstStyle/>
          <a:p>
            <a:r>
              <a:rPr lang="tr-TR" b="1" dirty="0"/>
              <a:t>Opcode ve Yığın Çerçeve Mantığı</a:t>
            </a:r>
            <a:endParaRPr lang="en-US" b="1" dirty="0"/>
          </a:p>
        </p:txBody>
      </p:sp>
      <p:sp>
        <p:nvSpPr>
          <p:cNvPr id="3" name="Content Placeholder 2">
            <a:extLst>
              <a:ext uri="{FF2B5EF4-FFF2-40B4-BE49-F238E27FC236}">
                <a16:creationId xmlns:a16="http://schemas.microsoft.com/office/drawing/2014/main" id="{82961C59-18D5-4C34-AD36-3F2FD219BE4F}"/>
              </a:ext>
            </a:extLst>
          </p:cNvPr>
          <p:cNvSpPr>
            <a:spLocks noGrp="1"/>
          </p:cNvSpPr>
          <p:nvPr>
            <p:ph idx="1"/>
          </p:nvPr>
        </p:nvSpPr>
        <p:spPr>
          <a:xfrm>
            <a:off x="838200" y="4933529"/>
            <a:ext cx="10515600" cy="1325562"/>
          </a:xfrm>
        </p:spPr>
        <p:txBody>
          <a:bodyPr>
            <a:normAutofit lnSpcReduction="10000"/>
          </a:bodyPr>
          <a:lstStyle/>
          <a:p>
            <a:pPr algn="just"/>
            <a:r>
              <a:rPr lang="en-US" b="1" dirty="0"/>
              <a:t>istore_3 :</a:t>
            </a:r>
            <a:r>
              <a:rPr lang="en-US" dirty="0"/>
              <a:t> </a:t>
            </a:r>
            <a:r>
              <a:rPr lang="tr-TR" dirty="0"/>
              <a:t>Ü</a:t>
            </a:r>
            <a:r>
              <a:rPr lang="en-US" dirty="0" err="1"/>
              <a:t>stteki</a:t>
            </a:r>
            <a:r>
              <a:rPr lang="en-US" dirty="0"/>
              <a:t> </a:t>
            </a:r>
            <a:r>
              <a:rPr lang="en-US" dirty="0" err="1"/>
              <a:t>işlenen</a:t>
            </a:r>
            <a:r>
              <a:rPr lang="en-US" dirty="0"/>
              <a:t> </a:t>
            </a:r>
            <a:r>
              <a:rPr lang="en-US" dirty="0" err="1"/>
              <a:t>tamsayı</a:t>
            </a:r>
            <a:r>
              <a:rPr lang="en-US" dirty="0"/>
              <a:t> (int </a:t>
            </a:r>
            <a:r>
              <a:rPr lang="en-US" dirty="0" err="1"/>
              <a:t>değeri</a:t>
            </a:r>
            <a:r>
              <a:rPr lang="en-US" dirty="0"/>
              <a:t>) </a:t>
            </a:r>
            <a:r>
              <a:rPr lang="en-US" dirty="0" err="1"/>
              <a:t>çeker</a:t>
            </a:r>
            <a:r>
              <a:rPr lang="en-US" dirty="0"/>
              <a:t> </a:t>
            </a:r>
            <a:r>
              <a:rPr lang="en-US" dirty="0" err="1"/>
              <a:t>ve</a:t>
            </a:r>
            <a:r>
              <a:rPr lang="en-US" dirty="0"/>
              <a:t> </a:t>
            </a:r>
            <a:r>
              <a:rPr lang="en-US" dirty="0" err="1"/>
              <a:t>bu</a:t>
            </a:r>
            <a:r>
              <a:rPr lang="en-US" dirty="0"/>
              <a:t> 3 </a:t>
            </a:r>
            <a:r>
              <a:rPr lang="en-US" dirty="0" err="1"/>
              <a:t>indeksini</a:t>
            </a:r>
            <a:r>
              <a:rPr lang="en-US" dirty="0"/>
              <a:t> </a:t>
            </a:r>
            <a:r>
              <a:rPr lang="en-US" dirty="0" err="1"/>
              <a:t>dizinde</a:t>
            </a:r>
            <a:r>
              <a:rPr lang="en-US" dirty="0"/>
              <a:t> c </a:t>
            </a:r>
            <a:r>
              <a:rPr lang="en-US" dirty="0" err="1"/>
              <a:t>yerel</a:t>
            </a:r>
            <a:r>
              <a:rPr lang="en-US" dirty="0"/>
              <a:t> </a:t>
            </a:r>
            <a:r>
              <a:rPr lang="en-US" dirty="0" err="1"/>
              <a:t>değişkenine</a:t>
            </a:r>
            <a:r>
              <a:rPr lang="en-US" dirty="0"/>
              <a:t> </a:t>
            </a:r>
            <a:r>
              <a:rPr lang="en-US" dirty="0" err="1"/>
              <a:t>karşılık</a:t>
            </a:r>
            <a:r>
              <a:rPr lang="en-US" dirty="0"/>
              <a:t> </a:t>
            </a:r>
            <a:r>
              <a:rPr lang="en-US" dirty="0" err="1"/>
              <a:t>gelen</a:t>
            </a:r>
            <a:r>
              <a:rPr lang="en-US" dirty="0"/>
              <a:t> </a:t>
            </a:r>
            <a:r>
              <a:rPr lang="en-US" dirty="0" err="1"/>
              <a:t>yerde</a:t>
            </a:r>
            <a:r>
              <a:rPr lang="en-US" dirty="0"/>
              <a:t> </a:t>
            </a:r>
            <a:r>
              <a:rPr lang="en-US" dirty="0" err="1"/>
              <a:t>saklar</a:t>
            </a:r>
            <a:r>
              <a:rPr lang="en-US" dirty="0"/>
              <a:t>.</a:t>
            </a:r>
            <a:endParaRPr lang="tr-TR" dirty="0"/>
          </a:p>
          <a:p>
            <a:pPr algn="just"/>
            <a:r>
              <a:rPr lang="en-US" b="1" dirty="0"/>
              <a:t>return :</a:t>
            </a:r>
            <a:r>
              <a:rPr lang="en-US" dirty="0"/>
              <a:t> void </a:t>
            </a:r>
            <a:r>
              <a:rPr lang="en-US" dirty="0" err="1"/>
              <a:t>metodundan</a:t>
            </a:r>
            <a:r>
              <a:rPr lang="en-US" dirty="0"/>
              <a:t> </a:t>
            </a:r>
            <a:r>
              <a:rPr lang="en-US" dirty="0" err="1"/>
              <a:t>sonucu</a:t>
            </a:r>
            <a:r>
              <a:rPr lang="en-US" dirty="0"/>
              <a:t> </a:t>
            </a:r>
            <a:r>
              <a:rPr lang="en-US" dirty="0" err="1"/>
              <a:t>döndürür</a:t>
            </a:r>
            <a:r>
              <a:rPr lang="en-US" dirty="0"/>
              <a:t>. </a:t>
            </a:r>
          </a:p>
        </p:txBody>
      </p:sp>
      <p:sp>
        <p:nvSpPr>
          <p:cNvPr id="4" name="Footer Placeholder 3">
            <a:extLst>
              <a:ext uri="{FF2B5EF4-FFF2-40B4-BE49-F238E27FC236}">
                <a16:creationId xmlns:a16="http://schemas.microsoft.com/office/drawing/2014/main" id="{4D1CDA8E-1B52-486B-B9BD-1A14F605423B}"/>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0656418E-38F3-4310-AA5C-2897369874FE}"/>
              </a:ext>
            </a:extLst>
          </p:cNvPr>
          <p:cNvSpPr>
            <a:spLocks noGrp="1"/>
          </p:cNvSpPr>
          <p:nvPr>
            <p:ph type="sldNum" sz="quarter" idx="12"/>
          </p:nvPr>
        </p:nvSpPr>
        <p:spPr/>
        <p:txBody>
          <a:bodyPr/>
          <a:lstStyle/>
          <a:p>
            <a:fld id="{B5FABE4D-60AF-4014-813B-6063C03839D2}" type="slidenum">
              <a:rPr lang="en-US" smtClean="0"/>
              <a:t>23</a:t>
            </a:fld>
            <a:endParaRPr lang="en-US"/>
          </a:p>
        </p:txBody>
      </p:sp>
      <p:pic>
        <p:nvPicPr>
          <p:cNvPr id="8" name="Picture 7">
            <a:extLst>
              <a:ext uri="{FF2B5EF4-FFF2-40B4-BE49-F238E27FC236}">
                <a16:creationId xmlns:a16="http://schemas.microsoft.com/office/drawing/2014/main" id="{CD5C76C5-159B-41A1-8B88-2EEB4CFE8BFA}"/>
              </a:ext>
            </a:extLst>
          </p:cNvPr>
          <p:cNvPicPr>
            <a:picLocks noChangeAspect="1"/>
          </p:cNvPicPr>
          <p:nvPr/>
        </p:nvPicPr>
        <p:blipFill>
          <a:blip r:embed="rId2"/>
          <a:stretch>
            <a:fillRect/>
          </a:stretch>
        </p:blipFill>
        <p:spPr>
          <a:xfrm>
            <a:off x="838199" y="1870867"/>
            <a:ext cx="4676187" cy="2939672"/>
          </a:xfrm>
          <a:prstGeom prst="rect">
            <a:avLst/>
          </a:prstGeom>
        </p:spPr>
      </p:pic>
      <p:pic>
        <p:nvPicPr>
          <p:cNvPr id="10" name="Picture 9">
            <a:extLst>
              <a:ext uri="{FF2B5EF4-FFF2-40B4-BE49-F238E27FC236}">
                <a16:creationId xmlns:a16="http://schemas.microsoft.com/office/drawing/2014/main" id="{4015ABDF-D11B-4BF2-AB65-B505E2BBD4F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12230" y="2626328"/>
            <a:ext cx="5943600" cy="1428750"/>
          </a:xfrm>
          <a:prstGeom prst="rect">
            <a:avLst/>
          </a:prstGeom>
          <a:noFill/>
          <a:ln>
            <a:noFill/>
          </a:ln>
        </p:spPr>
      </p:pic>
      <p:cxnSp>
        <p:nvCxnSpPr>
          <p:cNvPr id="11" name="Connector: Elbow 10">
            <a:extLst>
              <a:ext uri="{FF2B5EF4-FFF2-40B4-BE49-F238E27FC236}">
                <a16:creationId xmlns:a16="http://schemas.microsoft.com/office/drawing/2014/main" id="{D7FA4916-52D3-42AA-9D61-D9B17CCAF6ED}"/>
              </a:ext>
            </a:extLst>
          </p:cNvPr>
          <p:cNvCxnSpPr>
            <a:cxnSpLocks/>
          </p:cNvCxnSpPr>
          <p:nvPr/>
        </p:nvCxnSpPr>
        <p:spPr>
          <a:xfrm flipV="1">
            <a:off x="3678875" y="3340703"/>
            <a:ext cx="2048445" cy="864442"/>
          </a:xfrm>
          <a:prstGeom prst="bentConnector3">
            <a:avLst/>
          </a:prstGeom>
          <a:ln w="38100" cap="flat" cmpd="sng" algn="ctr">
            <a:solidFill>
              <a:srgbClr val="C00000"/>
            </a:solidFill>
            <a:prstDash val="solid"/>
            <a:round/>
            <a:headEnd type="none" w="med" len="med"/>
            <a:tailEnd type="arrow"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24400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8A0B-AE22-4D1B-939A-A6783096CE73}"/>
              </a:ext>
            </a:extLst>
          </p:cNvPr>
          <p:cNvSpPr>
            <a:spLocks noGrp="1"/>
          </p:cNvSpPr>
          <p:nvPr>
            <p:ph type="title"/>
          </p:nvPr>
        </p:nvSpPr>
        <p:spPr/>
        <p:txBody>
          <a:bodyPr/>
          <a:lstStyle/>
          <a:p>
            <a:r>
              <a:rPr lang="tr-TR" b="1" dirty="0"/>
              <a:t>Javassist</a:t>
            </a:r>
            <a:endParaRPr lang="en-US" b="1" dirty="0"/>
          </a:p>
        </p:txBody>
      </p:sp>
      <p:sp>
        <p:nvSpPr>
          <p:cNvPr id="3" name="Content Placeholder 2">
            <a:extLst>
              <a:ext uri="{FF2B5EF4-FFF2-40B4-BE49-F238E27FC236}">
                <a16:creationId xmlns:a16="http://schemas.microsoft.com/office/drawing/2014/main" id="{380E0DD1-23D5-44A3-8FF7-DAFB95ED001C}"/>
              </a:ext>
            </a:extLst>
          </p:cNvPr>
          <p:cNvSpPr>
            <a:spLocks noGrp="1"/>
          </p:cNvSpPr>
          <p:nvPr>
            <p:ph idx="1"/>
          </p:nvPr>
        </p:nvSpPr>
        <p:spPr>
          <a:xfrm>
            <a:off x="838200" y="1932834"/>
            <a:ext cx="5507846" cy="4244128"/>
          </a:xfrm>
        </p:spPr>
        <p:txBody>
          <a:bodyPr>
            <a:normAutofit fontScale="77500" lnSpcReduction="20000"/>
          </a:bodyPr>
          <a:lstStyle/>
          <a:p>
            <a:pPr algn="just"/>
            <a:r>
              <a:rPr lang="tr-TR" dirty="0"/>
              <a:t>Byte kod manipülasyon framework’leri ASM, AspectJ, BCEL, Byte Buddy, CGLIB, Cojen, Serp ve </a:t>
            </a:r>
            <a:r>
              <a:rPr lang="tr-TR" b="1" dirty="0"/>
              <a:t>Javassist</a:t>
            </a:r>
            <a:r>
              <a:rPr lang="tr-TR" dirty="0"/>
              <a:t>.</a:t>
            </a:r>
          </a:p>
          <a:p>
            <a:pPr algn="just"/>
            <a:endParaRPr lang="tr-TR" dirty="0"/>
          </a:p>
          <a:p>
            <a:pPr algn="just"/>
            <a:r>
              <a:rPr lang="en-US" dirty="0" err="1"/>
              <a:t>Javassist</a:t>
            </a:r>
            <a:r>
              <a:rPr lang="en-US" dirty="0"/>
              <a:t> (Java </a:t>
            </a:r>
            <a:r>
              <a:rPr lang="en-US" dirty="0" err="1"/>
              <a:t>Programlama</a:t>
            </a:r>
            <a:r>
              <a:rPr lang="en-US" dirty="0"/>
              <a:t> </a:t>
            </a:r>
            <a:r>
              <a:rPr lang="en-US" dirty="0" err="1"/>
              <a:t>Yardımcısı</a:t>
            </a:r>
            <a:r>
              <a:rPr lang="en-US" dirty="0"/>
              <a:t>), Java </a:t>
            </a:r>
            <a:r>
              <a:rPr lang="en-US" dirty="0" err="1"/>
              <a:t>bayt</a:t>
            </a:r>
            <a:r>
              <a:rPr lang="en-US" dirty="0"/>
              <a:t> </a:t>
            </a:r>
            <a:r>
              <a:rPr lang="en-US" dirty="0" err="1"/>
              <a:t>kodu</a:t>
            </a:r>
            <a:r>
              <a:rPr lang="en-US" dirty="0"/>
              <a:t> </a:t>
            </a:r>
            <a:r>
              <a:rPr lang="en-US" dirty="0" err="1"/>
              <a:t>manipülasyonunu</a:t>
            </a:r>
            <a:r>
              <a:rPr lang="en-US" dirty="0"/>
              <a:t> </a:t>
            </a:r>
            <a:r>
              <a:rPr lang="en-US" dirty="0" err="1"/>
              <a:t>kolaylaştırır</a:t>
            </a:r>
            <a:r>
              <a:rPr lang="en-US" dirty="0"/>
              <a:t>. </a:t>
            </a:r>
            <a:endParaRPr lang="tr-TR" dirty="0"/>
          </a:p>
          <a:p>
            <a:pPr algn="just"/>
            <a:r>
              <a:rPr lang="en-US" dirty="0" err="1"/>
              <a:t>Java'da</a:t>
            </a:r>
            <a:r>
              <a:rPr lang="en-US" dirty="0"/>
              <a:t> </a:t>
            </a:r>
            <a:r>
              <a:rPr lang="en-US" dirty="0" err="1"/>
              <a:t>bayt</a:t>
            </a:r>
            <a:r>
              <a:rPr lang="en-US" dirty="0"/>
              <a:t> </a:t>
            </a:r>
            <a:r>
              <a:rPr lang="en-US" dirty="0" err="1"/>
              <a:t>kodlarını</a:t>
            </a:r>
            <a:r>
              <a:rPr lang="en-US" dirty="0"/>
              <a:t> </a:t>
            </a:r>
            <a:r>
              <a:rPr lang="en-US" dirty="0" err="1"/>
              <a:t>düzenlemek</a:t>
            </a:r>
            <a:r>
              <a:rPr lang="en-US" dirty="0"/>
              <a:t> </a:t>
            </a:r>
            <a:r>
              <a:rPr lang="en-US" dirty="0" err="1"/>
              <a:t>için</a:t>
            </a:r>
            <a:r>
              <a:rPr lang="en-US" dirty="0"/>
              <a:t> </a:t>
            </a:r>
            <a:r>
              <a:rPr lang="en-US" dirty="0" err="1"/>
              <a:t>bir</a:t>
            </a:r>
            <a:r>
              <a:rPr lang="en-US" dirty="0"/>
              <a:t> </a:t>
            </a:r>
            <a:r>
              <a:rPr lang="en-US" b="1" dirty="0" err="1"/>
              <a:t>sınıf</a:t>
            </a:r>
            <a:r>
              <a:rPr lang="en-US" b="1" dirty="0"/>
              <a:t> </a:t>
            </a:r>
            <a:r>
              <a:rPr lang="en-US" b="1" dirty="0" err="1"/>
              <a:t>kütüphanesi</a:t>
            </a:r>
            <a:r>
              <a:rPr lang="en-US" dirty="0" err="1"/>
              <a:t>dir</a:t>
            </a:r>
            <a:r>
              <a:rPr lang="en-US" dirty="0"/>
              <a:t>; Java </a:t>
            </a:r>
            <a:r>
              <a:rPr lang="en-US" dirty="0" err="1"/>
              <a:t>programlarının</a:t>
            </a:r>
            <a:r>
              <a:rPr lang="en-US" dirty="0"/>
              <a:t> </a:t>
            </a:r>
            <a:r>
              <a:rPr lang="en-US" dirty="0" err="1"/>
              <a:t>çalışma</a:t>
            </a:r>
            <a:r>
              <a:rPr lang="en-US" dirty="0"/>
              <a:t> </a:t>
            </a:r>
            <a:r>
              <a:rPr lang="en-US" dirty="0" err="1"/>
              <a:t>zamanında</a:t>
            </a:r>
            <a:r>
              <a:rPr lang="en-US" dirty="0"/>
              <a:t> </a:t>
            </a:r>
            <a:r>
              <a:rPr lang="en-US" dirty="0" err="1"/>
              <a:t>yeni</a:t>
            </a:r>
            <a:r>
              <a:rPr lang="en-US" dirty="0"/>
              <a:t> </a:t>
            </a:r>
            <a:r>
              <a:rPr lang="en-US" dirty="0" err="1"/>
              <a:t>bir</a:t>
            </a:r>
            <a:r>
              <a:rPr lang="en-US" dirty="0"/>
              <a:t> </a:t>
            </a:r>
            <a:r>
              <a:rPr lang="en-US" dirty="0" err="1"/>
              <a:t>sınıf</a:t>
            </a:r>
            <a:r>
              <a:rPr lang="en-US" dirty="0"/>
              <a:t> </a:t>
            </a:r>
            <a:r>
              <a:rPr lang="en-US" dirty="0" err="1"/>
              <a:t>tanımlamasını</a:t>
            </a:r>
            <a:r>
              <a:rPr lang="en-US" dirty="0"/>
              <a:t> </a:t>
            </a:r>
            <a:r>
              <a:rPr lang="en-US" dirty="0" err="1"/>
              <a:t>ve</a:t>
            </a:r>
            <a:r>
              <a:rPr lang="en-US" dirty="0"/>
              <a:t> JVM </a:t>
            </a:r>
            <a:r>
              <a:rPr lang="en-US" dirty="0" err="1"/>
              <a:t>yüklediğinde</a:t>
            </a:r>
            <a:r>
              <a:rPr lang="en-US" dirty="0"/>
              <a:t> </a:t>
            </a:r>
            <a:r>
              <a:rPr lang="en-US" dirty="0" err="1"/>
              <a:t>bir</a:t>
            </a:r>
            <a:r>
              <a:rPr lang="en-US" dirty="0"/>
              <a:t> </a:t>
            </a:r>
            <a:r>
              <a:rPr lang="en-US" dirty="0" err="1"/>
              <a:t>sınıf</a:t>
            </a:r>
            <a:r>
              <a:rPr lang="en-US" dirty="0"/>
              <a:t> </a:t>
            </a:r>
            <a:r>
              <a:rPr lang="en-US" dirty="0" err="1"/>
              <a:t>dosyasını</a:t>
            </a:r>
            <a:r>
              <a:rPr lang="en-US" dirty="0"/>
              <a:t> </a:t>
            </a:r>
            <a:r>
              <a:rPr lang="en-US" dirty="0" err="1"/>
              <a:t>değiştirmesini</a:t>
            </a:r>
            <a:r>
              <a:rPr lang="en-US" dirty="0"/>
              <a:t> </a:t>
            </a:r>
            <a:r>
              <a:rPr lang="en-US" dirty="0" err="1"/>
              <a:t>sağlar</a:t>
            </a:r>
            <a:r>
              <a:rPr lang="en-US" dirty="0"/>
              <a:t>. </a:t>
            </a:r>
            <a:endParaRPr lang="tr-TR" dirty="0"/>
          </a:p>
          <a:p>
            <a:pPr algn="just"/>
            <a:r>
              <a:rPr lang="en-US" dirty="0" err="1"/>
              <a:t>Diğer</a:t>
            </a:r>
            <a:r>
              <a:rPr lang="en-US" dirty="0"/>
              <a:t> </a:t>
            </a:r>
            <a:r>
              <a:rPr lang="en-US" dirty="0" err="1"/>
              <a:t>benzer</a:t>
            </a:r>
            <a:r>
              <a:rPr lang="en-US" dirty="0"/>
              <a:t> </a:t>
            </a:r>
            <a:r>
              <a:rPr lang="en-US" dirty="0" err="1"/>
              <a:t>bayt</a:t>
            </a:r>
            <a:r>
              <a:rPr lang="en-US" dirty="0"/>
              <a:t> </a:t>
            </a:r>
            <a:r>
              <a:rPr lang="en-US" dirty="0" err="1"/>
              <a:t>kodu</a:t>
            </a:r>
            <a:r>
              <a:rPr lang="en-US" dirty="0"/>
              <a:t> </a:t>
            </a:r>
            <a:r>
              <a:rPr lang="en-US" dirty="0" err="1"/>
              <a:t>düzenleyicilerinden</a:t>
            </a:r>
            <a:r>
              <a:rPr lang="en-US" dirty="0"/>
              <a:t> </a:t>
            </a:r>
            <a:r>
              <a:rPr lang="en-US" dirty="0" err="1"/>
              <a:t>farklı</a:t>
            </a:r>
            <a:r>
              <a:rPr lang="en-US" dirty="0"/>
              <a:t> </a:t>
            </a:r>
            <a:r>
              <a:rPr lang="en-US" dirty="0" err="1"/>
              <a:t>olarak</a:t>
            </a:r>
            <a:r>
              <a:rPr lang="en-US" dirty="0"/>
              <a:t>, </a:t>
            </a:r>
            <a:r>
              <a:rPr lang="en-US" dirty="0" err="1"/>
              <a:t>Javassist</a:t>
            </a:r>
            <a:r>
              <a:rPr lang="en-US" dirty="0"/>
              <a:t> </a:t>
            </a:r>
            <a:r>
              <a:rPr lang="en-US" dirty="0" err="1"/>
              <a:t>iki</a:t>
            </a:r>
            <a:r>
              <a:rPr lang="en-US" dirty="0"/>
              <a:t> </a:t>
            </a:r>
            <a:r>
              <a:rPr lang="en-US" dirty="0" err="1"/>
              <a:t>düzey</a:t>
            </a:r>
            <a:r>
              <a:rPr lang="en-US" dirty="0"/>
              <a:t> API </a:t>
            </a:r>
            <a:r>
              <a:rPr lang="en-US" dirty="0" err="1"/>
              <a:t>sağlar</a:t>
            </a:r>
            <a:r>
              <a:rPr lang="en-US" dirty="0"/>
              <a:t>: </a:t>
            </a:r>
            <a:r>
              <a:rPr lang="en-US" b="1" dirty="0" err="1"/>
              <a:t>kaynak</a:t>
            </a:r>
            <a:r>
              <a:rPr lang="en-US" b="1" dirty="0"/>
              <a:t> </a:t>
            </a:r>
            <a:r>
              <a:rPr lang="en-US" b="1" dirty="0" err="1"/>
              <a:t>düzeyi</a:t>
            </a:r>
            <a:r>
              <a:rPr lang="en-US" b="1" dirty="0"/>
              <a:t> </a:t>
            </a:r>
            <a:r>
              <a:rPr lang="en-US" b="1" dirty="0" err="1"/>
              <a:t>ve</a:t>
            </a:r>
            <a:r>
              <a:rPr lang="en-US" b="1" dirty="0"/>
              <a:t> </a:t>
            </a:r>
            <a:r>
              <a:rPr lang="en-US" b="1" dirty="0" err="1"/>
              <a:t>bayt</a:t>
            </a:r>
            <a:r>
              <a:rPr lang="en-US" b="1" dirty="0"/>
              <a:t> </a:t>
            </a:r>
            <a:r>
              <a:rPr lang="en-US" b="1" dirty="0" err="1"/>
              <a:t>kodu</a:t>
            </a:r>
            <a:r>
              <a:rPr lang="en-US" b="1" dirty="0"/>
              <a:t> </a:t>
            </a:r>
            <a:r>
              <a:rPr lang="en-US" b="1" dirty="0" err="1"/>
              <a:t>düzeyi</a:t>
            </a:r>
            <a:r>
              <a:rPr lang="en-US" dirty="0"/>
              <a:t>.</a:t>
            </a:r>
          </a:p>
        </p:txBody>
      </p:sp>
      <p:sp>
        <p:nvSpPr>
          <p:cNvPr id="4" name="Footer Placeholder 3">
            <a:extLst>
              <a:ext uri="{FF2B5EF4-FFF2-40B4-BE49-F238E27FC236}">
                <a16:creationId xmlns:a16="http://schemas.microsoft.com/office/drawing/2014/main" id="{4AE14E5E-4FE4-4D5E-8792-875E00851733}"/>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D53986A5-FB5C-452B-ABC3-3A04D4E61D94}"/>
              </a:ext>
            </a:extLst>
          </p:cNvPr>
          <p:cNvSpPr>
            <a:spLocks noGrp="1"/>
          </p:cNvSpPr>
          <p:nvPr>
            <p:ph type="sldNum" sz="quarter" idx="12"/>
          </p:nvPr>
        </p:nvSpPr>
        <p:spPr/>
        <p:txBody>
          <a:bodyPr/>
          <a:lstStyle/>
          <a:p>
            <a:fld id="{B5FABE4D-60AF-4014-813B-6063C03839D2}" type="slidenum">
              <a:rPr lang="en-US" smtClean="0"/>
              <a:t>24</a:t>
            </a:fld>
            <a:endParaRPr lang="en-US"/>
          </a:p>
        </p:txBody>
      </p:sp>
      <p:pic>
        <p:nvPicPr>
          <p:cNvPr id="8196" name="Picture 4" descr="Bytecode manipulation frameworks">
            <a:extLst>
              <a:ext uri="{FF2B5EF4-FFF2-40B4-BE49-F238E27FC236}">
                <a16:creationId xmlns:a16="http://schemas.microsoft.com/office/drawing/2014/main" id="{340E06E1-E5EE-47C1-BD2E-678BE6B5E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7227" y="2362316"/>
            <a:ext cx="5507846" cy="213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934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D9C7-7623-40EB-8170-330B975CD9E2}"/>
              </a:ext>
            </a:extLst>
          </p:cNvPr>
          <p:cNvSpPr>
            <a:spLocks noGrp="1"/>
          </p:cNvSpPr>
          <p:nvPr>
            <p:ph type="title"/>
          </p:nvPr>
        </p:nvSpPr>
        <p:spPr/>
        <p:txBody>
          <a:bodyPr/>
          <a:lstStyle/>
          <a:p>
            <a:r>
              <a:rPr lang="tr-TR" b="1" dirty="0"/>
              <a:t>Javassist</a:t>
            </a:r>
            <a:endParaRPr lang="en-US" b="1" dirty="0"/>
          </a:p>
        </p:txBody>
      </p:sp>
      <p:sp>
        <p:nvSpPr>
          <p:cNvPr id="3" name="Content Placeholder 2">
            <a:extLst>
              <a:ext uri="{FF2B5EF4-FFF2-40B4-BE49-F238E27FC236}">
                <a16:creationId xmlns:a16="http://schemas.microsoft.com/office/drawing/2014/main" id="{82961C59-18D5-4C34-AD36-3F2FD219BE4F}"/>
              </a:ext>
            </a:extLst>
          </p:cNvPr>
          <p:cNvSpPr>
            <a:spLocks noGrp="1"/>
          </p:cNvSpPr>
          <p:nvPr>
            <p:ph idx="1"/>
          </p:nvPr>
        </p:nvSpPr>
        <p:spPr>
          <a:xfrm>
            <a:off x="838199" y="1825625"/>
            <a:ext cx="5119089" cy="4351338"/>
          </a:xfrm>
        </p:spPr>
        <p:txBody>
          <a:bodyPr>
            <a:normAutofit fontScale="85000" lnSpcReduction="10000"/>
          </a:bodyPr>
          <a:lstStyle/>
          <a:p>
            <a:pPr algn="just"/>
            <a:r>
              <a:rPr lang="en-US" dirty="0" err="1"/>
              <a:t>Kullanıcılar</a:t>
            </a:r>
            <a:r>
              <a:rPr lang="en-US" dirty="0"/>
              <a:t> </a:t>
            </a:r>
            <a:r>
              <a:rPr lang="en-US" dirty="0" err="1"/>
              <a:t>kaynak</a:t>
            </a:r>
            <a:r>
              <a:rPr lang="en-US" dirty="0"/>
              <a:t> </a:t>
            </a:r>
            <a:r>
              <a:rPr lang="en-US" dirty="0" err="1"/>
              <a:t>düzeyinde</a:t>
            </a:r>
            <a:r>
              <a:rPr lang="en-US" dirty="0"/>
              <a:t> API </a:t>
            </a:r>
            <a:r>
              <a:rPr lang="en-US" dirty="0" err="1"/>
              <a:t>kullanıyorlarsa</a:t>
            </a:r>
            <a:r>
              <a:rPr lang="en-US" dirty="0"/>
              <a:t>, Java </a:t>
            </a:r>
            <a:r>
              <a:rPr lang="en-US" dirty="0" err="1"/>
              <a:t>bayt</a:t>
            </a:r>
            <a:r>
              <a:rPr lang="en-US" dirty="0"/>
              <a:t> </a:t>
            </a:r>
            <a:r>
              <a:rPr lang="en-US" dirty="0" err="1"/>
              <a:t>kodunun</a:t>
            </a:r>
            <a:r>
              <a:rPr lang="en-US" dirty="0"/>
              <a:t> </a:t>
            </a:r>
            <a:r>
              <a:rPr lang="en-US" dirty="0" err="1"/>
              <a:t>özelliklerini</a:t>
            </a:r>
            <a:r>
              <a:rPr lang="en-US" dirty="0"/>
              <a:t> </a:t>
            </a:r>
            <a:r>
              <a:rPr lang="en-US" dirty="0" err="1"/>
              <a:t>bilmeden</a:t>
            </a:r>
            <a:r>
              <a:rPr lang="en-US" dirty="0"/>
              <a:t> </a:t>
            </a:r>
            <a:r>
              <a:rPr lang="en-US" dirty="0" err="1"/>
              <a:t>bir</a:t>
            </a:r>
            <a:r>
              <a:rPr lang="en-US" dirty="0"/>
              <a:t> </a:t>
            </a:r>
            <a:r>
              <a:rPr lang="en-US" dirty="0" err="1"/>
              <a:t>sınıf</a:t>
            </a:r>
            <a:r>
              <a:rPr lang="en-US" dirty="0"/>
              <a:t> </a:t>
            </a:r>
            <a:r>
              <a:rPr lang="en-US" dirty="0" err="1"/>
              <a:t>dosyasını</a:t>
            </a:r>
            <a:r>
              <a:rPr lang="en-US" dirty="0"/>
              <a:t> </a:t>
            </a:r>
            <a:r>
              <a:rPr lang="en-US" dirty="0" err="1"/>
              <a:t>düzenleyebilirler</a:t>
            </a:r>
            <a:r>
              <a:rPr lang="en-US" dirty="0"/>
              <a:t>. </a:t>
            </a:r>
            <a:endParaRPr lang="tr-TR" dirty="0"/>
          </a:p>
          <a:p>
            <a:pPr algn="just"/>
            <a:r>
              <a:rPr lang="en-US" dirty="0" err="1"/>
              <a:t>Tüm</a:t>
            </a:r>
            <a:r>
              <a:rPr lang="en-US" dirty="0"/>
              <a:t> API </a:t>
            </a:r>
            <a:r>
              <a:rPr lang="en-US" dirty="0" err="1"/>
              <a:t>sadece</a:t>
            </a:r>
            <a:r>
              <a:rPr lang="en-US" dirty="0"/>
              <a:t> Java </a:t>
            </a:r>
            <a:r>
              <a:rPr lang="en-US" dirty="0" err="1"/>
              <a:t>dilinin</a:t>
            </a:r>
            <a:r>
              <a:rPr lang="en-US" dirty="0"/>
              <a:t> </a:t>
            </a:r>
            <a:r>
              <a:rPr lang="en-US" dirty="0" err="1"/>
              <a:t>kelime</a:t>
            </a:r>
            <a:r>
              <a:rPr lang="en-US" dirty="0"/>
              <a:t> </a:t>
            </a:r>
            <a:r>
              <a:rPr lang="en-US" dirty="0" err="1"/>
              <a:t>hazinesi</a:t>
            </a:r>
            <a:r>
              <a:rPr lang="en-US" dirty="0"/>
              <a:t> </a:t>
            </a:r>
            <a:r>
              <a:rPr lang="en-US" dirty="0" err="1"/>
              <a:t>ile</a:t>
            </a:r>
            <a:r>
              <a:rPr lang="en-US" dirty="0"/>
              <a:t> </a:t>
            </a:r>
            <a:r>
              <a:rPr lang="en-US" dirty="0" err="1"/>
              <a:t>tasarlanmıştır</a:t>
            </a:r>
            <a:r>
              <a:rPr lang="en-US" dirty="0"/>
              <a:t>. </a:t>
            </a:r>
            <a:endParaRPr lang="tr-TR" dirty="0"/>
          </a:p>
          <a:p>
            <a:pPr algn="just"/>
            <a:r>
              <a:rPr lang="en-US" dirty="0" err="1"/>
              <a:t>Girilen</a:t>
            </a:r>
            <a:r>
              <a:rPr lang="en-US" dirty="0"/>
              <a:t> </a:t>
            </a:r>
            <a:r>
              <a:rPr lang="en-US" dirty="0" err="1"/>
              <a:t>bayt</a:t>
            </a:r>
            <a:r>
              <a:rPr lang="en-US" dirty="0"/>
              <a:t> </a:t>
            </a:r>
            <a:r>
              <a:rPr lang="en-US" dirty="0" err="1"/>
              <a:t>kodunu</a:t>
            </a:r>
            <a:r>
              <a:rPr lang="en-US" dirty="0"/>
              <a:t> </a:t>
            </a:r>
            <a:r>
              <a:rPr lang="en-US" dirty="0" err="1"/>
              <a:t>kaynak</a:t>
            </a:r>
            <a:r>
              <a:rPr lang="en-US" dirty="0"/>
              <a:t> </a:t>
            </a:r>
            <a:r>
              <a:rPr lang="en-US" dirty="0" err="1"/>
              <a:t>metin</a:t>
            </a:r>
            <a:r>
              <a:rPr lang="en-US" dirty="0"/>
              <a:t> </a:t>
            </a:r>
            <a:r>
              <a:rPr lang="en-US" dirty="0" err="1"/>
              <a:t>biçiminde</a:t>
            </a:r>
            <a:r>
              <a:rPr lang="en-US" dirty="0"/>
              <a:t> bile </a:t>
            </a:r>
            <a:r>
              <a:rPr lang="en-US" dirty="0" err="1"/>
              <a:t>belirtilebilir</a:t>
            </a:r>
            <a:r>
              <a:rPr lang="en-US" dirty="0"/>
              <a:t>; </a:t>
            </a:r>
            <a:r>
              <a:rPr lang="en-US" dirty="0" err="1"/>
              <a:t>Javasist</a:t>
            </a:r>
            <a:r>
              <a:rPr lang="en-US" dirty="0"/>
              <a:t> </a:t>
            </a:r>
            <a:r>
              <a:rPr lang="en-US" dirty="0" err="1"/>
              <a:t>onu</a:t>
            </a:r>
            <a:r>
              <a:rPr lang="en-US" dirty="0"/>
              <a:t> </a:t>
            </a:r>
            <a:r>
              <a:rPr lang="en-US" dirty="0" err="1"/>
              <a:t>anında</a:t>
            </a:r>
            <a:r>
              <a:rPr lang="en-US" dirty="0"/>
              <a:t> </a:t>
            </a:r>
            <a:r>
              <a:rPr lang="en-US" dirty="0" err="1"/>
              <a:t>derler</a:t>
            </a:r>
            <a:r>
              <a:rPr lang="en-US" dirty="0"/>
              <a:t>. </a:t>
            </a:r>
            <a:endParaRPr lang="tr-TR" dirty="0"/>
          </a:p>
          <a:p>
            <a:pPr algn="just"/>
            <a:r>
              <a:rPr lang="en-US" dirty="0" err="1"/>
              <a:t>Diğer</a:t>
            </a:r>
            <a:r>
              <a:rPr lang="en-US" dirty="0"/>
              <a:t> </a:t>
            </a:r>
            <a:r>
              <a:rPr lang="en-US" dirty="0" err="1"/>
              <a:t>yandan</a:t>
            </a:r>
            <a:r>
              <a:rPr lang="en-US" dirty="0"/>
              <a:t>, </a:t>
            </a:r>
            <a:r>
              <a:rPr lang="en-US" dirty="0" err="1"/>
              <a:t>bayt</a:t>
            </a:r>
            <a:r>
              <a:rPr lang="en-US" dirty="0"/>
              <a:t> </a:t>
            </a:r>
            <a:r>
              <a:rPr lang="en-US" dirty="0" err="1"/>
              <a:t>kodu</a:t>
            </a:r>
            <a:r>
              <a:rPr lang="en-US" dirty="0"/>
              <a:t> </a:t>
            </a:r>
            <a:r>
              <a:rPr lang="en-US" dirty="0" err="1"/>
              <a:t>düzeyindeki</a:t>
            </a:r>
            <a:r>
              <a:rPr lang="en-US" dirty="0"/>
              <a:t> API, </a:t>
            </a:r>
            <a:r>
              <a:rPr lang="en-US" dirty="0" err="1"/>
              <a:t>kullanıcıların</a:t>
            </a:r>
            <a:r>
              <a:rPr lang="en-US" dirty="0"/>
              <a:t> </a:t>
            </a:r>
            <a:r>
              <a:rPr lang="en-US" dirty="0" err="1"/>
              <a:t>bir</a:t>
            </a:r>
            <a:r>
              <a:rPr lang="en-US" dirty="0"/>
              <a:t> </a:t>
            </a:r>
            <a:r>
              <a:rPr lang="en-US" dirty="0" err="1"/>
              <a:t>sınıf</a:t>
            </a:r>
            <a:r>
              <a:rPr lang="en-US" dirty="0"/>
              <a:t> </a:t>
            </a:r>
            <a:r>
              <a:rPr lang="en-US" dirty="0" err="1"/>
              <a:t>dosyasını</a:t>
            </a:r>
            <a:r>
              <a:rPr lang="en-US" dirty="0"/>
              <a:t> </a:t>
            </a:r>
            <a:r>
              <a:rPr lang="en-US" dirty="0" err="1"/>
              <a:t>diğer</a:t>
            </a:r>
            <a:r>
              <a:rPr lang="en-US" dirty="0"/>
              <a:t> </a:t>
            </a:r>
            <a:r>
              <a:rPr lang="en-US" dirty="0" err="1"/>
              <a:t>düzenleyiciler</a:t>
            </a:r>
            <a:r>
              <a:rPr lang="en-US" dirty="0"/>
              <a:t> </a:t>
            </a:r>
            <a:r>
              <a:rPr lang="en-US" dirty="0" err="1"/>
              <a:t>gibi</a:t>
            </a:r>
            <a:r>
              <a:rPr lang="en-US" dirty="0"/>
              <a:t> </a:t>
            </a:r>
            <a:r>
              <a:rPr lang="en-US" dirty="0" err="1"/>
              <a:t>doğrudan</a:t>
            </a:r>
            <a:r>
              <a:rPr lang="en-US" dirty="0"/>
              <a:t> </a:t>
            </a:r>
            <a:r>
              <a:rPr lang="en-US" dirty="0" err="1"/>
              <a:t>düzenlemesine</a:t>
            </a:r>
            <a:r>
              <a:rPr lang="en-US" dirty="0"/>
              <a:t> </a:t>
            </a:r>
            <a:r>
              <a:rPr lang="en-US" dirty="0" err="1"/>
              <a:t>olanak</a:t>
            </a:r>
            <a:r>
              <a:rPr lang="en-US" dirty="0"/>
              <a:t> </a:t>
            </a:r>
            <a:r>
              <a:rPr lang="en-US" dirty="0" err="1"/>
              <a:t>tanır</a:t>
            </a:r>
            <a:r>
              <a:rPr lang="en-US" dirty="0"/>
              <a:t>.  </a:t>
            </a:r>
          </a:p>
          <a:p>
            <a:pPr algn="just"/>
            <a:endParaRPr lang="en-US" dirty="0"/>
          </a:p>
        </p:txBody>
      </p:sp>
      <p:sp>
        <p:nvSpPr>
          <p:cNvPr id="4" name="Footer Placeholder 3">
            <a:extLst>
              <a:ext uri="{FF2B5EF4-FFF2-40B4-BE49-F238E27FC236}">
                <a16:creationId xmlns:a16="http://schemas.microsoft.com/office/drawing/2014/main" id="{4D1CDA8E-1B52-486B-B9BD-1A14F605423B}"/>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0656418E-38F3-4310-AA5C-2897369874FE}"/>
              </a:ext>
            </a:extLst>
          </p:cNvPr>
          <p:cNvSpPr>
            <a:spLocks noGrp="1"/>
          </p:cNvSpPr>
          <p:nvPr>
            <p:ph type="sldNum" sz="quarter" idx="12"/>
          </p:nvPr>
        </p:nvSpPr>
        <p:spPr/>
        <p:txBody>
          <a:bodyPr/>
          <a:lstStyle/>
          <a:p>
            <a:fld id="{B5FABE4D-60AF-4014-813B-6063C03839D2}" type="slidenum">
              <a:rPr lang="en-US" smtClean="0"/>
              <a:t>25</a:t>
            </a:fld>
            <a:endParaRPr lang="en-US"/>
          </a:p>
        </p:txBody>
      </p:sp>
      <p:pic>
        <p:nvPicPr>
          <p:cNvPr id="16386" name="Picture 2" descr="Javassist1">
            <a:extLst>
              <a:ext uri="{FF2B5EF4-FFF2-40B4-BE49-F238E27FC236}">
                <a16:creationId xmlns:a16="http://schemas.microsoft.com/office/drawing/2014/main" id="{1AB12A46-6479-427E-9283-473260F17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9420" y="1870075"/>
            <a:ext cx="5778063" cy="311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178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8501-C653-442B-899A-730825F7E5BD}"/>
              </a:ext>
            </a:extLst>
          </p:cNvPr>
          <p:cNvSpPr>
            <a:spLocks noGrp="1"/>
          </p:cNvSpPr>
          <p:nvPr>
            <p:ph type="title"/>
          </p:nvPr>
        </p:nvSpPr>
        <p:spPr/>
        <p:txBody>
          <a:bodyPr/>
          <a:lstStyle/>
          <a:p>
            <a:r>
              <a:rPr lang="tr-TR" b="1" dirty="0"/>
              <a:t>Geliştirilen ConvertToByteCode Yazılımı</a:t>
            </a:r>
          </a:p>
        </p:txBody>
      </p:sp>
      <p:sp>
        <p:nvSpPr>
          <p:cNvPr id="3" name="Footer Placeholder 2">
            <a:extLst>
              <a:ext uri="{FF2B5EF4-FFF2-40B4-BE49-F238E27FC236}">
                <a16:creationId xmlns:a16="http://schemas.microsoft.com/office/drawing/2014/main" id="{CB9FCCE1-9ACF-4DF3-826E-55391B3EEE61}"/>
              </a:ext>
            </a:extLst>
          </p:cNvPr>
          <p:cNvSpPr>
            <a:spLocks noGrp="1"/>
          </p:cNvSpPr>
          <p:nvPr>
            <p:ph type="ftr" sz="quarter" idx="11"/>
          </p:nvPr>
        </p:nvSpPr>
        <p:spPr/>
        <p:txBody>
          <a:bodyPr/>
          <a:lstStyle/>
          <a:p>
            <a:r>
              <a:rPr lang="en-US"/>
              <a:t>Bytecode Üzerinden Bir Java Programının Analizi - S GENÇ</a:t>
            </a:r>
          </a:p>
        </p:txBody>
      </p:sp>
      <p:sp>
        <p:nvSpPr>
          <p:cNvPr id="6" name="Slide Number Placeholder 5">
            <a:extLst>
              <a:ext uri="{FF2B5EF4-FFF2-40B4-BE49-F238E27FC236}">
                <a16:creationId xmlns:a16="http://schemas.microsoft.com/office/drawing/2014/main" id="{01584FD5-B184-41A0-96FC-5ED0FFB09966}"/>
              </a:ext>
            </a:extLst>
          </p:cNvPr>
          <p:cNvSpPr>
            <a:spLocks noGrp="1"/>
          </p:cNvSpPr>
          <p:nvPr>
            <p:ph type="sldNum" sz="quarter" idx="12"/>
          </p:nvPr>
        </p:nvSpPr>
        <p:spPr/>
        <p:txBody>
          <a:bodyPr/>
          <a:lstStyle/>
          <a:p>
            <a:fld id="{B5FABE4D-60AF-4014-813B-6063C03839D2}" type="slidenum">
              <a:rPr lang="en-US" smtClean="0"/>
              <a:t>26</a:t>
            </a:fld>
            <a:endParaRPr lang="en-US"/>
          </a:p>
        </p:txBody>
      </p:sp>
      <p:sp>
        <p:nvSpPr>
          <p:cNvPr id="8" name="Content Placeholder 7">
            <a:extLst>
              <a:ext uri="{FF2B5EF4-FFF2-40B4-BE49-F238E27FC236}">
                <a16:creationId xmlns:a16="http://schemas.microsoft.com/office/drawing/2014/main" id="{C1A9103B-6761-4EE9-A9E2-7D391203D0D8}"/>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AF71F09A-4B00-4A60-A6AD-861FF0429A30}"/>
              </a:ext>
            </a:extLst>
          </p:cNvPr>
          <p:cNvPicPr/>
          <p:nvPr/>
        </p:nvPicPr>
        <p:blipFill>
          <a:blip r:embed="rId2"/>
          <a:stretch>
            <a:fillRect/>
          </a:stretch>
        </p:blipFill>
        <p:spPr>
          <a:xfrm>
            <a:off x="2717346" y="1870075"/>
            <a:ext cx="6757308" cy="4109811"/>
          </a:xfrm>
          <a:prstGeom prst="rect">
            <a:avLst/>
          </a:prstGeom>
        </p:spPr>
      </p:pic>
    </p:spTree>
    <p:extLst>
      <p:ext uri="{BB962C8B-B14F-4D97-AF65-F5344CB8AC3E}">
        <p14:creationId xmlns:p14="http://schemas.microsoft.com/office/powerpoint/2010/main" val="1245237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8501-C653-442B-899A-730825F7E5BD}"/>
              </a:ext>
            </a:extLst>
          </p:cNvPr>
          <p:cNvSpPr>
            <a:spLocks noGrp="1"/>
          </p:cNvSpPr>
          <p:nvPr>
            <p:ph type="title"/>
          </p:nvPr>
        </p:nvSpPr>
        <p:spPr/>
        <p:txBody>
          <a:bodyPr/>
          <a:lstStyle/>
          <a:p>
            <a:r>
              <a:rPr lang="tr-TR" b="1" dirty="0"/>
              <a:t>Geliştirilen ConvertToByteCode Yazılımı</a:t>
            </a:r>
          </a:p>
        </p:txBody>
      </p:sp>
      <p:sp>
        <p:nvSpPr>
          <p:cNvPr id="3" name="Footer Placeholder 2">
            <a:extLst>
              <a:ext uri="{FF2B5EF4-FFF2-40B4-BE49-F238E27FC236}">
                <a16:creationId xmlns:a16="http://schemas.microsoft.com/office/drawing/2014/main" id="{CB9FCCE1-9ACF-4DF3-826E-55391B3EEE61}"/>
              </a:ext>
            </a:extLst>
          </p:cNvPr>
          <p:cNvSpPr>
            <a:spLocks noGrp="1"/>
          </p:cNvSpPr>
          <p:nvPr>
            <p:ph type="ftr" sz="quarter" idx="11"/>
          </p:nvPr>
        </p:nvSpPr>
        <p:spPr/>
        <p:txBody>
          <a:bodyPr/>
          <a:lstStyle/>
          <a:p>
            <a:r>
              <a:rPr lang="en-US"/>
              <a:t>Bytecode Üzerinden Bir Java Programının Analizi - S GENÇ</a:t>
            </a:r>
          </a:p>
        </p:txBody>
      </p:sp>
      <p:sp>
        <p:nvSpPr>
          <p:cNvPr id="6" name="Slide Number Placeholder 5">
            <a:extLst>
              <a:ext uri="{FF2B5EF4-FFF2-40B4-BE49-F238E27FC236}">
                <a16:creationId xmlns:a16="http://schemas.microsoft.com/office/drawing/2014/main" id="{01584FD5-B184-41A0-96FC-5ED0FFB09966}"/>
              </a:ext>
            </a:extLst>
          </p:cNvPr>
          <p:cNvSpPr>
            <a:spLocks noGrp="1"/>
          </p:cNvSpPr>
          <p:nvPr>
            <p:ph type="sldNum" sz="quarter" idx="12"/>
          </p:nvPr>
        </p:nvSpPr>
        <p:spPr/>
        <p:txBody>
          <a:bodyPr/>
          <a:lstStyle/>
          <a:p>
            <a:fld id="{B5FABE4D-60AF-4014-813B-6063C03839D2}" type="slidenum">
              <a:rPr lang="en-US" smtClean="0"/>
              <a:t>27</a:t>
            </a:fld>
            <a:endParaRPr lang="en-US"/>
          </a:p>
        </p:txBody>
      </p:sp>
      <p:sp>
        <p:nvSpPr>
          <p:cNvPr id="8" name="Content Placeholder 7">
            <a:extLst>
              <a:ext uri="{FF2B5EF4-FFF2-40B4-BE49-F238E27FC236}">
                <a16:creationId xmlns:a16="http://schemas.microsoft.com/office/drawing/2014/main" id="{C1A9103B-6761-4EE9-A9E2-7D391203D0D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281AC27-EA77-4916-A283-6CA3D1FD39D2}"/>
              </a:ext>
            </a:extLst>
          </p:cNvPr>
          <p:cNvPicPr/>
          <p:nvPr/>
        </p:nvPicPr>
        <p:blipFill>
          <a:blip r:embed="rId2"/>
          <a:stretch>
            <a:fillRect/>
          </a:stretch>
        </p:blipFill>
        <p:spPr>
          <a:xfrm>
            <a:off x="539704" y="1544366"/>
            <a:ext cx="3306672" cy="2011634"/>
          </a:xfrm>
          <a:prstGeom prst="rect">
            <a:avLst/>
          </a:prstGeom>
        </p:spPr>
      </p:pic>
      <p:pic>
        <p:nvPicPr>
          <p:cNvPr id="9" name="Picture 8">
            <a:extLst>
              <a:ext uri="{FF2B5EF4-FFF2-40B4-BE49-F238E27FC236}">
                <a16:creationId xmlns:a16="http://schemas.microsoft.com/office/drawing/2014/main" id="{2873DC55-E906-4FC2-A76F-93671B6DB9DD}"/>
              </a:ext>
            </a:extLst>
          </p:cNvPr>
          <p:cNvPicPr/>
          <p:nvPr/>
        </p:nvPicPr>
        <p:blipFill>
          <a:blip r:embed="rId3"/>
          <a:stretch>
            <a:fillRect/>
          </a:stretch>
        </p:blipFill>
        <p:spPr>
          <a:xfrm>
            <a:off x="539704" y="3869055"/>
            <a:ext cx="3306672" cy="2271281"/>
          </a:xfrm>
          <a:prstGeom prst="rect">
            <a:avLst/>
          </a:prstGeom>
        </p:spPr>
      </p:pic>
      <p:pic>
        <p:nvPicPr>
          <p:cNvPr id="10" name="Picture 9">
            <a:extLst>
              <a:ext uri="{FF2B5EF4-FFF2-40B4-BE49-F238E27FC236}">
                <a16:creationId xmlns:a16="http://schemas.microsoft.com/office/drawing/2014/main" id="{A8E1EB59-0339-4DA7-B397-E46533B2DDEC}"/>
              </a:ext>
            </a:extLst>
          </p:cNvPr>
          <p:cNvPicPr/>
          <p:nvPr/>
        </p:nvPicPr>
        <p:blipFill>
          <a:blip r:embed="rId4"/>
          <a:stretch>
            <a:fillRect/>
          </a:stretch>
        </p:blipFill>
        <p:spPr>
          <a:xfrm>
            <a:off x="4144873" y="1561148"/>
            <a:ext cx="7507424" cy="4615815"/>
          </a:xfrm>
          <a:prstGeom prst="rect">
            <a:avLst/>
          </a:prstGeom>
        </p:spPr>
      </p:pic>
    </p:spTree>
    <p:extLst>
      <p:ext uri="{BB962C8B-B14F-4D97-AF65-F5344CB8AC3E}">
        <p14:creationId xmlns:p14="http://schemas.microsoft.com/office/powerpoint/2010/main" val="1323286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8501-C653-442B-899A-730825F7E5BD}"/>
              </a:ext>
            </a:extLst>
          </p:cNvPr>
          <p:cNvSpPr>
            <a:spLocks noGrp="1"/>
          </p:cNvSpPr>
          <p:nvPr>
            <p:ph type="title"/>
          </p:nvPr>
        </p:nvSpPr>
        <p:spPr/>
        <p:txBody>
          <a:bodyPr/>
          <a:lstStyle/>
          <a:p>
            <a:r>
              <a:rPr lang="tr-TR" b="1" dirty="0"/>
              <a:t>Geliştirilen ConvertToByteCode Yazılımı</a:t>
            </a:r>
          </a:p>
        </p:txBody>
      </p:sp>
      <p:sp>
        <p:nvSpPr>
          <p:cNvPr id="3" name="Footer Placeholder 2">
            <a:extLst>
              <a:ext uri="{FF2B5EF4-FFF2-40B4-BE49-F238E27FC236}">
                <a16:creationId xmlns:a16="http://schemas.microsoft.com/office/drawing/2014/main" id="{CB9FCCE1-9ACF-4DF3-826E-55391B3EEE61}"/>
              </a:ext>
            </a:extLst>
          </p:cNvPr>
          <p:cNvSpPr>
            <a:spLocks noGrp="1"/>
          </p:cNvSpPr>
          <p:nvPr>
            <p:ph type="ftr" sz="quarter" idx="11"/>
          </p:nvPr>
        </p:nvSpPr>
        <p:spPr/>
        <p:txBody>
          <a:bodyPr/>
          <a:lstStyle/>
          <a:p>
            <a:r>
              <a:rPr lang="en-US"/>
              <a:t>Bytecode Üzerinden Bir Java Programının Analizi - S GENÇ</a:t>
            </a:r>
          </a:p>
        </p:txBody>
      </p:sp>
      <p:sp>
        <p:nvSpPr>
          <p:cNvPr id="6" name="Slide Number Placeholder 5">
            <a:extLst>
              <a:ext uri="{FF2B5EF4-FFF2-40B4-BE49-F238E27FC236}">
                <a16:creationId xmlns:a16="http://schemas.microsoft.com/office/drawing/2014/main" id="{01584FD5-B184-41A0-96FC-5ED0FFB09966}"/>
              </a:ext>
            </a:extLst>
          </p:cNvPr>
          <p:cNvSpPr>
            <a:spLocks noGrp="1"/>
          </p:cNvSpPr>
          <p:nvPr>
            <p:ph type="sldNum" sz="quarter" idx="12"/>
          </p:nvPr>
        </p:nvSpPr>
        <p:spPr/>
        <p:txBody>
          <a:bodyPr/>
          <a:lstStyle/>
          <a:p>
            <a:fld id="{B5FABE4D-60AF-4014-813B-6063C03839D2}" type="slidenum">
              <a:rPr lang="en-US" smtClean="0"/>
              <a:t>28</a:t>
            </a:fld>
            <a:endParaRPr lang="en-US"/>
          </a:p>
        </p:txBody>
      </p:sp>
      <p:sp>
        <p:nvSpPr>
          <p:cNvPr id="8" name="Content Placeholder 7">
            <a:extLst>
              <a:ext uri="{FF2B5EF4-FFF2-40B4-BE49-F238E27FC236}">
                <a16:creationId xmlns:a16="http://schemas.microsoft.com/office/drawing/2014/main" id="{C1A9103B-6761-4EE9-A9E2-7D391203D0D8}"/>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123402DD-D87C-473B-8DCF-7896B8FCCE42}"/>
              </a:ext>
            </a:extLst>
          </p:cNvPr>
          <p:cNvPicPr/>
          <p:nvPr/>
        </p:nvPicPr>
        <p:blipFill>
          <a:blip r:embed="rId2"/>
          <a:stretch>
            <a:fillRect/>
          </a:stretch>
        </p:blipFill>
        <p:spPr>
          <a:xfrm>
            <a:off x="2570616" y="1758156"/>
            <a:ext cx="7050768" cy="4351339"/>
          </a:xfrm>
          <a:prstGeom prst="rect">
            <a:avLst/>
          </a:prstGeom>
        </p:spPr>
      </p:pic>
    </p:spTree>
    <p:extLst>
      <p:ext uri="{BB962C8B-B14F-4D97-AF65-F5344CB8AC3E}">
        <p14:creationId xmlns:p14="http://schemas.microsoft.com/office/powerpoint/2010/main" val="3021675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8501-C653-442B-899A-730825F7E5BD}"/>
              </a:ext>
            </a:extLst>
          </p:cNvPr>
          <p:cNvSpPr>
            <a:spLocks noGrp="1"/>
          </p:cNvSpPr>
          <p:nvPr>
            <p:ph type="title"/>
          </p:nvPr>
        </p:nvSpPr>
        <p:spPr/>
        <p:txBody>
          <a:bodyPr/>
          <a:lstStyle/>
          <a:p>
            <a:r>
              <a:rPr lang="tr-TR" b="1" dirty="0"/>
              <a:t>Geliştirilen ConvertToByteCode Yazılımı</a:t>
            </a:r>
          </a:p>
        </p:txBody>
      </p:sp>
      <p:sp>
        <p:nvSpPr>
          <p:cNvPr id="3" name="Footer Placeholder 2">
            <a:extLst>
              <a:ext uri="{FF2B5EF4-FFF2-40B4-BE49-F238E27FC236}">
                <a16:creationId xmlns:a16="http://schemas.microsoft.com/office/drawing/2014/main" id="{CB9FCCE1-9ACF-4DF3-826E-55391B3EEE61}"/>
              </a:ext>
            </a:extLst>
          </p:cNvPr>
          <p:cNvSpPr>
            <a:spLocks noGrp="1"/>
          </p:cNvSpPr>
          <p:nvPr>
            <p:ph type="ftr" sz="quarter" idx="11"/>
          </p:nvPr>
        </p:nvSpPr>
        <p:spPr/>
        <p:txBody>
          <a:bodyPr/>
          <a:lstStyle/>
          <a:p>
            <a:r>
              <a:rPr lang="en-US"/>
              <a:t>Bytecode Üzerinden Bir Java Programının Analizi - S GENÇ</a:t>
            </a:r>
          </a:p>
        </p:txBody>
      </p:sp>
      <p:sp>
        <p:nvSpPr>
          <p:cNvPr id="6" name="Slide Number Placeholder 5">
            <a:extLst>
              <a:ext uri="{FF2B5EF4-FFF2-40B4-BE49-F238E27FC236}">
                <a16:creationId xmlns:a16="http://schemas.microsoft.com/office/drawing/2014/main" id="{01584FD5-B184-41A0-96FC-5ED0FFB09966}"/>
              </a:ext>
            </a:extLst>
          </p:cNvPr>
          <p:cNvSpPr>
            <a:spLocks noGrp="1"/>
          </p:cNvSpPr>
          <p:nvPr>
            <p:ph type="sldNum" sz="quarter" idx="12"/>
          </p:nvPr>
        </p:nvSpPr>
        <p:spPr/>
        <p:txBody>
          <a:bodyPr/>
          <a:lstStyle/>
          <a:p>
            <a:fld id="{B5FABE4D-60AF-4014-813B-6063C03839D2}" type="slidenum">
              <a:rPr lang="en-US" smtClean="0"/>
              <a:t>29</a:t>
            </a:fld>
            <a:endParaRPr lang="en-US"/>
          </a:p>
        </p:txBody>
      </p:sp>
      <p:sp>
        <p:nvSpPr>
          <p:cNvPr id="8" name="Content Placeholder 7">
            <a:extLst>
              <a:ext uri="{FF2B5EF4-FFF2-40B4-BE49-F238E27FC236}">
                <a16:creationId xmlns:a16="http://schemas.microsoft.com/office/drawing/2014/main" id="{C1A9103B-6761-4EE9-A9E2-7D391203D0D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0927F24-8ADB-45D6-992A-6424F84BE658}"/>
              </a:ext>
            </a:extLst>
          </p:cNvPr>
          <p:cNvPicPr/>
          <p:nvPr/>
        </p:nvPicPr>
        <p:blipFill>
          <a:blip r:embed="rId2"/>
          <a:stretch>
            <a:fillRect/>
          </a:stretch>
        </p:blipFill>
        <p:spPr>
          <a:xfrm>
            <a:off x="374947" y="1618660"/>
            <a:ext cx="3658235" cy="2350771"/>
          </a:xfrm>
          <a:prstGeom prst="rect">
            <a:avLst/>
          </a:prstGeom>
        </p:spPr>
      </p:pic>
      <p:pic>
        <p:nvPicPr>
          <p:cNvPr id="9" name="Picture 8">
            <a:extLst>
              <a:ext uri="{FF2B5EF4-FFF2-40B4-BE49-F238E27FC236}">
                <a16:creationId xmlns:a16="http://schemas.microsoft.com/office/drawing/2014/main" id="{5924E45E-7C37-4E6E-A051-B5C0B15881B4}"/>
              </a:ext>
            </a:extLst>
          </p:cNvPr>
          <p:cNvPicPr/>
          <p:nvPr/>
        </p:nvPicPr>
        <p:blipFill>
          <a:blip r:embed="rId3"/>
          <a:stretch>
            <a:fillRect/>
          </a:stretch>
        </p:blipFill>
        <p:spPr>
          <a:xfrm>
            <a:off x="374947" y="4148818"/>
            <a:ext cx="3658235" cy="2028145"/>
          </a:xfrm>
          <a:prstGeom prst="rect">
            <a:avLst/>
          </a:prstGeom>
        </p:spPr>
      </p:pic>
      <p:pic>
        <p:nvPicPr>
          <p:cNvPr id="10" name="Picture 9">
            <a:extLst>
              <a:ext uri="{FF2B5EF4-FFF2-40B4-BE49-F238E27FC236}">
                <a16:creationId xmlns:a16="http://schemas.microsoft.com/office/drawing/2014/main" id="{2C187795-7ED4-493C-BDFB-D8145FB4888C}"/>
              </a:ext>
            </a:extLst>
          </p:cNvPr>
          <p:cNvPicPr/>
          <p:nvPr/>
        </p:nvPicPr>
        <p:blipFill>
          <a:blip r:embed="rId4"/>
          <a:stretch>
            <a:fillRect/>
          </a:stretch>
        </p:blipFill>
        <p:spPr>
          <a:xfrm>
            <a:off x="4212135" y="1690688"/>
            <a:ext cx="7604917" cy="4486275"/>
          </a:xfrm>
          <a:prstGeom prst="rect">
            <a:avLst/>
          </a:prstGeom>
        </p:spPr>
      </p:pic>
    </p:spTree>
    <p:extLst>
      <p:ext uri="{BB962C8B-B14F-4D97-AF65-F5344CB8AC3E}">
        <p14:creationId xmlns:p14="http://schemas.microsoft.com/office/powerpoint/2010/main" val="1549324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BCAE-2BD3-4D6E-99CE-E503616E9194}"/>
              </a:ext>
            </a:extLst>
          </p:cNvPr>
          <p:cNvSpPr>
            <a:spLocks noGrp="1"/>
          </p:cNvSpPr>
          <p:nvPr>
            <p:ph type="title"/>
          </p:nvPr>
        </p:nvSpPr>
        <p:spPr/>
        <p:txBody>
          <a:bodyPr/>
          <a:lstStyle/>
          <a:p>
            <a:r>
              <a:rPr lang="en-US" b="1" dirty="0"/>
              <a:t>G</a:t>
            </a:r>
            <a:r>
              <a:rPr lang="tr-TR" b="1" dirty="0"/>
              <a:t>iriş</a:t>
            </a:r>
            <a:endParaRPr lang="en-US" b="1" dirty="0"/>
          </a:p>
        </p:txBody>
      </p:sp>
      <p:sp>
        <p:nvSpPr>
          <p:cNvPr id="3" name="Content Placeholder 2">
            <a:extLst>
              <a:ext uri="{FF2B5EF4-FFF2-40B4-BE49-F238E27FC236}">
                <a16:creationId xmlns:a16="http://schemas.microsoft.com/office/drawing/2014/main" id="{BCD0973C-BAC3-410B-8E7D-0F4B2D627A64}"/>
              </a:ext>
            </a:extLst>
          </p:cNvPr>
          <p:cNvSpPr>
            <a:spLocks noGrp="1"/>
          </p:cNvSpPr>
          <p:nvPr>
            <p:ph idx="1"/>
          </p:nvPr>
        </p:nvSpPr>
        <p:spPr>
          <a:xfrm>
            <a:off x="838200" y="1825625"/>
            <a:ext cx="8325255" cy="4302801"/>
          </a:xfrm>
        </p:spPr>
        <p:txBody>
          <a:bodyPr>
            <a:normAutofit lnSpcReduction="10000"/>
          </a:bodyPr>
          <a:lstStyle/>
          <a:p>
            <a:pPr algn="just"/>
            <a:r>
              <a:rPr lang="en-US" dirty="0" err="1"/>
              <a:t>Tıpkı</a:t>
            </a:r>
            <a:r>
              <a:rPr lang="en-US" dirty="0"/>
              <a:t> c </a:t>
            </a:r>
            <a:r>
              <a:rPr lang="en-US" dirty="0" err="1"/>
              <a:t>ve</a:t>
            </a:r>
            <a:r>
              <a:rPr lang="en-US" dirty="0"/>
              <a:t> </a:t>
            </a:r>
            <a:r>
              <a:rPr lang="en-US" dirty="0" err="1"/>
              <a:t>c++</a:t>
            </a:r>
            <a:r>
              <a:rPr lang="en-US" dirty="0"/>
              <a:t> </a:t>
            </a:r>
            <a:r>
              <a:rPr lang="en-US" dirty="0" err="1"/>
              <a:t>derleyicilerini</a:t>
            </a:r>
            <a:r>
              <a:rPr lang="en-US" dirty="0"/>
              <a:t> assembler </a:t>
            </a:r>
            <a:r>
              <a:rPr lang="en-US" dirty="0" err="1"/>
              <a:t>temsil</a:t>
            </a:r>
            <a:r>
              <a:rPr lang="en-US" dirty="0"/>
              <a:t> </a:t>
            </a:r>
            <a:r>
              <a:rPr lang="en-US" dirty="0" err="1"/>
              <a:t>ettiği</a:t>
            </a:r>
            <a:r>
              <a:rPr lang="en-US" dirty="0"/>
              <a:t> </a:t>
            </a:r>
            <a:r>
              <a:rPr lang="en-US" dirty="0" err="1"/>
              <a:t>gibi</a:t>
            </a:r>
            <a:r>
              <a:rPr lang="en-US" dirty="0"/>
              <a:t> java </a:t>
            </a:r>
            <a:r>
              <a:rPr lang="en-US" dirty="0" err="1"/>
              <a:t>programlarını</a:t>
            </a:r>
            <a:r>
              <a:rPr lang="en-US" dirty="0"/>
              <a:t> da </a:t>
            </a:r>
            <a:r>
              <a:rPr lang="en-US" b="1" dirty="0"/>
              <a:t>byte code </a:t>
            </a:r>
            <a:r>
              <a:rPr lang="en-US" dirty="0" err="1"/>
              <a:t>temsil</a:t>
            </a:r>
            <a:r>
              <a:rPr lang="en-US" dirty="0"/>
              <a:t> </a:t>
            </a:r>
            <a:r>
              <a:rPr lang="en-US" dirty="0" err="1"/>
              <a:t>etmektedir</a:t>
            </a:r>
            <a:r>
              <a:rPr lang="en-US" dirty="0"/>
              <a:t>. </a:t>
            </a:r>
            <a:endParaRPr lang="tr-TR" dirty="0"/>
          </a:p>
          <a:p>
            <a:pPr algn="just"/>
            <a:r>
              <a:rPr lang="en-US" dirty="0"/>
              <a:t>Bayt </a:t>
            </a:r>
            <a:r>
              <a:rPr lang="en-US" dirty="0" err="1"/>
              <a:t>kodu</a:t>
            </a:r>
            <a:r>
              <a:rPr lang="en-US" dirty="0"/>
              <a:t> </a:t>
            </a:r>
            <a:r>
              <a:rPr lang="en-US" dirty="0" err="1"/>
              <a:t>sizin</a:t>
            </a:r>
            <a:r>
              <a:rPr lang="en-US" dirty="0"/>
              <a:t> </a:t>
            </a:r>
            <a:r>
              <a:rPr lang="en-US" dirty="0" err="1"/>
              <a:t>yazdığınız</a:t>
            </a:r>
            <a:r>
              <a:rPr lang="en-US" dirty="0"/>
              <a:t> </a:t>
            </a:r>
            <a:r>
              <a:rPr lang="en-US" dirty="0" err="1"/>
              <a:t>programınızdır</a:t>
            </a:r>
            <a:r>
              <a:rPr lang="en-US" dirty="0"/>
              <a:t>.   </a:t>
            </a:r>
            <a:endParaRPr lang="tr-TR" dirty="0"/>
          </a:p>
          <a:p>
            <a:pPr algn="just"/>
            <a:r>
              <a:rPr lang="en-US" dirty="0"/>
              <a:t>Java </a:t>
            </a:r>
            <a:r>
              <a:rPr lang="en-US" dirty="0" err="1"/>
              <a:t>derleyicisinin</a:t>
            </a:r>
            <a:r>
              <a:rPr lang="en-US" dirty="0"/>
              <a:t> </a:t>
            </a:r>
            <a:r>
              <a:rPr lang="en-US" dirty="0" err="1"/>
              <a:t>çıktı</a:t>
            </a:r>
            <a:r>
              <a:rPr lang="tr-TR" dirty="0" err="1"/>
              <a:t>lar</a:t>
            </a:r>
            <a:r>
              <a:rPr lang="en-US" dirty="0"/>
              <a:t>ı </a:t>
            </a:r>
            <a:r>
              <a:rPr lang="en-US" dirty="0" err="1"/>
              <a:t>yürütülebilir</a:t>
            </a:r>
            <a:r>
              <a:rPr lang="en-US" dirty="0"/>
              <a:t> </a:t>
            </a:r>
            <a:r>
              <a:rPr lang="en-US" dirty="0" err="1"/>
              <a:t>bir</a:t>
            </a:r>
            <a:r>
              <a:rPr lang="en-US" dirty="0"/>
              <a:t> </a:t>
            </a:r>
            <a:r>
              <a:rPr lang="en-US" dirty="0" err="1"/>
              <a:t>kod</a:t>
            </a:r>
            <a:r>
              <a:rPr lang="en-US" dirty="0"/>
              <a:t> </a:t>
            </a:r>
            <a:r>
              <a:rPr lang="en-US" dirty="0" err="1"/>
              <a:t>olmadığı</a:t>
            </a:r>
            <a:r>
              <a:rPr lang="en-US" dirty="0"/>
              <a:t> </a:t>
            </a:r>
            <a:r>
              <a:rPr lang="en-US" dirty="0" err="1"/>
              <a:t>için</a:t>
            </a:r>
            <a:r>
              <a:rPr lang="en-US" dirty="0"/>
              <a:t> </a:t>
            </a:r>
            <a:r>
              <a:rPr lang="en-US" dirty="0" err="1"/>
              <a:t>bayt</a:t>
            </a:r>
            <a:r>
              <a:rPr lang="en-US" dirty="0"/>
              <a:t> </a:t>
            </a:r>
            <a:r>
              <a:rPr lang="tr-TR" dirty="0"/>
              <a:t>code</a:t>
            </a:r>
            <a:r>
              <a:rPr lang="en-US" dirty="0"/>
              <a:t> </a:t>
            </a:r>
            <a:r>
              <a:rPr lang="en-US" dirty="0" err="1"/>
              <a:t>kullanmak</a:t>
            </a:r>
            <a:r>
              <a:rPr lang="en-US" dirty="0"/>
              <a:t> </a:t>
            </a:r>
            <a:r>
              <a:rPr lang="en-US" dirty="0" err="1"/>
              <a:t>zorundadır</a:t>
            </a:r>
            <a:r>
              <a:rPr lang="en-US" dirty="0"/>
              <a:t>. Bayt </a:t>
            </a:r>
            <a:r>
              <a:rPr lang="tr-TR" dirty="0"/>
              <a:t>code</a:t>
            </a:r>
            <a:r>
              <a:rPr lang="en-US" dirty="0"/>
              <a:t>, </a:t>
            </a:r>
            <a:r>
              <a:rPr lang="en-US" dirty="0" err="1"/>
              <a:t>yorumlama</a:t>
            </a:r>
            <a:r>
              <a:rPr lang="en-US" dirty="0"/>
              <a:t> </a:t>
            </a:r>
            <a:r>
              <a:rPr lang="en-US" dirty="0" err="1"/>
              <a:t>amacıyla</a:t>
            </a:r>
            <a:r>
              <a:rPr lang="en-US" dirty="0"/>
              <a:t> </a:t>
            </a:r>
            <a:r>
              <a:rPr lang="en-US" dirty="0" err="1"/>
              <a:t>kullanılmak</a:t>
            </a:r>
            <a:r>
              <a:rPr lang="en-US" dirty="0"/>
              <a:t> </a:t>
            </a:r>
            <a:r>
              <a:rPr lang="en-US" dirty="0" err="1"/>
              <a:t>için</a:t>
            </a:r>
            <a:r>
              <a:rPr lang="en-US" dirty="0"/>
              <a:t> </a:t>
            </a:r>
            <a:r>
              <a:rPr lang="en-US" b="1" dirty="0"/>
              <a:t>java </a:t>
            </a:r>
            <a:r>
              <a:rPr lang="en-US" b="1" dirty="0" err="1"/>
              <a:t>sanal</a:t>
            </a:r>
            <a:r>
              <a:rPr lang="en-US" b="1" dirty="0"/>
              <a:t> </a:t>
            </a:r>
            <a:r>
              <a:rPr lang="en-US" b="1" dirty="0" err="1"/>
              <a:t>makina</a:t>
            </a:r>
            <a:r>
              <a:rPr lang="tr-TR" b="1" dirty="0"/>
              <a:t>sı</a:t>
            </a:r>
            <a:r>
              <a:rPr lang="en-US" b="1" dirty="0"/>
              <a:t> (java virtual machine)</a:t>
            </a:r>
            <a:r>
              <a:rPr lang="en-US" dirty="0"/>
              <a:t> </a:t>
            </a:r>
            <a:r>
              <a:rPr lang="en-US" dirty="0" err="1"/>
              <a:t>tarafından</a:t>
            </a:r>
            <a:r>
              <a:rPr lang="en-US" dirty="0"/>
              <a:t> </a:t>
            </a:r>
            <a:r>
              <a:rPr lang="en-US" dirty="0" err="1"/>
              <a:t>yürütme</a:t>
            </a:r>
            <a:r>
              <a:rPr lang="en-US" dirty="0"/>
              <a:t> </a:t>
            </a:r>
            <a:r>
              <a:rPr lang="en-US" dirty="0" err="1"/>
              <a:t>zamanında</a:t>
            </a:r>
            <a:r>
              <a:rPr lang="en-US" dirty="0"/>
              <a:t> </a:t>
            </a:r>
            <a:r>
              <a:rPr lang="en-US" dirty="0" err="1"/>
              <a:t>çok</a:t>
            </a:r>
            <a:r>
              <a:rPr lang="en-US" dirty="0"/>
              <a:t> </a:t>
            </a:r>
            <a:r>
              <a:rPr lang="en-US" dirty="0" err="1"/>
              <a:t>iyi</a:t>
            </a:r>
            <a:r>
              <a:rPr lang="en-US" dirty="0"/>
              <a:t> </a:t>
            </a:r>
            <a:r>
              <a:rPr lang="en-US" dirty="0" err="1"/>
              <a:t>bir</a:t>
            </a:r>
            <a:r>
              <a:rPr lang="en-US" dirty="0"/>
              <a:t> </a:t>
            </a:r>
            <a:r>
              <a:rPr lang="en-US" dirty="0" err="1"/>
              <a:t>şekilde</a:t>
            </a:r>
            <a:r>
              <a:rPr lang="en-US" dirty="0"/>
              <a:t> </a:t>
            </a:r>
            <a:r>
              <a:rPr lang="en-US" b="1" dirty="0"/>
              <a:t>optimize</a:t>
            </a:r>
            <a:r>
              <a:rPr lang="en-US" dirty="0"/>
              <a:t> </a:t>
            </a:r>
            <a:r>
              <a:rPr lang="en-US" dirty="0" err="1"/>
              <a:t>edilmektedir</a:t>
            </a:r>
            <a:r>
              <a:rPr lang="en-US" dirty="0"/>
              <a:t>. </a:t>
            </a:r>
            <a:endParaRPr lang="tr-TR" dirty="0"/>
          </a:p>
          <a:p>
            <a:pPr algn="just"/>
            <a:r>
              <a:rPr lang="en-US" dirty="0"/>
              <a:t>Bayt </a:t>
            </a:r>
            <a:r>
              <a:rPr lang="tr-TR" dirty="0"/>
              <a:t>code</a:t>
            </a:r>
            <a:r>
              <a:rPr lang="en-US" dirty="0"/>
              <a:t> </a:t>
            </a:r>
            <a:r>
              <a:rPr lang="en-US" dirty="0" err="1"/>
              <a:t>aracılığıyla</a:t>
            </a:r>
            <a:r>
              <a:rPr lang="en-US" dirty="0"/>
              <a:t>, </a:t>
            </a:r>
            <a:r>
              <a:rPr lang="en-US" dirty="0" err="1"/>
              <a:t>bir</a:t>
            </a:r>
            <a:r>
              <a:rPr lang="en-US" dirty="0"/>
              <a:t> java </a:t>
            </a:r>
            <a:r>
              <a:rPr lang="en-US" dirty="0" err="1"/>
              <a:t>programı</a:t>
            </a:r>
            <a:r>
              <a:rPr lang="en-US" dirty="0"/>
              <a:t> </a:t>
            </a:r>
            <a:r>
              <a:rPr lang="en-US" dirty="0" err="1"/>
              <a:t>birçok</a:t>
            </a:r>
            <a:r>
              <a:rPr lang="en-US" dirty="0"/>
              <a:t> </a:t>
            </a:r>
            <a:r>
              <a:rPr lang="en-US" dirty="0" err="1"/>
              <a:t>değişik</a:t>
            </a:r>
            <a:r>
              <a:rPr lang="en-US" dirty="0"/>
              <a:t> </a:t>
            </a:r>
            <a:r>
              <a:rPr lang="en-US" dirty="0" err="1"/>
              <a:t>ortamda</a:t>
            </a:r>
            <a:r>
              <a:rPr lang="en-US" dirty="0"/>
              <a:t> </a:t>
            </a:r>
            <a:r>
              <a:rPr lang="en-US" dirty="0" err="1"/>
              <a:t>çalıştırılabilmektedir</a:t>
            </a:r>
            <a:r>
              <a:rPr lang="en-US" dirty="0"/>
              <a:t>. </a:t>
            </a:r>
            <a:endParaRPr lang="tr-TR" dirty="0"/>
          </a:p>
        </p:txBody>
      </p:sp>
      <p:sp>
        <p:nvSpPr>
          <p:cNvPr id="4" name="Footer Placeholder 3">
            <a:extLst>
              <a:ext uri="{FF2B5EF4-FFF2-40B4-BE49-F238E27FC236}">
                <a16:creationId xmlns:a16="http://schemas.microsoft.com/office/drawing/2014/main" id="{1C278DAF-474C-4209-A937-A00D6A0E0AED}"/>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1A2A953A-829D-4B21-BC21-6B0E0968C7EC}"/>
              </a:ext>
            </a:extLst>
          </p:cNvPr>
          <p:cNvSpPr>
            <a:spLocks noGrp="1"/>
          </p:cNvSpPr>
          <p:nvPr>
            <p:ph type="sldNum" sz="quarter" idx="12"/>
          </p:nvPr>
        </p:nvSpPr>
        <p:spPr/>
        <p:txBody>
          <a:bodyPr/>
          <a:lstStyle/>
          <a:p>
            <a:fld id="{B5FABE4D-60AF-4014-813B-6063C03839D2}" type="slidenum">
              <a:rPr lang="en-US" smtClean="0"/>
              <a:t>3</a:t>
            </a:fld>
            <a:endParaRPr lang="en-US" dirty="0"/>
          </a:p>
        </p:txBody>
      </p:sp>
      <p:pic>
        <p:nvPicPr>
          <p:cNvPr id="6"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9435830" y="540223"/>
            <a:ext cx="2093649" cy="5588203"/>
          </a:xfrm>
          <a:prstGeom prst="rect">
            <a:avLst/>
          </a:prstGeom>
          <a:noFill/>
          <a:ln>
            <a:noFill/>
          </a:ln>
        </p:spPr>
      </p:pic>
    </p:spTree>
    <p:extLst>
      <p:ext uri="{BB962C8B-B14F-4D97-AF65-F5344CB8AC3E}">
        <p14:creationId xmlns:p14="http://schemas.microsoft.com/office/powerpoint/2010/main" val="748459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0504-2EF3-41EE-AD92-F66F8F3FF37C}"/>
              </a:ext>
            </a:extLst>
          </p:cNvPr>
          <p:cNvSpPr>
            <a:spLocks noGrp="1"/>
          </p:cNvSpPr>
          <p:nvPr>
            <p:ph type="title"/>
          </p:nvPr>
        </p:nvSpPr>
        <p:spPr/>
        <p:txBody>
          <a:bodyPr/>
          <a:lstStyle/>
          <a:p>
            <a:r>
              <a:rPr lang="tr-TR" b="1" dirty="0"/>
              <a:t>Sonuç</a:t>
            </a:r>
            <a:endParaRPr lang="en-US" b="1" dirty="0"/>
          </a:p>
        </p:txBody>
      </p:sp>
      <p:sp>
        <p:nvSpPr>
          <p:cNvPr id="3" name="Content Placeholder 2">
            <a:extLst>
              <a:ext uri="{FF2B5EF4-FFF2-40B4-BE49-F238E27FC236}">
                <a16:creationId xmlns:a16="http://schemas.microsoft.com/office/drawing/2014/main" id="{8026F98D-27D2-4DF1-9415-1B01CEF24736}"/>
              </a:ext>
            </a:extLst>
          </p:cNvPr>
          <p:cNvSpPr>
            <a:spLocks noGrp="1"/>
          </p:cNvSpPr>
          <p:nvPr>
            <p:ph idx="1"/>
          </p:nvPr>
        </p:nvSpPr>
        <p:spPr/>
        <p:txBody>
          <a:bodyPr>
            <a:normAutofit fontScale="77500" lnSpcReduction="20000"/>
          </a:bodyPr>
          <a:lstStyle/>
          <a:p>
            <a:pPr algn="just"/>
            <a:r>
              <a:rPr lang="en-US" dirty="0"/>
              <a:t>Bu </a:t>
            </a:r>
            <a:r>
              <a:rPr lang="en-US" dirty="0" err="1"/>
              <a:t>çalışmada</a:t>
            </a:r>
            <a:r>
              <a:rPr lang="en-US" dirty="0"/>
              <a:t>, Java </a:t>
            </a:r>
            <a:r>
              <a:rPr lang="en-US" dirty="0" err="1"/>
              <a:t>bayt</a:t>
            </a:r>
            <a:r>
              <a:rPr lang="en-US" dirty="0"/>
              <a:t> </a:t>
            </a:r>
            <a:r>
              <a:rPr lang="en-US" dirty="0" err="1"/>
              <a:t>kodu</a:t>
            </a:r>
            <a:r>
              <a:rPr lang="en-US" dirty="0"/>
              <a:t> </a:t>
            </a:r>
            <a:r>
              <a:rPr lang="en-US" dirty="0" err="1"/>
              <a:t>hakkında</a:t>
            </a:r>
            <a:r>
              <a:rPr lang="en-US" dirty="0"/>
              <a:t> </a:t>
            </a:r>
            <a:r>
              <a:rPr lang="en-US" dirty="0" err="1"/>
              <a:t>öncelikle</a:t>
            </a:r>
            <a:r>
              <a:rPr lang="en-US" dirty="0"/>
              <a:t> </a:t>
            </a:r>
            <a:r>
              <a:rPr lang="en-US" dirty="0" err="1"/>
              <a:t>genel</a:t>
            </a:r>
            <a:r>
              <a:rPr lang="en-US" dirty="0"/>
              <a:t> </a:t>
            </a:r>
            <a:r>
              <a:rPr lang="en-US" dirty="0" err="1"/>
              <a:t>bilgiler</a:t>
            </a:r>
            <a:r>
              <a:rPr lang="en-US" dirty="0"/>
              <a:t> </a:t>
            </a:r>
            <a:r>
              <a:rPr lang="en-US" dirty="0" err="1"/>
              <a:t>verilmektedir</a:t>
            </a:r>
            <a:r>
              <a:rPr lang="en-US" dirty="0"/>
              <a:t>. </a:t>
            </a:r>
            <a:endParaRPr lang="tr-TR" dirty="0"/>
          </a:p>
          <a:p>
            <a:pPr algn="just"/>
            <a:r>
              <a:rPr lang="en-US" dirty="0" err="1"/>
              <a:t>Herhangi</a:t>
            </a:r>
            <a:r>
              <a:rPr lang="en-US" dirty="0"/>
              <a:t> </a:t>
            </a:r>
            <a:r>
              <a:rPr lang="en-US" dirty="0" err="1"/>
              <a:t>bir</a:t>
            </a:r>
            <a:r>
              <a:rPr lang="en-US" dirty="0"/>
              <a:t> </a:t>
            </a:r>
            <a:r>
              <a:rPr lang="en-US" dirty="0" err="1"/>
              <a:t>dilin</a:t>
            </a:r>
            <a:r>
              <a:rPr lang="en-US" dirty="0"/>
              <a:t> </a:t>
            </a:r>
            <a:r>
              <a:rPr lang="en-US" dirty="0" err="1"/>
              <a:t>en</a:t>
            </a:r>
            <a:r>
              <a:rPr lang="en-US" dirty="0"/>
              <a:t> </a:t>
            </a:r>
            <a:r>
              <a:rPr lang="en-US" dirty="0" err="1"/>
              <a:t>iyi</a:t>
            </a:r>
            <a:r>
              <a:rPr lang="en-US" dirty="0"/>
              <a:t> </a:t>
            </a:r>
            <a:r>
              <a:rPr lang="en-US" dirty="0" err="1"/>
              <a:t>programcıları</a:t>
            </a:r>
            <a:r>
              <a:rPr lang="en-US" dirty="0"/>
              <a:t>, </a:t>
            </a:r>
            <a:r>
              <a:rPr lang="en-US" dirty="0" err="1"/>
              <a:t>üst</a:t>
            </a:r>
            <a:r>
              <a:rPr lang="en-US" dirty="0"/>
              <a:t> </a:t>
            </a:r>
            <a:r>
              <a:rPr lang="en-US" dirty="0" err="1"/>
              <a:t>düzey</a:t>
            </a:r>
            <a:r>
              <a:rPr lang="en-US" dirty="0"/>
              <a:t> </a:t>
            </a:r>
            <a:r>
              <a:rPr lang="en-US" dirty="0" err="1"/>
              <a:t>dilin</a:t>
            </a:r>
            <a:r>
              <a:rPr lang="en-US" dirty="0"/>
              <a:t> </a:t>
            </a:r>
            <a:r>
              <a:rPr lang="en-US" dirty="0" err="1"/>
              <a:t>yürütmeden</a:t>
            </a:r>
            <a:r>
              <a:rPr lang="en-US" dirty="0"/>
              <a:t> </a:t>
            </a:r>
            <a:r>
              <a:rPr lang="en-US" dirty="0" err="1"/>
              <a:t>önce</a:t>
            </a:r>
            <a:r>
              <a:rPr lang="en-US" dirty="0"/>
              <a:t> </a:t>
            </a:r>
            <a:r>
              <a:rPr lang="en-US" dirty="0" err="1"/>
              <a:t>çevrildiği</a:t>
            </a:r>
            <a:r>
              <a:rPr lang="en-US" dirty="0"/>
              <a:t> </a:t>
            </a:r>
            <a:r>
              <a:rPr lang="en-US" dirty="0" err="1"/>
              <a:t>ara</a:t>
            </a:r>
            <a:r>
              <a:rPr lang="en-US" dirty="0"/>
              <a:t> </a:t>
            </a:r>
            <a:r>
              <a:rPr lang="en-US" dirty="0" err="1"/>
              <a:t>formu</a:t>
            </a:r>
            <a:r>
              <a:rPr lang="en-US" dirty="0"/>
              <a:t> </a:t>
            </a:r>
            <a:r>
              <a:rPr lang="en-US" dirty="0" err="1"/>
              <a:t>anlar</a:t>
            </a:r>
            <a:r>
              <a:rPr lang="en-US" dirty="0"/>
              <a:t>. Java </a:t>
            </a:r>
            <a:r>
              <a:rPr lang="en-US" dirty="0" err="1"/>
              <a:t>ile</a:t>
            </a:r>
            <a:r>
              <a:rPr lang="en-US" dirty="0"/>
              <a:t> </a:t>
            </a:r>
            <a:r>
              <a:rPr lang="en-US" dirty="0" err="1"/>
              <a:t>bu</a:t>
            </a:r>
            <a:r>
              <a:rPr lang="en-US" dirty="0"/>
              <a:t> </a:t>
            </a:r>
            <a:r>
              <a:rPr lang="en-US" dirty="0" err="1"/>
              <a:t>ara</a:t>
            </a:r>
            <a:r>
              <a:rPr lang="en-US" dirty="0"/>
              <a:t> </a:t>
            </a:r>
            <a:r>
              <a:rPr lang="en-US" dirty="0" err="1"/>
              <a:t>gösterim</a:t>
            </a:r>
            <a:r>
              <a:rPr lang="en-US" dirty="0"/>
              <a:t> </a:t>
            </a:r>
            <a:r>
              <a:rPr lang="en-US" dirty="0" err="1"/>
              <a:t>bayt</a:t>
            </a:r>
            <a:r>
              <a:rPr lang="en-US" dirty="0"/>
              <a:t> </a:t>
            </a:r>
            <a:r>
              <a:rPr lang="en-US" dirty="0" err="1"/>
              <a:t>kodudur</a:t>
            </a:r>
            <a:r>
              <a:rPr lang="en-US" dirty="0"/>
              <a:t>. </a:t>
            </a:r>
            <a:r>
              <a:rPr lang="en-US" dirty="0" err="1"/>
              <a:t>Bunu</a:t>
            </a:r>
            <a:r>
              <a:rPr lang="en-US" dirty="0"/>
              <a:t> </a:t>
            </a:r>
            <a:r>
              <a:rPr lang="en-US" dirty="0" err="1"/>
              <a:t>anlamak</a:t>
            </a:r>
            <a:r>
              <a:rPr lang="en-US" dirty="0"/>
              <a:t>, </a:t>
            </a:r>
            <a:r>
              <a:rPr lang="en-US" dirty="0" err="1"/>
              <a:t>nasıl</a:t>
            </a:r>
            <a:r>
              <a:rPr lang="en-US" dirty="0"/>
              <a:t> </a:t>
            </a:r>
            <a:r>
              <a:rPr lang="en-US" dirty="0" err="1"/>
              <a:t>çalıştığını</a:t>
            </a:r>
            <a:r>
              <a:rPr lang="en-US" dirty="0"/>
              <a:t> </a:t>
            </a:r>
            <a:r>
              <a:rPr lang="en-US" dirty="0" err="1"/>
              <a:t>bilmek</a:t>
            </a:r>
            <a:r>
              <a:rPr lang="en-US" dirty="0"/>
              <a:t> </a:t>
            </a:r>
            <a:r>
              <a:rPr lang="en-US" dirty="0" err="1"/>
              <a:t>ve</a:t>
            </a:r>
            <a:r>
              <a:rPr lang="en-US" dirty="0"/>
              <a:t> </a:t>
            </a:r>
            <a:r>
              <a:rPr lang="en-US" dirty="0" err="1"/>
              <a:t>daha</a:t>
            </a:r>
            <a:r>
              <a:rPr lang="en-US" dirty="0"/>
              <a:t> da </a:t>
            </a:r>
            <a:r>
              <a:rPr lang="en-US" dirty="0" err="1"/>
              <a:t>önemlisi</a:t>
            </a:r>
            <a:r>
              <a:rPr lang="en-US" dirty="0"/>
              <a:t>, Java </a:t>
            </a:r>
            <a:r>
              <a:rPr lang="en-US" dirty="0" err="1"/>
              <a:t>derleyicisi</a:t>
            </a:r>
            <a:r>
              <a:rPr lang="en-US" dirty="0"/>
              <a:t> </a:t>
            </a:r>
            <a:r>
              <a:rPr lang="en-US" dirty="0" err="1"/>
              <a:t>tarafından</a:t>
            </a:r>
            <a:r>
              <a:rPr lang="en-US" dirty="0"/>
              <a:t> </a:t>
            </a:r>
            <a:r>
              <a:rPr lang="en-US" dirty="0" err="1"/>
              <a:t>belirli</a:t>
            </a:r>
            <a:r>
              <a:rPr lang="en-US" dirty="0"/>
              <a:t> </a:t>
            </a:r>
            <a:r>
              <a:rPr lang="en-US" dirty="0" err="1"/>
              <a:t>kaynak</a:t>
            </a:r>
            <a:r>
              <a:rPr lang="en-US" dirty="0"/>
              <a:t> </a:t>
            </a:r>
            <a:r>
              <a:rPr lang="en-US" dirty="0" err="1"/>
              <a:t>kodu</a:t>
            </a:r>
            <a:r>
              <a:rPr lang="en-US" dirty="0"/>
              <a:t> </a:t>
            </a:r>
            <a:r>
              <a:rPr lang="en-US" dirty="0" err="1"/>
              <a:t>için</a:t>
            </a:r>
            <a:r>
              <a:rPr lang="en-US" dirty="0"/>
              <a:t> </a:t>
            </a:r>
            <a:r>
              <a:rPr lang="en-US" dirty="0" err="1"/>
              <a:t>hangi</a:t>
            </a:r>
            <a:r>
              <a:rPr lang="en-US" dirty="0"/>
              <a:t> </a:t>
            </a:r>
            <a:r>
              <a:rPr lang="en-US" dirty="0" err="1"/>
              <a:t>bayt</a:t>
            </a:r>
            <a:r>
              <a:rPr lang="en-US" dirty="0"/>
              <a:t> </a:t>
            </a:r>
            <a:r>
              <a:rPr lang="en-US" dirty="0" err="1"/>
              <a:t>kodunun</a:t>
            </a:r>
            <a:r>
              <a:rPr lang="en-US" dirty="0"/>
              <a:t> </a:t>
            </a:r>
            <a:r>
              <a:rPr lang="en-US" dirty="0" err="1"/>
              <a:t>üretildiğini</a:t>
            </a:r>
            <a:r>
              <a:rPr lang="en-US" dirty="0"/>
              <a:t> </a:t>
            </a:r>
            <a:r>
              <a:rPr lang="en-US" dirty="0" err="1"/>
              <a:t>bilmek</a:t>
            </a:r>
            <a:r>
              <a:rPr lang="en-US" dirty="0"/>
              <a:t>, </a:t>
            </a:r>
            <a:r>
              <a:rPr lang="en-US" dirty="0" err="1"/>
              <a:t>mümkün</a:t>
            </a:r>
            <a:r>
              <a:rPr lang="en-US" dirty="0"/>
              <a:t> </a:t>
            </a:r>
            <a:r>
              <a:rPr lang="en-US" dirty="0" err="1"/>
              <a:t>olan</a:t>
            </a:r>
            <a:r>
              <a:rPr lang="en-US" dirty="0"/>
              <a:t> </a:t>
            </a:r>
            <a:r>
              <a:rPr lang="en-US" dirty="0" err="1"/>
              <a:t>en</a:t>
            </a:r>
            <a:r>
              <a:rPr lang="en-US" dirty="0"/>
              <a:t> </a:t>
            </a:r>
            <a:r>
              <a:rPr lang="en-US" dirty="0" err="1"/>
              <a:t>hızlı</a:t>
            </a:r>
            <a:r>
              <a:rPr lang="en-US" dirty="0"/>
              <a:t> </a:t>
            </a:r>
            <a:r>
              <a:rPr lang="en-US" dirty="0" err="1"/>
              <a:t>ve</a:t>
            </a:r>
            <a:r>
              <a:rPr lang="en-US" dirty="0"/>
              <a:t> </a:t>
            </a:r>
            <a:r>
              <a:rPr lang="en-US" dirty="0" err="1"/>
              <a:t>en</a:t>
            </a:r>
            <a:r>
              <a:rPr lang="en-US" dirty="0"/>
              <a:t> </a:t>
            </a:r>
            <a:r>
              <a:rPr lang="en-US" dirty="0" err="1"/>
              <a:t>küçük</a:t>
            </a:r>
            <a:r>
              <a:rPr lang="en-US" dirty="0"/>
              <a:t> </a:t>
            </a:r>
            <a:r>
              <a:rPr lang="en-US" dirty="0" err="1"/>
              <a:t>kodu</a:t>
            </a:r>
            <a:r>
              <a:rPr lang="en-US" dirty="0"/>
              <a:t> </a:t>
            </a:r>
            <a:r>
              <a:rPr lang="en-US" dirty="0" err="1"/>
              <a:t>yazmak</a:t>
            </a:r>
            <a:r>
              <a:rPr lang="en-US" dirty="0"/>
              <a:t> </a:t>
            </a:r>
            <a:r>
              <a:rPr lang="en-US" dirty="0" err="1"/>
              <a:t>için</a:t>
            </a:r>
            <a:r>
              <a:rPr lang="en-US" dirty="0"/>
              <a:t> </a:t>
            </a:r>
            <a:r>
              <a:rPr lang="en-US" dirty="0" err="1"/>
              <a:t>önemlidir</a:t>
            </a:r>
            <a:r>
              <a:rPr lang="en-US" dirty="0"/>
              <a:t>. </a:t>
            </a:r>
            <a:endParaRPr lang="tr-TR" dirty="0"/>
          </a:p>
          <a:p>
            <a:pPr algn="just"/>
            <a:r>
              <a:rPr lang="en-US" dirty="0" err="1"/>
              <a:t>Java’da</a:t>
            </a:r>
            <a:r>
              <a:rPr lang="en-US" dirty="0"/>
              <a:t> </a:t>
            </a:r>
            <a:r>
              <a:rPr lang="en-US" dirty="0" err="1"/>
              <a:t>bir</a:t>
            </a:r>
            <a:r>
              <a:rPr lang="en-US" dirty="0"/>
              <a:t> program </a:t>
            </a:r>
            <a:r>
              <a:rPr lang="en-US" dirty="0" err="1"/>
              <a:t>yürütülürken</a:t>
            </a:r>
            <a:r>
              <a:rPr lang="en-US" dirty="0"/>
              <a:t> </a:t>
            </a:r>
            <a:r>
              <a:rPr lang="en-US" dirty="0" err="1"/>
              <a:t>devam</a:t>
            </a:r>
            <a:r>
              <a:rPr lang="en-US" dirty="0"/>
              <a:t> </a:t>
            </a:r>
            <a:r>
              <a:rPr lang="en-US" dirty="0" err="1"/>
              <a:t>edem</a:t>
            </a:r>
            <a:r>
              <a:rPr lang="en-US" dirty="0"/>
              <a:t> </a:t>
            </a:r>
            <a:r>
              <a:rPr lang="en-US" dirty="0" err="1"/>
              <a:t>birçok</a:t>
            </a:r>
            <a:r>
              <a:rPr lang="en-US" dirty="0"/>
              <a:t> </a:t>
            </a:r>
            <a:r>
              <a:rPr lang="en-US" dirty="0" err="1"/>
              <a:t>işlem</a:t>
            </a:r>
            <a:r>
              <a:rPr lang="en-US" dirty="0"/>
              <a:t> </a:t>
            </a:r>
            <a:r>
              <a:rPr lang="en-US" dirty="0" err="1"/>
              <a:t>vardır</a:t>
            </a:r>
            <a:r>
              <a:rPr lang="en-US" dirty="0"/>
              <a:t>. </a:t>
            </a:r>
            <a:r>
              <a:rPr lang="en-US" dirty="0" err="1"/>
              <a:t>Böyle</a:t>
            </a:r>
            <a:r>
              <a:rPr lang="en-US" dirty="0"/>
              <a:t> </a:t>
            </a:r>
            <a:r>
              <a:rPr lang="en-US" dirty="0" err="1"/>
              <a:t>bir</a:t>
            </a:r>
            <a:r>
              <a:rPr lang="en-US" dirty="0"/>
              <a:t> </a:t>
            </a:r>
            <a:r>
              <a:rPr lang="en-US" dirty="0" err="1"/>
              <a:t>kavram</a:t>
            </a:r>
            <a:r>
              <a:rPr lang="en-US" dirty="0"/>
              <a:t>, </a:t>
            </a:r>
            <a:r>
              <a:rPr lang="en-US" dirty="0" err="1"/>
              <a:t>java’da</a:t>
            </a:r>
            <a:r>
              <a:rPr lang="en-US" dirty="0"/>
              <a:t> </a:t>
            </a:r>
            <a:r>
              <a:rPr lang="en-US" dirty="0" err="1"/>
              <a:t>platformdan</a:t>
            </a:r>
            <a:r>
              <a:rPr lang="en-US" dirty="0"/>
              <a:t> </a:t>
            </a:r>
            <a:r>
              <a:rPr lang="en-US" dirty="0" err="1"/>
              <a:t>bağımsız</a:t>
            </a:r>
            <a:r>
              <a:rPr lang="en-US" dirty="0"/>
              <a:t> </a:t>
            </a:r>
            <a:r>
              <a:rPr lang="en-US" dirty="0" err="1"/>
              <a:t>olmasının</a:t>
            </a:r>
            <a:r>
              <a:rPr lang="en-US" dirty="0"/>
              <a:t> </a:t>
            </a:r>
            <a:r>
              <a:rPr lang="en-US" dirty="0" err="1"/>
              <a:t>nedenlerinden</a:t>
            </a:r>
            <a:r>
              <a:rPr lang="en-US" dirty="0"/>
              <a:t> </a:t>
            </a:r>
            <a:r>
              <a:rPr lang="en-US" dirty="0" err="1"/>
              <a:t>biri</a:t>
            </a:r>
            <a:r>
              <a:rPr lang="en-US" dirty="0"/>
              <a:t> </a:t>
            </a:r>
            <a:r>
              <a:rPr lang="en-US" dirty="0" err="1"/>
              <a:t>olan</a:t>
            </a:r>
            <a:r>
              <a:rPr lang="en-US" dirty="0"/>
              <a:t> </a:t>
            </a:r>
            <a:r>
              <a:rPr lang="en-US" dirty="0" err="1"/>
              <a:t>Java’daki</a:t>
            </a:r>
            <a:r>
              <a:rPr lang="en-US" dirty="0"/>
              <a:t> </a:t>
            </a:r>
            <a:r>
              <a:rPr lang="en-US" dirty="0" err="1"/>
              <a:t>Bytecode’dur</a:t>
            </a:r>
            <a:r>
              <a:rPr lang="en-US" dirty="0"/>
              <a:t>. </a:t>
            </a:r>
            <a:endParaRPr lang="tr-TR" dirty="0"/>
          </a:p>
          <a:p>
            <a:pPr algn="just"/>
            <a:r>
              <a:rPr lang="en-US" dirty="0"/>
              <a:t>Java byte </a:t>
            </a:r>
            <a:r>
              <a:rPr lang="en-US" dirty="0" err="1"/>
              <a:t>kodu</a:t>
            </a:r>
            <a:r>
              <a:rPr lang="en-US" dirty="0"/>
              <a:t> .class </a:t>
            </a:r>
            <a:r>
              <a:rPr lang="en-US" dirty="0" err="1"/>
              <a:t>dosyası</a:t>
            </a:r>
            <a:r>
              <a:rPr lang="en-US" dirty="0"/>
              <a:t> </a:t>
            </a:r>
            <a:r>
              <a:rPr lang="en-US" dirty="0" err="1"/>
              <a:t>biçimindeki</a:t>
            </a:r>
            <a:r>
              <a:rPr lang="en-US" dirty="0"/>
              <a:t> </a:t>
            </a:r>
            <a:r>
              <a:rPr lang="en-US" dirty="0" err="1"/>
              <a:t>makine</a:t>
            </a:r>
            <a:r>
              <a:rPr lang="en-US" dirty="0"/>
              <a:t> </a:t>
            </a:r>
            <a:r>
              <a:rPr lang="en-US" dirty="0" err="1"/>
              <a:t>kodudur</a:t>
            </a:r>
            <a:r>
              <a:rPr lang="en-US" dirty="0"/>
              <a:t>. </a:t>
            </a:r>
            <a:r>
              <a:rPr lang="en-US" dirty="0" err="1"/>
              <a:t>Java’daki</a:t>
            </a:r>
            <a:r>
              <a:rPr lang="en-US" dirty="0"/>
              <a:t> Byte </a:t>
            </a:r>
            <a:r>
              <a:rPr lang="en-US" dirty="0" err="1"/>
              <a:t>kodu</a:t>
            </a:r>
            <a:r>
              <a:rPr lang="en-US" dirty="0"/>
              <a:t>, java </a:t>
            </a:r>
            <a:r>
              <a:rPr lang="en-US" dirty="0" err="1"/>
              <a:t>sanal</a:t>
            </a:r>
            <a:r>
              <a:rPr lang="en-US" dirty="0"/>
              <a:t> </a:t>
            </a:r>
            <a:r>
              <a:rPr lang="en-US" dirty="0" err="1"/>
              <a:t>makinesi</a:t>
            </a:r>
            <a:r>
              <a:rPr lang="en-US" dirty="0"/>
              <a:t> </a:t>
            </a:r>
            <a:r>
              <a:rPr lang="en-US" dirty="0" err="1"/>
              <a:t>için</a:t>
            </a:r>
            <a:r>
              <a:rPr lang="en-US" dirty="0"/>
              <a:t> </a:t>
            </a:r>
            <a:r>
              <a:rPr lang="en-US" dirty="0" err="1"/>
              <a:t>ayarlanan</a:t>
            </a:r>
            <a:r>
              <a:rPr lang="en-US" dirty="0"/>
              <a:t> </a:t>
            </a:r>
            <a:r>
              <a:rPr lang="en-US" dirty="0" err="1"/>
              <a:t>komuttur</a:t>
            </a:r>
            <a:r>
              <a:rPr lang="en-US" dirty="0"/>
              <a:t> </a:t>
            </a:r>
            <a:r>
              <a:rPr lang="en-US" dirty="0" err="1"/>
              <a:t>ve</a:t>
            </a:r>
            <a:r>
              <a:rPr lang="en-US" dirty="0"/>
              <a:t> </a:t>
            </a:r>
            <a:r>
              <a:rPr lang="en-US" dirty="0" err="1"/>
              <a:t>bir</a:t>
            </a:r>
            <a:r>
              <a:rPr lang="en-US" dirty="0"/>
              <a:t> </a:t>
            </a:r>
            <a:r>
              <a:rPr lang="en-US" dirty="0" err="1"/>
              <a:t>derleyiciye</a:t>
            </a:r>
            <a:r>
              <a:rPr lang="en-US" dirty="0"/>
              <a:t> </a:t>
            </a:r>
            <a:r>
              <a:rPr lang="en-US" dirty="0" err="1"/>
              <a:t>benzer</a:t>
            </a:r>
            <a:r>
              <a:rPr lang="en-US" dirty="0"/>
              <a:t> </a:t>
            </a:r>
            <a:r>
              <a:rPr lang="en-US" dirty="0" err="1"/>
              <a:t>şekilde</a:t>
            </a:r>
            <a:r>
              <a:rPr lang="en-US" dirty="0"/>
              <a:t> </a:t>
            </a:r>
            <a:r>
              <a:rPr lang="en-US" dirty="0" err="1"/>
              <a:t>çalışır</a:t>
            </a:r>
            <a:r>
              <a:rPr lang="en-US" dirty="0"/>
              <a:t>. </a:t>
            </a:r>
          </a:p>
          <a:p>
            <a:pPr algn="just"/>
            <a:r>
              <a:rPr lang="en-US" dirty="0" err="1"/>
              <a:t>Çalışmanın</a:t>
            </a:r>
            <a:r>
              <a:rPr lang="en-US" dirty="0"/>
              <a:t> </a:t>
            </a:r>
            <a:r>
              <a:rPr lang="en-US" dirty="0" err="1"/>
              <a:t>ilerleyen</a:t>
            </a:r>
            <a:r>
              <a:rPr lang="en-US" dirty="0"/>
              <a:t> </a:t>
            </a:r>
            <a:r>
              <a:rPr lang="en-US" dirty="0" err="1"/>
              <a:t>bölümünde</a:t>
            </a:r>
            <a:r>
              <a:rPr lang="en-US" dirty="0"/>
              <a:t> </a:t>
            </a:r>
            <a:r>
              <a:rPr lang="en-US" dirty="0" err="1"/>
              <a:t>ise</a:t>
            </a:r>
            <a:r>
              <a:rPr lang="en-US" dirty="0"/>
              <a:t>, </a:t>
            </a:r>
            <a:r>
              <a:rPr lang="en-US" dirty="0" err="1"/>
              <a:t>bir</a:t>
            </a:r>
            <a:r>
              <a:rPr lang="en-US" dirty="0"/>
              <a:t> java </a:t>
            </a:r>
            <a:r>
              <a:rPr lang="en-US" dirty="0" err="1"/>
              <a:t>programının</a:t>
            </a:r>
            <a:r>
              <a:rPr lang="en-US" dirty="0"/>
              <a:t> </a:t>
            </a:r>
            <a:r>
              <a:rPr lang="en-US" dirty="0" err="1"/>
              <a:t>bayt</a:t>
            </a:r>
            <a:r>
              <a:rPr lang="en-US" dirty="0"/>
              <a:t> </a:t>
            </a:r>
            <a:r>
              <a:rPr lang="en-US" dirty="0" err="1"/>
              <a:t>koda</a:t>
            </a:r>
            <a:r>
              <a:rPr lang="en-US" dirty="0"/>
              <a:t> </a:t>
            </a:r>
            <a:r>
              <a:rPr lang="en-US" dirty="0" err="1"/>
              <a:t>nasıl</a:t>
            </a:r>
            <a:r>
              <a:rPr lang="en-US" dirty="0"/>
              <a:t> </a:t>
            </a:r>
            <a:r>
              <a:rPr lang="en-US" dirty="0" err="1"/>
              <a:t>çevirildiği</a:t>
            </a:r>
            <a:r>
              <a:rPr lang="en-US" dirty="0"/>
              <a:t> </a:t>
            </a:r>
            <a:r>
              <a:rPr lang="en-US" dirty="0" err="1"/>
              <a:t>örnekler</a:t>
            </a:r>
            <a:r>
              <a:rPr lang="en-US" dirty="0"/>
              <a:t> </a:t>
            </a:r>
            <a:r>
              <a:rPr lang="en-US" dirty="0" err="1"/>
              <a:t>üzerinde</a:t>
            </a:r>
            <a:r>
              <a:rPr lang="en-US" dirty="0"/>
              <a:t> </a:t>
            </a:r>
            <a:r>
              <a:rPr lang="en-US" dirty="0" err="1"/>
              <a:t>anlatılmış</a:t>
            </a:r>
            <a:r>
              <a:rPr lang="en-US" dirty="0"/>
              <a:t> </a:t>
            </a:r>
            <a:r>
              <a:rPr lang="en-US" dirty="0" err="1"/>
              <a:t>ve</a:t>
            </a:r>
            <a:r>
              <a:rPr lang="en-US" dirty="0"/>
              <a:t> son </a:t>
            </a:r>
            <a:r>
              <a:rPr lang="en-US" dirty="0" err="1"/>
              <a:t>olarak</a:t>
            </a:r>
            <a:r>
              <a:rPr lang="en-US" dirty="0"/>
              <a:t> </a:t>
            </a:r>
            <a:r>
              <a:rPr lang="en-US" dirty="0" err="1"/>
              <a:t>geliştirilen</a:t>
            </a:r>
            <a:r>
              <a:rPr lang="en-US" dirty="0"/>
              <a:t> convert to byte code </a:t>
            </a:r>
            <a:r>
              <a:rPr lang="en-US" dirty="0" err="1"/>
              <a:t>yazılımından</a:t>
            </a:r>
            <a:r>
              <a:rPr lang="en-US" dirty="0"/>
              <a:t> </a:t>
            </a:r>
            <a:r>
              <a:rPr lang="en-US" dirty="0" err="1"/>
              <a:t>bahsedilmiştir</a:t>
            </a:r>
            <a:r>
              <a:rPr lang="en-US" dirty="0"/>
              <a:t>. </a:t>
            </a:r>
          </a:p>
        </p:txBody>
      </p:sp>
      <p:sp>
        <p:nvSpPr>
          <p:cNvPr id="4" name="Footer Placeholder 3">
            <a:extLst>
              <a:ext uri="{FF2B5EF4-FFF2-40B4-BE49-F238E27FC236}">
                <a16:creationId xmlns:a16="http://schemas.microsoft.com/office/drawing/2014/main" id="{21D6A788-ACB1-42BD-8F6B-D20FA334D989}"/>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FFE8CDCF-1A1D-46B0-85C7-7C6C1F7C83EA}"/>
              </a:ext>
            </a:extLst>
          </p:cNvPr>
          <p:cNvSpPr>
            <a:spLocks noGrp="1"/>
          </p:cNvSpPr>
          <p:nvPr>
            <p:ph type="sldNum" sz="quarter" idx="12"/>
          </p:nvPr>
        </p:nvSpPr>
        <p:spPr/>
        <p:txBody>
          <a:bodyPr/>
          <a:lstStyle/>
          <a:p>
            <a:fld id="{B5FABE4D-60AF-4014-813B-6063C03839D2}" type="slidenum">
              <a:rPr lang="en-US" smtClean="0"/>
              <a:t>30</a:t>
            </a:fld>
            <a:endParaRPr lang="en-US"/>
          </a:p>
        </p:txBody>
      </p:sp>
    </p:spTree>
    <p:extLst>
      <p:ext uri="{BB962C8B-B14F-4D97-AF65-F5344CB8AC3E}">
        <p14:creationId xmlns:p14="http://schemas.microsoft.com/office/powerpoint/2010/main" val="3673190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D59E7-9578-4347-A847-E0201983CC8D}"/>
              </a:ext>
            </a:extLst>
          </p:cNvPr>
          <p:cNvSpPr>
            <a:spLocks noGrp="1"/>
          </p:cNvSpPr>
          <p:nvPr>
            <p:ph type="ctrTitle"/>
          </p:nvPr>
        </p:nvSpPr>
        <p:spPr>
          <a:xfrm>
            <a:off x="204416" y="3028885"/>
            <a:ext cx="5584042" cy="1049917"/>
          </a:xfrm>
        </p:spPr>
        <p:txBody>
          <a:bodyPr anchor="ctr">
            <a:normAutofit/>
          </a:bodyPr>
          <a:lstStyle/>
          <a:p>
            <a:r>
              <a:rPr lang="tr-TR" sz="2800" b="1" dirty="0"/>
              <a:t>Geliştirilen ConvertToByteCode Yazılımına ait kodların GitHub Linki :</a:t>
            </a:r>
            <a:endParaRPr lang="en-US" sz="2800" b="1" dirty="0"/>
          </a:p>
        </p:txBody>
      </p:sp>
      <p:sp>
        <p:nvSpPr>
          <p:cNvPr id="3" name="Subtitle 2">
            <a:extLst>
              <a:ext uri="{FF2B5EF4-FFF2-40B4-BE49-F238E27FC236}">
                <a16:creationId xmlns:a16="http://schemas.microsoft.com/office/drawing/2014/main" id="{C827B049-6241-46DA-B6E8-0140E442F5FE}"/>
              </a:ext>
            </a:extLst>
          </p:cNvPr>
          <p:cNvSpPr>
            <a:spLocks noGrp="1"/>
          </p:cNvSpPr>
          <p:nvPr>
            <p:ph type="subTitle" idx="1"/>
          </p:nvPr>
        </p:nvSpPr>
        <p:spPr>
          <a:xfrm>
            <a:off x="405838" y="3513422"/>
            <a:ext cx="5288629" cy="1655762"/>
          </a:xfrm>
        </p:spPr>
        <p:txBody>
          <a:bodyPr anchor="ctr">
            <a:normAutofit/>
          </a:bodyPr>
          <a:lstStyle/>
          <a:p>
            <a:r>
              <a:rPr lang="en-US" sz="1600" dirty="0">
                <a:hlinkClick r:id="rId2"/>
              </a:rPr>
              <a:t>https://github.com/SevdanurGENC/ConvertToByteCode</a:t>
            </a:r>
            <a:r>
              <a:rPr lang="tr-TR" sz="1600" dirty="0"/>
              <a:t> </a:t>
            </a:r>
            <a:endParaRPr lang="en-US" sz="1600" dirty="0"/>
          </a:p>
        </p:txBody>
      </p:sp>
      <p:sp>
        <p:nvSpPr>
          <p:cNvPr id="4" name="Footer Placeholder 3">
            <a:extLst>
              <a:ext uri="{FF2B5EF4-FFF2-40B4-BE49-F238E27FC236}">
                <a16:creationId xmlns:a16="http://schemas.microsoft.com/office/drawing/2014/main" id="{FA3D20A5-2873-4198-ABD4-1683ED2E1A09}"/>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95F78966-6FE3-4CFD-8DFF-C929EADB53CB}"/>
              </a:ext>
            </a:extLst>
          </p:cNvPr>
          <p:cNvSpPr>
            <a:spLocks noGrp="1"/>
          </p:cNvSpPr>
          <p:nvPr>
            <p:ph type="sldNum" sz="quarter" idx="12"/>
          </p:nvPr>
        </p:nvSpPr>
        <p:spPr/>
        <p:txBody>
          <a:bodyPr/>
          <a:lstStyle/>
          <a:p>
            <a:fld id="{B5FABE4D-60AF-4014-813B-6063C03839D2}" type="slidenum">
              <a:rPr lang="en-US" smtClean="0"/>
              <a:t>31</a:t>
            </a:fld>
            <a:endParaRPr lang="en-US"/>
          </a:p>
        </p:txBody>
      </p:sp>
      <p:pic>
        <p:nvPicPr>
          <p:cNvPr id="5122" name="Picture 2" descr="The Best Alternatives to Github – CloudSavvy IT">
            <a:extLst>
              <a:ext uri="{FF2B5EF4-FFF2-40B4-BE49-F238E27FC236}">
                <a16:creationId xmlns:a16="http://schemas.microsoft.com/office/drawing/2014/main" id="{4206CE53-83BF-41F5-A900-FCC96AD72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900" y="1026043"/>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1630CE4-2AC2-45B8-93A5-9557520AEB7C}"/>
              </a:ext>
            </a:extLst>
          </p:cNvPr>
          <p:cNvPicPr>
            <a:picLocks noChangeAspect="1"/>
          </p:cNvPicPr>
          <p:nvPr/>
        </p:nvPicPr>
        <p:blipFill>
          <a:blip r:embed="rId4"/>
          <a:stretch>
            <a:fillRect/>
          </a:stretch>
        </p:blipFill>
        <p:spPr>
          <a:xfrm>
            <a:off x="5848689" y="275785"/>
            <a:ext cx="5772956" cy="6306430"/>
          </a:xfrm>
          <a:prstGeom prst="rect">
            <a:avLst/>
          </a:prstGeom>
        </p:spPr>
      </p:pic>
    </p:spTree>
    <p:extLst>
      <p:ext uri="{BB962C8B-B14F-4D97-AF65-F5344CB8AC3E}">
        <p14:creationId xmlns:p14="http://schemas.microsoft.com/office/powerpoint/2010/main" val="1088196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0504-2EF3-41EE-AD92-F66F8F3FF37C}"/>
              </a:ext>
            </a:extLst>
          </p:cNvPr>
          <p:cNvSpPr>
            <a:spLocks noGrp="1"/>
          </p:cNvSpPr>
          <p:nvPr>
            <p:ph type="title"/>
          </p:nvPr>
        </p:nvSpPr>
        <p:spPr/>
        <p:txBody>
          <a:bodyPr/>
          <a:lstStyle/>
          <a:p>
            <a:r>
              <a:rPr lang="tr-TR" b="1" dirty="0"/>
              <a:t>Kaynaklar</a:t>
            </a:r>
            <a:endParaRPr lang="en-US" b="1" dirty="0"/>
          </a:p>
        </p:txBody>
      </p:sp>
      <p:sp>
        <p:nvSpPr>
          <p:cNvPr id="3" name="Content Placeholder 2">
            <a:extLst>
              <a:ext uri="{FF2B5EF4-FFF2-40B4-BE49-F238E27FC236}">
                <a16:creationId xmlns:a16="http://schemas.microsoft.com/office/drawing/2014/main" id="{8026F98D-27D2-4DF1-9415-1B01CEF24736}"/>
              </a:ext>
            </a:extLst>
          </p:cNvPr>
          <p:cNvSpPr>
            <a:spLocks noGrp="1"/>
          </p:cNvSpPr>
          <p:nvPr>
            <p:ph idx="1"/>
          </p:nvPr>
        </p:nvSpPr>
        <p:spPr/>
        <p:txBody>
          <a:bodyPr>
            <a:normAutofit/>
          </a:bodyPr>
          <a:lstStyle/>
          <a:p>
            <a:r>
              <a:rPr lang="en-US" sz="2000" dirty="0"/>
              <a:t>[1] </a:t>
            </a:r>
            <a:r>
              <a:rPr lang="en-US" sz="2000" dirty="0" err="1"/>
              <a:t>Karal</a:t>
            </a:r>
            <a:r>
              <a:rPr lang="en-US" sz="2000" dirty="0"/>
              <a:t>, </a:t>
            </a:r>
            <a:r>
              <a:rPr lang="en-US" sz="2000" dirty="0" err="1"/>
              <a:t>Ömer</a:t>
            </a:r>
            <a:r>
              <a:rPr lang="en-US" sz="2000" dirty="0"/>
              <a:t>. </a:t>
            </a:r>
            <a:r>
              <a:rPr lang="en-US" sz="2000" i="1" dirty="0"/>
              <a:t>JAVA </a:t>
            </a:r>
            <a:r>
              <a:rPr lang="en-US" sz="2000" i="1" dirty="0" err="1"/>
              <a:t>ortamında</a:t>
            </a:r>
            <a:r>
              <a:rPr lang="en-US" sz="2000" i="1" dirty="0"/>
              <a:t> </a:t>
            </a:r>
            <a:r>
              <a:rPr lang="en-US" sz="2000" i="1" dirty="0" err="1"/>
              <a:t>bulanık</a:t>
            </a:r>
            <a:r>
              <a:rPr lang="en-US" sz="2000" i="1" dirty="0"/>
              <a:t> </a:t>
            </a:r>
            <a:r>
              <a:rPr lang="en-US" sz="2000" i="1" dirty="0" err="1"/>
              <a:t>mantık</a:t>
            </a:r>
            <a:r>
              <a:rPr lang="en-US" sz="2000" i="1" dirty="0"/>
              <a:t> </a:t>
            </a:r>
            <a:r>
              <a:rPr lang="en-US" sz="2000" i="1" dirty="0" err="1"/>
              <a:t>kontrol</a:t>
            </a:r>
            <a:r>
              <a:rPr lang="en-US" sz="2000" i="1" dirty="0"/>
              <a:t>: </a:t>
            </a:r>
            <a:r>
              <a:rPr lang="en-US" sz="2000" i="1" dirty="0" err="1"/>
              <a:t>Kamyon</a:t>
            </a:r>
            <a:r>
              <a:rPr lang="en-US" sz="2000" i="1" dirty="0"/>
              <a:t> </a:t>
            </a:r>
            <a:r>
              <a:rPr lang="en-US" sz="2000" i="1" dirty="0" err="1"/>
              <a:t>yükleme-boşaltma</a:t>
            </a:r>
            <a:r>
              <a:rPr lang="en-US" sz="2000" i="1" dirty="0"/>
              <a:t> </a:t>
            </a:r>
            <a:r>
              <a:rPr lang="en-US" sz="2000" i="1" dirty="0" err="1"/>
              <a:t>uygulaması</a:t>
            </a:r>
            <a:r>
              <a:rPr lang="en-US" sz="2000" dirty="0"/>
              <a:t>. MS thesis. </a:t>
            </a:r>
            <a:r>
              <a:rPr lang="en-US" sz="2000" dirty="0" err="1"/>
              <a:t>Pamukkale</a:t>
            </a:r>
            <a:r>
              <a:rPr lang="en-US" sz="2000" dirty="0"/>
              <a:t> </a:t>
            </a:r>
            <a:r>
              <a:rPr lang="en-US" sz="2000" dirty="0" err="1"/>
              <a:t>Üniversitesi</a:t>
            </a:r>
            <a:r>
              <a:rPr lang="en-US" sz="2000" dirty="0"/>
              <a:t> Fen </a:t>
            </a:r>
            <a:r>
              <a:rPr lang="en-US" sz="2000" dirty="0" err="1"/>
              <a:t>Bilimleri</a:t>
            </a:r>
            <a:r>
              <a:rPr lang="en-US" sz="2000" dirty="0"/>
              <a:t> </a:t>
            </a:r>
            <a:r>
              <a:rPr lang="en-US" sz="2000" dirty="0" err="1"/>
              <a:t>Enstitüsü</a:t>
            </a:r>
            <a:r>
              <a:rPr lang="en-US" sz="2000" dirty="0"/>
              <a:t>, 2004.</a:t>
            </a:r>
          </a:p>
          <a:p>
            <a:r>
              <a:rPr lang="en-US" sz="2000" dirty="0"/>
              <a:t>[2] Bytecode basics : A first look at the bytecodes of the Java virtual machine. E</a:t>
            </a:r>
            <a:r>
              <a:rPr lang="tr-TR" sz="2000" dirty="0"/>
              <a:t>rişim Tarihi : 22.06.2020, </a:t>
            </a:r>
            <a:r>
              <a:rPr lang="en-US" sz="2000" dirty="0"/>
              <a:t>https://www.javaworld.com/article/2077233/bytecode-basics.html</a:t>
            </a:r>
          </a:p>
          <a:p>
            <a:r>
              <a:rPr lang="en-US" sz="2000" dirty="0"/>
              <a:t>[3] E</a:t>
            </a:r>
            <a:r>
              <a:rPr lang="tr-TR" sz="2000" dirty="0"/>
              <a:t>rişim Tarihi : 22.06.2020, </a:t>
            </a:r>
            <a:r>
              <a:rPr lang="en-US" sz="2000" dirty="0"/>
              <a:t>http://www.techlila.com/write-programs-linux/</a:t>
            </a:r>
          </a:p>
          <a:p>
            <a:r>
              <a:rPr lang="en-US" sz="2000" dirty="0"/>
              <a:t>[4] Introduction to Java Bytecode - Mahmoud </a:t>
            </a:r>
            <a:r>
              <a:rPr lang="en-US" sz="2000" dirty="0" err="1"/>
              <a:t>Anouti</a:t>
            </a:r>
            <a:r>
              <a:rPr lang="en-US" sz="2000" dirty="0"/>
              <a:t>. E</a:t>
            </a:r>
            <a:r>
              <a:rPr lang="tr-TR" sz="2000" dirty="0"/>
              <a:t>rişim Tarihi : 22.06.2020, </a:t>
            </a:r>
            <a:r>
              <a:rPr lang="en-US" sz="2000" dirty="0"/>
              <a:t>  https://dzone.com/articles/introduction-to-java-bytecode</a:t>
            </a:r>
          </a:p>
          <a:p>
            <a:r>
              <a:rPr lang="en-US" sz="2000" dirty="0"/>
              <a:t>[5] Java bytecode. E</a:t>
            </a:r>
            <a:r>
              <a:rPr lang="tr-TR" sz="2000" dirty="0"/>
              <a:t>rişim Tarihi : 22.06.2020, </a:t>
            </a:r>
            <a:r>
              <a:rPr lang="en-US" sz="2000" dirty="0"/>
              <a:t>https://www.ibm.com/developerworks/library/it-haggar_bytecode/</a:t>
            </a:r>
          </a:p>
          <a:p>
            <a:r>
              <a:rPr lang="en-US" sz="2000" dirty="0"/>
              <a:t>[6] 3 Best Libraries to manipulate Java bytecode programmatically. E</a:t>
            </a:r>
            <a:r>
              <a:rPr lang="tr-TR" sz="2000" dirty="0"/>
              <a:t>rişim Tarihi : 22.06.2020, </a:t>
            </a:r>
            <a:r>
              <a:rPr lang="en-US" sz="2000" dirty="0"/>
              <a:t>https://www.coolcoder.in/2015/02/3-best-libraries-to-manipulate-java.html</a:t>
            </a:r>
          </a:p>
          <a:p>
            <a:pPr algn="just"/>
            <a:endParaRPr lang="en-US" sz="2000" dirty="0"/>
          </a:p>
        </p:txBody>
      </p:sp>
      <p:sp>
        <p:nvSpPr>
          <p:cNvPr id="4" name="Footer Placeholder 3">
            <a:extLst>
              <a:ext uri="{FF2B5EF4-FFF2-40B4-BE49-F238E27FC236}">
                <a16:creationId xmlns:a16="http://schemas.microsoft.com/office/drawing/2014/main" id="{21D6A788-ACB1-42BD-8F6B-D20FA334D989}"/>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FFE8CDCF-1A1D-46B0-85C7-7C6C1F7C83EA}"/>
              </a:ext>
            </a:extLst>
          </p:cNvPr>
          <p:cNvSpPr>
            <a:spLocks noGrp="1"/>
          </p:cNvSpPr>
          <p:nvPr>
            <p:ph type="sldNum" sz="quarter" idx="12"/>
          </p:nvPr>
        </p:nvSpPr>
        <p:spPr/>
        <p:txBody>
          <a:bodyPr/>
          <a:lstStyle/>
          <a:p>
            <a:fld id="{B5FABE4D-60AF-4014-813B-6063C03839D2}" type="slidenum">
              <a:rPr lang="en-US" smtClean="0"/>
              <a:t>32</a:t>
            </a:fld>
            <a:endParaRPr lang="en-US"/>
          </a:p>
        </p:txBody>
      </p:sp>
    </p:spTree>
    <p:extLst>
      <p:ext uri="{BB962C8B-B14F-4D97-AF65-F5344CB8AC3E}">
        <p14:creationId xmlns:p14="http://schemas.microsoft.com/office/powerpoint/2010/main" val="1734130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A256-EFE0-4A24-B7AF-01231BFB835D}"/>
              </a:ext>
            </a:extLst>
          </p:cNvPr>
          <p:cNvSpPr>
            <a:spLocks noGrp="1"/>
          </p:cNvSpPr>
          <p:nvPr>
            <p:ph type="ctrTitle"/>
          </p:nvPr>
        </p:nvSpPr>
        <p:spPr/>
        <p:txBody>
          <a:bodyPr/>
          <a:lstStyle/>
          <a:p>
            <a:r>
              <a:rPr lang="tr-TR" b="1" dirty="0"/>
              <a:t>Teşekkürler.</a:t>
            </a:r>
            <a:endParaRPr lang="en-US" b="1" dirty="0"/>
          </a:p>
        </p:txBody>
      </p:sp>
      <p:sp>
        <p:nvSpPr>
          <p:cNvPr id="4" name="Footer Placeholder 3">
            <a:extLst>
              <a:ext uri="{FF2B5EF4-FFF2-40B4-BE49-F238E27FC236}">
                <a16:creationId xmlns:a16="http://schemas.microsoft.com/office/drawing/2014/main" id="{558711A7-8CF2-422B-A914-2822E1475C6B}"/>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3FDE0507-69BB-43AB-9FC6-6AB83B1A2DA9}"/>
              </a:ext>
            </a:extLst>
          </p:cNvPr>
          <p:cNvSpPr>
            <a:spLocks noGrp="1"/>
          </p:cNvSpPr>
          <p:nvPr>
            <p:ph type="sldNum" sz="quarter" idx="12"/>
          </p:nvPr>
        </p:nvSpPr>
        <p:spPr/>
        <p:txBody>
          <a:bodyPr/>
          <a:lstStyle/>
          <a:p>
            <a:fld id="{B5FABE4D-60AF-4014-813B-6063C03839D2}" type="slidenum">
              <a:rPr lang="en-US" smtClean="0"/>
              <a:t>33</a:t>
            </a:fld>
            <a:endParaRPr lang="en-US"/>
          </a:p>
        </p:txBody>
      </p:sp>
    </p:spTree>
    <p:extLst>
      <p:ext uri="{BB962C8B-B14F-4D97-AF65-F5344CB8AC3E}">
        <p14:creationId xmlns:p14="http://schemas.microsoft.com/office/powerpoint/2010/main" val="139359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BCAE-2BD3-4D6E-99CE-E503616E9194}"/>
              </a:ext>
            </a:extLst>
          </p:cNvPr>
          <p:cNvSpPr>
            <a:spLocks noGrp="1"/>
          </p:cNvSpPr>
          <p:nvPr>
            <p:ph type="title"/>
          </p:nvPr>
        </p:nvSpPr>
        <p:spPr/>
        <p:txBody>
          <a:bodyPr/>
          <a:lstStyle/>
          <a:p>
            <a:r>
              <a:rPr lang="en-US" b="1" dirty="0"/>
              <a:t>G</a:t>
            </a:r>
            <a:r>
              <a:rPr lang="tr-TR" b="1" dirty="0"/>
              <a:t>iriş</a:t>
            </a:r>
            <a:endParaRPr lang="en-US" b="1" dirty="0"/>
          </a:p>
        </p:txBody>
      </p:sp>
      <p:sp>
        <p:nvSpPr>
          <p:cNvPr id="3" name="Content Placeholder 2">
            <a:extLst>
              <a:ext uri="{FF2B5EF4-FFF2-40B4-BE49-F238E27FC236}">
                <a16:creationId xmlns:a16="http://schemas.microsoft.com/office/drawing/2014/main" id="{BCD0973C-BAC3-410B-8E7D-0F4B2D627A64}"/>
              </a:ext>
            </a:extLst>
          </p:cNvPr>
          <p:cNvSpPr>
            <a:spLocks noGrp="1"/>
          </p:cNvSpPr>
          <p:nvPr>
            <p:ph idx="1"/>
          </p:nvPr>
        </p:nvSpPr>
        <p:spPr>
          <a:xfrm>
            <a:off x="838200" y="1825625"/>
            <a:ext cx="6953364" cy="4302801"/>
          </a:xfrm>
        </p:spPr>
        <p:txBody>
          <a:bodyPr>
            <a:normAutofit fontScale="85000" lnSpcReduction="20000"/>
          </a:bodyPr>
          <a:lstStyle/>
          <a:p>
            <a:pPr algn="just"/>
            <a:r>
              <a:rPr lang="en-US" dirty="0"/>
              <a:t>Java </a:t>
            </a:r>
            <a:r>
              <a:rPr lang="en-US" dirty="0" err="1"/>
              <a:t>sanal</a:t>
            </a:r>
            <a:r>
              <a:rPr lang="en-US" dirty="0"/>
              <a:t> </a:t>
            </a:r>
            <a:r>
              <a:rPr lang="en-US" dirty="0" err="1"/>
              <a:t>makinesi</a:t>
            </a:r>
            <a:r>
              <a:rPr lang="en-US" dirty="0"/>
              <a:t> her </a:t>
            </a:r>
            <a:r>
              <a:rPr lang="en-US" dirty="0" err="1"/>
              <a:t>platformda</a:t>
            </a:r>
            <a:r>
              <a:rPr lang="en-US" dirty="0"/>
              <a:t> </a:t>
            </a:r>
            <a:r>
              <a:rPr lang="en-US" dirty="0" err="1"/>
              <a:t>çalıştırılma</a:t>
            </a:r>
            <a:r>
              <a:rPr lang="en-US" dirty="0"/>
              <a:t> </a:t>
            </a:r>
            <a:r>
              <a:rPr lang="en-US" dirty="0" err="1"/>
              <a:t>ihtiyacı</a:t>
            </a:r>
            <a:r>
              <a:rPr lang="en-US" dirty="0"/>
              <a:t> </a:t>
            </a:r>
            <a:r>
              <a:rPr lang="en-US" dirty="0" err="1"/>
              <a:t>duyar</a:t>
            </a:r>
            <a:r>
              <a:rPr lang="en-US" dirty="0"/>
              <a:t>. </a:t>
            </a:r>
            <a:endParaRPr lang="tr-TR" dirty="0"/>
          </a:p>
          <a:p>
            <a:pPr algn="just"/>
            <a:r>
              <a:rPr lang="en-US" dirty="0" err="1"/>
              <a:t>Sistemde</a:t>
            </a:r>
            <a:r>
              <a:rPr lang="en-US" dirty="0"/>
              <a:t> </a:t>
            </a:r>
            <a:r>
              <a:rPr lang="en-US" dirty="0" err="1"/>
              <a:t>bir</a:t>
            </a:r>
            <a:r>
              <a:rPr lang="en-US" dirty="0"/>
              <a:t> </a:t>
            </a:r>
            <a:r>
              <a:rPr lang="en-US" b="1" dirty="0" err="1"/>
              <a:t>yürütme</a:t>
            </a:r>
            <a:r>
              <a:rPr lang="en-US" b="1" dirty="0"/>
              <a:t> </a:t>
            </a:r>
            <a:r>
              <a:rPr lang="en-US" b="1" dirty="0" err="1"/>
              <a:t>zamanı</a:t>
            </a:r>
            <a:r>
              <a:rPr lang="en-US" b="1" dirty="0"/>
              <a:t> (run-time) </a:t>
            </a:r>
            <a:r>
              <a:rPr lang="en-US" dirty="0" err="1"/>
              <a:t>var</a:t>
            </a:r>
            <a:r>
              <a:rPr lang="en-US" dirty="0"/>
              <a:t> </a:t>
            </a:r>
            <a:r>
              <a:rPr lang="en-US" dirty="0" err="1"/>
              <a:t>olduğu</a:t>
            </a:r>
            <a:r>
              <a:rPr lang="en-US" dirty="0"/>
              <a:t> </a:t>
            </a:r>
            <a:r>
              <a:rPr lang="en-US" dirty="0" err="1"/>
              <a:t>sürece</a:t>
            </a:r>
            <a:r>
              <a:rPr lang="en-US" dirty="0"/>
              <a:t>, </a:t>
            </a:r>
            <a:r>
              <a:rPr lang="en-US" dirty="0" err="1"/>
              <a:t>herhangi</a:t>
            </a:r>
            <a:r>
              <a:rPr lang="en-US" dirty="0"/>
              <a:t> </a:t>
            </a:r>
            <a:r>
              <a:rPr lang="en-US" dirty="0" err="1"/>
              <a:t>bir</a:t>
            </a:r>
            <a:r>
              <a:rPr lang="en-US" dirty="0"/>
              <a:t> java </a:t>
            </a:r>
            <a:r>
              <a:rPr lang="en-US" dirty="0" err="1"/>
              <a:t>programı</a:t>
            </a:r>
            <a:r>
              <a:rPr lang="en-US" dirty="0"/>
              <a:t> </a:t>
            </a:r>
            <a:r>
              <a:rPr lang="en-US" dirty="0" err="1"/>
              <a:t>çalıştırılabilir</a:t>
            </a:r>
            <a:r>
              <a:rPr lang="en-US" dirty="0"/>
              <a:t>. Java </a:t>
            </a:r>
            <a:r>
              <a:rPr lang="en-US" dirty="0" err="1"/>
              <a:t>sanal</a:t>
            </a:r>
            <a:r>
              <a:rPr lang="en-US" dirty="0"/>
              <a:t> </a:t>
            </a:r>
            <a:r>
              <a:rPr lang="en-US" dirty="0" err="1"/>
              <a:t>makinaların</a:t>
            </a:r>
            <a:r>
              <a:rPr lang="en-US" dirty="0"/>
              <a:t> </a:t>
            </a:r>
            <a:r>
              <a:rPr lang="en-US" dirty="0" err="1"/>
              <a:t>özellikleri</a:t>
            </a:r>
            <a:r>
              <a:rPr lang="en-US" dirty="0"/>
              <a:t> </a:t>
            </a:r>
            <a:r>
              <a:rPr lang="en-US" dirty="0" err="1"/>
              <a:t>platformdan</a:t>
            </a:r>
            <a:r>
              <a:rPr lang="en-US" dirty="0"/>
              <a:t> </a:t>
            </a:r>
            <a:r>
              <a:rPr lang="en-US" dirty="0" err="1"/>
              <a:t>platforma</a:t>
            </a:r>
            <a:r>
              <a:rPr lang="en-US" dirty="0"/>
              <a:t> </a:t>
            </a:r>
            <a:r>
              <a:rPr lang="en-US" dirty="0" err="1"/>
              <a:t>değişkenlik</a:t>
            </a:r>
            <a:r>
              <a:rPr lang="en-US" dirty="0"/>
              <a:t> </a:t>
            </a:r>
            <a:r>
              <a:rPr lang="en-US" dirty="0" err="1"/>
              <a:t>göstermesine</a:t>
            </a:r>
            <a:r>
              <a:rPr lang="en-US" dirty="0"/>
              <a:t> ra</a:t>
            </a:r>
            <a:r>
              <a:rPr lang="tr-TR" dirty="0"/>
              <a:t>ğ</a:t>
            </a:r>
            <a:r>
              <a:rPr lang="en-US" dirty="0"/>
              <a:t>men </a:t>
            </a:r>
            <a:r>
              <a:rPr lang="en-US" dirty="0" err="1"/>
              <a:t>hepsi</a:t>
            </a:r>
            <a:r>
              <a:rPr lang="en-US" dirty="0"/>
              <a:t> java </a:t>
            </a:r>
            <a:r>
              <a:rPr lang="en-US" dirty="0" err="1"/>
              <a:t>bayt</a:t>
            </a:r>
            <a:r>
              <a:rPr lang="en-US" dirty="0"/>
              <a:t> </a:t>
            </a:r>
            <a:r>
              <a:rPr lang="en-US" dirty="0" err="1"/>
              <a:t>kodunu</a:t>
            </a:r>
            <a:r>
              <a:rPr lang="en-US" dirty="0"/>
              <a:t> </a:t>
            </a:r>
            <a:r>
              <a:rPr lang="en-US" dirty="0" err="1"/>
              <a:t>yorumlayabilmektedir</a:t>
            </a:r>
            <a:r>
              <a:rPr lang="en-US" dirty="0"/>
              <a:t>. </a:t>
            </a:r>
            <a:r>
              <a:rPr lang="en-US" dirty="0" err="1"/>
              <a:t>Işte</a:t>
            </a:r>
            <a:r>
              <a:rPr lang="en-US" dirty="0"/>
              <a:t> </a:t>
            </a:r>
            <a:r>
              <a:rPr lang="en-US" dirty="0" err="1"/>
              <a:t>bu</a:t>
            </a:r>
            <a:r>
              <a:rPr lang="en-US" dirty="0"/>
              <a:t> </a:t>
            </a:r>
            <a:r>
              <a:rPr lang="en-US" dirty="0" err="1"/>
              <a:t>noktada</a:t>
            </a:r>
            <a:r>
              <a:rPr lang="en-US" dirty="0"/>
              <a:t>, </a:t>
            </a:r>
            <a:r>
              <a:rPr lang="en-US" dirty="0" err="1"/>
              <a:t>bayt</a:t>
            </a:r>
            <a:r>
              <a:rPr lang="en-US" dirty="0"/>
              <a:t> </a:t>
            </a:r>
            <a:r>
              <a:rPr lang="en-US" dirty="0" err="1"/>
              <a:t>kodunun</a:t>
            </a:r>
            <a:r>
              <a:rPr lang="en-US" dirty="0"/>
              <a:t> her </a:t>
            </a:r>
            <a:r>
              <a:rPr lang="en-US" dirty="0" err="1"/>
              <a:t>halükarda</a:t>
            </a:r>
            <a:r>
              <a:rPr lang="en-US" dirty="0"/>
              <a:t> </a:t>
            </a:r>
            <a:r>
              <a:rPr lang="en-US" dirty="0" err="1"/>
              <a:t>yorumlanıyor</a:t>
            </a:r>
            <a:r>
              <a:rPr lang="en-US" dirty="0"/>
              <a:t> </a:t>
            </a:r>
            <a:r>
              <a:rPr lang="en-US" dirty="0" err="1"/>
              <a:t>oluşu</a:t>
            </a:r>
            <a:r>
              <a:rPr lang="en-US" dirty="0"/>
              <a:t> </a:t>
            </a:r>
            <a:r>
              <a:rPr lang="en-US" dirty="0" err="1"/>
              <a:t>taşınabilirlilik</a:t>
            </a:r>
            <a:r>
              <a:rPr lang="en-US" dirty="0"/>
              <a:t> </a:t>
            </a:r>
            <a:r>
              <a:rPr lang="en-US" dirty="0" err="1"/>
              <a:t>özelliğini</a:t>
            </a:r>
            <a:r>
              <a:rPr lang="en-US" dirty="0"/>
              <a:t> </a:t>
            </a:r>
            <a:r>
              <a:rPr lang="en-US" dirty="0" err="1"/>
              <a:t>teşkil</a:t>
            </a:r>
            <a:r>
              <a:rPr lang="en-US" dirty="0"/>
              <a:t> </a:t>
            </a:r>
            <a:r>
              <a:rPr lang="en-US" dirty="0" err="1"/>
              <a:t>etmektedir</a:t>
            </a:r>
            <a:r>
              <a:rPr lang="en-US" dirty="0"/>
              <a:t>. </a:t>
            </a:r>
            <a:endParaRPr lang="tr-TR" dirty="0"/>
          </a:p>
          <a:p>
            <a:pPr algn="just"/>
            <a:r>
              <a:rPr lang="en-US" dirty="0"/>
              <a:t>Java </a:t>
            </a:r>
            <a:r>
              <a:rPr lang="en-US" dirty="0" err="1"/>
              <a:t>programının</a:t>
            </a:r>
            <a:r>
              <a:rPr lang="en-US" dirty="0"/>
              <a:t> </a:t>
            </a:r>
            <a:r>
              <a:rPr lang="en-US" dirty="0" err="1"/>
              <a:t>yorumlanıyor</a:t>
            </a:r>
            <a:r>
              <a:rPr lang="en-US" dirty="0"/>
              <a:t> </a:t>
            </a:r>
            <a:r>
              <a:rPr lang="en-US" dirty="0" err="1"/>
              <a:t>oluşu</a:t>
            </a:r>
            <a:r>
              <a:rPr lang="en-US" dirty="0"/>
              <a:t> </a:t>
            </a:r>
            <a:r>
              <a:rPr lang="en-US" dirty="0" err="1"/>
              <a:t>aynı</a:t>
            </a:r>
            <a:r>
              <a:rPr lang="en-US" dirty="0"/>
              <a:t> </a:t>
            </a:r>
            <a:r>
              <a:rPr lang="en-US" dirty="0" err="1"/>
              <a:t>zamanda</a:t>
            </a:r>
            <a:r>
              <a:rPr lang="en-US" dirty="0"/>
              <a:t> </a:t>
            </a:r>
            <a:r>
              <a:rPr lang="en-US" dirty="0" err="1"/>
              <a:t>güvenli</a:t>
            </a:r>
            <a:r>
              <a:rPr lang="en-US" dirty="0"/>
              <a:t> </a:t>
            </a:r>
            <a:r>
              <a:rPr lang="en-US" dirty="0" err="1"/>
              <a:t>olduğunu</a:t>
            </a:r>
            <a:r>
              <a:rPr lang="en-US" dirty="0"/>
              <a:t> da </a:t>
            </a:r>
            <a:r>
              <a:rPr lang="en-US" dirty="0" err="1"/>
              <a:t>göstermektedir</a:t>
            </a:r>
            <a:r>
              <a:rPr lang="en-US" dirty="0"/>
              <a:t>. </a:t>
            </a:r>
            <a:r>
              <a:rPr lang="en-US" dirty="0" err="1"/>
              <a:t>Yürütülen</a:t>
            </a:r>
            <a:r>
              <a:rPr lang="en-US" dirty="0"/>
              <a:t> java </a:t>
            </a:r>
            <a:r>
              <a:rPr lang="en-US" dirty="0" err="1"/>
              <a:t>programları</a:t>
            </a:r>
            <a:r>
              <a:rPr lang="en-US" dirty="0"/>
              <a:t> java </a:t>
            </a:r>
            <a:r>
              <a:rPr lang="en-US" dirty="0" err="1"/>
              <a:t>sanal</a:t>
            </a:r>
            <a:r>
              <a:rPr lang="en-US" dirty="0"/>
              <a:t> </a:t>
            </a:r>
            <a:r>
              <a:rPr lang="en-US" dirty="0" err="1"/>
              <a:t>makina</a:t>
            </a:r>
            <a:r>
              <a:rPr lang="en-US" dirty="0"/>
              <a:t> </a:t>
            </a:r>
            <a:r>
              <a:rPr lang="en-US" dirty="0" err="1"/>
              <a:t>kontrolü</a:t>
            </a:r>
            <a:r>
              <a:rPr lang="en-US" dirty="0"/>
              <a:t> </a:t>
            </a:r>
            <a:r>
              <a:rPr lang="en-US" dirty="0" err="1"/>
              <a:t>altında</a:t>
            </a:r>
            <a:r>
              <a:rPr lang="en-US" dirty="0"/>
              <a:t> </a:t>
            </a:r>
            <a:r>
              <a:rPr lang="en-US" dirty="0" err="1"/>
              <a:t>olduğu</a:t>
            </a:r>
            <a:r>
              <a:rPr lang="en-US" dirty="0"/>
              <a:t> </a:t>
            </a:r>
            <a:r>
              <a:rPr lang="en-US" dirty="0" err="1"/>
              <a:t>için</a:t>
            </a:r>
            <a:r>
              <a:rPr lang="en-US" dirty="0"/>
              <a:t>, java </a:t>
            </a:r>
            <a:r>
              <a:rPr lang="en-US" dirty="0" err="1"/>
              <a:t>sanal</a:t>
            </a:r>
            <a:r>
              <a:rPr lang="en-US" dirty="0"/>
              <a:t> </a:t>
            </a:r>
            <a:r>
              <a:rPr lang="en-US" dirty="0" err="1"/>
              <a:t>makina</a:t>
            </a:r>
            <a:r>
              <a:rPr lang="en-US" dirty="0"/>
              <a:t> o java </a:t>
            </a:r>
            <a:r>
              <a:rPr lang="en-US" dirty="0" err="1"/>
              <a:t>programını</a:t>
            </a:r>
            <a:r>
              <a:rPr lang="en-US" dirty="0"/>
              <a:t> </a:t>
            </a:r>
            <a:r>
              <a:rPr lang="en-US" dirty="0" err="1"/>
              <a:t>kapsar</a:t>
            </a:r>
            <a:r>
              <a:rPr lang="en-US" dirty="0"/>
              <a:t> </a:t>
            </a:r>
            <a:r>
              <a:rPr lang="en-US" dirty="0" err="1"/>
              <a:t>ve</a:t>
            </a:r>
            <a:r>
              <a:rPr lang="en-US" dirty="0"/>
              <a:t> </a:t>
            </a:r>
            <a:r>
              <a:rPr lang="en-US" dirty="0" err="1"/>
              <a:t>sistemi</a:t>
            </a:r>
            <a:r>
              <a:rPr lang="en-US" dirty="0"/>
              <a:t> </a:t>
            </a:r>
            <a:r>
              <a:rPr lang="en-US" dirty="0" err="1"/>
              <a:t>dış</a:t>
            </a:r>
            <a:r>
              <a:rPr lang="en-US" dirty="0"/>
              <a:t> </a:t>
            </a:r>
            <a:r>
              <a:rPr lang="en-US" dirty="0" err="1"/>
              <a:t>etkilerden</a:t>
            </a:r>
            <a:r>
              <a:rPr lang="en-US" dirty="0"/>
              <a:t> </a:t>
            </a:r>
            <a:r>
              <a:rPr lang="en-US" dirty="0" err="1"/>
              <a:t>engelleyebilmektedir</a:t>
            </a:r>
            <a:r>
              <a:rPr lang="tr-TR" dirty="0"/>
              <a:t>.</a:t>
            </a:r>
            <a:endParaRPr lang="tr-TR" sz="2000" dirty="0"/>
          </a:p>
        </p:txBody>
      </p:sp>
      <p:sp>
        <p:nvSpPr>
          <p:cNvPr id="4" name="Footer Placeholder 3">
            <a:extLst>
              <a:ext uri="{FF2B5EF4-FFF2-40B4-BE49-F238E27FC236}">
                <a16:creationId xmlns:a16="http://schemas.microsoft.com/office/drawing/2014/main" id="{1C278DAF-474C-4209-A937-A00D6A0E0AED}"/>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1A2A953A-829D-4B21-BC21-6B0E0968C7EC}"/>
              </a:ext>
            </a:extLst>
          </p:cNvPr>
          <p:cNvSpPr>
            <a:spLocks noGrp="1"/>
          </p:cNvSpPr>
          <p:nvPr>
            <p:ph type="sldNum" sz="quarter" idx="12"/>
          </p:nvPr>
        </p:nvSpPr>
        <p:spPr/>
        <p:txBody>
          <a:bodyPr/>
          <a:lstStyle/>
          <a:p>
            <a:fld id="{B5FABE4D-60AF-4014-813B-6063C03839D2}" type="slidenum">
              <a:rPr lang="en-US" smtClean="0"/>
              <a:t>4</a:t>
            </a:fld>
            <a:endParaRPr lang="en-US" dirty="0"/>
          </a:p>
        </p:txBody>
      </p:sp>
      <p:pic>
        <p:nvPicPr>
          <p:cNvPr id="7170" name="Picture 2" descr="Java Bytecode">
            <a:extLst>
              <a:ext uri="{FF2B5EF4-FFF2-40B4-BE49-F238E27FC236}">
                <a16:creationId xmlns:a16="http://schemas.microsoft.com/office/drawing/2014/main" id="{1D971824-C32C-4DFA-BD7B-E0F7C9FB8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7691" y="1690688"/>
            <a:ext cx="4238997" cy="398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78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68F7-2841-4BE6-9190-1EED18BA1229}"/>
              </a:ext>
            </a:extLst>
          </p:cNvPr>
          <p:cNvSpPr>
            <a:spLocks noGrp="1"/>
          </p:cNvSpPr>
          <p:nvPr>
            <p:ph type="title"/>
          </p:nvPr>
        </p:nvSpPr>
        <p:spPr/>
        <p:txBody>
          <a:bodyPr/>
          <a:lstStyle/>
          <a:p>
            <a:r>
              <a:rPr lang="tr-TR" b="1" dirty="0"/>
              <a:t>Bytecode</a:t>
            </a:r>
            <a:endParaRPr lang="en-US" b="1" dirty="0"/>
          </a:p>
        </p:txBody>
      </p:sp>
      <p:sp>
        <p:nvSpPr>
          <p:cNvPr id="3" name="Content Placeholder 2">
            <a:extLst>
              <a:ext uri="{FF2B5EF4-FFF2-40B4-BE49-F238E27FC236}">
                <a16:creationId xmlns:a16="http://schemas.microsoft.com/office/drawing/2014/main" id="{8ADE5871-1478-42D6-A10D-BB1FE187832B}"/>
              </a:ext>
            </a:extLst>
          </p:cNvPr>
          <p:cNvSpPr>
            <a:spLocks noGrp="1"/>
          </p:cNvSpPr>
          <p:nvPr>
            <p:ph idx="1"/>
          </p:nvPr>
        </p:nvSpPr>
        <p:spPr>
          <a:xfrm>
            <a:off x="838200" y="1825624"/>
            <a:ext cx="5290226" cy="4244435"/>
          </a:xfrm>
        </p:spPr>
        <p:txBody>
          <a:bodyPr>
            <a:normAutofit fontScale="92500" lnSpcReduction="20000"/>
          </a:bodyPr>
          <a:lstStyle/>
          <a:p>
            <a:pPr algn="just"/>
            <a:r>
              <a:rPr lang="en-US" dirty="0"/>
              <a:t>Bayt </a:t>
            </a:r>
            <a:r>
              <a:rPr lang="en-US" dirty="0" err="1"/>
              <a:t>kodları</a:t>
            </a:r>
            <a:r>
              <a:rPr lang="en-US" dirty="0"/>
              <a:t>, java </a:t>
            </a:r>
            <a:r>
              <a:rPr lang="en-US" dirty="0" err="1"/>
              <a:t>sanal</a:t>
            </a:r>
            <a:r>
              <a:rPr lang="en-US" dirty="0"/>
              <a:t> </a:t>
            </a:r>
            <a:r>
              <a:rPr lang="en-US" dirty="0" err="1"/>
              <a:t>makinesinin</a:t>
            </a:r>
            <a:r>
              <a:rPr lang="en-US" dirty="0"/>
              <a:t> </a:t>
            </a:r>
            <a:r>
              <a:rPr lang="en-US" b="1" dirty="0" err="1"/>
              <a:t>makine</a:t>
            </a:r>
            <a:r>
              <a:rPr lang="en-US" b="1" dirty="0"/>
              <a:t> </a:t>
            </a:r>
            <a:r>
              <a:rPr lang="en-US" b="1" dirty="0" err="1"/>
              <a:t>dili</a:t>
            </a:r>
            <a:r>
              <a:rPr lang="en-US" dirty="0" err="1"/>
              <a:t>dir</a:t>
            </a:r>
            <a:r>
              <a:rPr lang="en-US" dirty="0"/>
              <a:t>.</a:t>
            </a:r>
            <a:endParaRPr lang="tr-TR" dirty="0"/>
          </a:p>
          <a:p>
            <a:pPr algn="just"/>
            <a:r>
              <a:rPr lang="en-US" dirty="0" err="1"/>
              <a:t>Bir</a:t>
            </a:r>
            <a:r>
              <a:rPr lang="en-US" dirty="0"/>
              <a:t> JVM </a:t>
            </a:r>
            <a:r>
              <a:rPr lang="en-US" dirty="0" err="1"/>
              <a:t>tarafından</a:t>
            </a:r>
            <a:r>
              <a:rPr lang="en-US" dirty="0"/>
              <a:t> </a:t>
            </a:r>
            <a:r>
              <a:rPr lang="en-US" dirty="0" err="1"/>
              <a:t>bir</a:t>
            </a:r>
            <a:r>
              <a:rPr lang="en-US" dirty="0"/>
              <a:t> </a:t>
            </a:r>
            <a:r>
              <a:rPr lang="en-US" dirty="0" err="1"/>
              <a:t>sınıf</a:t>
            </a:r>
            <a:r>
              <a:rPr lang="en-US" dirty="0"/>
              <a:t> </a:t>
            </a:r>
            <a:r>
              <a:rPr lang="en-US" dirty="0" err="1"/>
              <a:t>dosyası</a:t>
            </a:r>
            <a:r>
              <a:rPr lang="en-US" dirty="0"/>
              <a:t> </a:t>
            </a:r>
            <a:r>
              <a:rPr lang="en-US" dirty="0" err="1"/>
              <a:t>yüklendiğinde</a:t>
            </a:r>
            <a:r>
              <a:rPr lang="en-US" dirty="0"/>
              <a:t>, </a:t>
            </a:r>
            <a:r>
              <a:rPr lang="en-US" dirty="0" err="1"/>
              <a:t>sınıftaki</a:t>
            </a:r>
            <a:r>
              <a:rPr lang="en-US" dirty="0"/>
              <a:t> her </a:t>
            </a:r>
            <a:r>
              <a:rPr lang="en-US" dirty="0" err="1"/>
              <a:t>metod</a:t>
            </a:r>
            <a:r>
              <a:rPr lang="en-US" dirty="0"/>
              <a:t> </a:t>
            </a:r>
            <a:r>
              <a:rPr lang="en-US" dirty="0" err="1"/>
              <a:t>için</a:t>
            </a:r>
            <a:r>
              <a:rPr lang="en-US" dirty="0"/>
              <a:t> </a:t>
            </a:r>
            <a:r>
              <a:rPr lang="en-US" dirty="0" err="1"/>
              <a:t>bir</a:t>
            </a:r>
            <a:r>
              <a:rPr lang="en-US" dirty="0"/>
              <a:t> </a:t>
            </a:r>
            <a:r>
              <a:rPr lang="en-US" dirty="0" err="1"/>
              <a:t>bayt</a:t>
            </a:r>
            <a:r>
              <a:rPr lang="en-US" dirty="0"/>
              <a:t> </a:t>
            </a:r>
            <a:r>
              <a:rPr lang="en-US" dirty="0" err="1"/>
              <a:t>kodu</a:t>
            </a:r>
            <a:r>
              <a:rPr lang="en-US" dirty="0"/>
              <a:t> </a:t>
            </a:r>
            <a:r>
              <a:rPr lang="en-US" dirty="0" err="1"/>
              <a:t>akışı</a:t>
            </a:r>
            <a:r>
              <a:rPr lang="en-US" dirty="0"/>
              <a:t> </a:t>
            </a:r>
            <a:r>
              <a:rPr lang="en-US" dirty="0" err="1"/>
              <a:t>oluşur</a:t>
            </a:r>
            <a:r>
              <a:rPr lang="tr-TR" dirty="0"/>
              <a:t>.</a:t>
            </a:r>
          </a:p>
          <a:p>
            <a:pPr algn="just"/>
            <a:r>
              <a:rPr lang="en-US" dirty="0"/>
              <a:t>Bayt </a:t>
            </a:r>
            <a:r>
              <a:rPr lang="en-US" dirty="0" err="1"/>
              <a:t>kod</a:t>
            </a:r>
            <a:r>
              <a:rPr lang="en-US" dirty="0"/>
              <a:t> </a:t>
            </a:r>
            <a:r>
              <a:rPr lang="en-US" dirty="0" err="1"/>
              <a:t>akışları</a:t>
            </a:r>
            <a:r>
              <a:rPr lang="en-US" dirty="0"/>
              <a:t> </a:t>
            </a:r>
            <a:r>
              <a:rPr lang="en-US" dirty="0" err="1"/>
              <a:t>JVM’nin</a:t>
            </a:r>
            <a:r>
              <a:rPr lang="en-US" dirty="0"/>
              <a:t> </a:t>
            </a:r>
            <a:r>
              <a:rPr lang="en-US" dirty="0" err="1"/>
              <a:t>metod</a:t>
            </a:r>
            <a:r>
              <a:rPr lang="en-US" dirty="0"/>
              <a:t> </a:t>
            </a:r>
            <a:r>
              <a:rPr lang="en-US" dirty="0" err="1"/>
              <a:t>alanına</a:t>
            </a:r>
            <a:r>
              <a:rPr lang="en-US" dirty="0"/>
              <a:t> </a:t>
            </a:r>
            <a:r>
              <a:rPr lang="en-US" dirty="0" err="1"/>
              <a:t>saklanır</a:t>
            </a:r>
            <a:r>
              <a:rPr lang="en-US" dirty="0"/>
              <a:t>.</a:t>
            </a:r>
            <a:endParaRPr lang="tr-TR" dirty="0"/>
          </a:p>
          <a:p>
            <a:pPr algn="just"/>
            <a:r>
              <a:rPr lang="en-US" dirty="0" err="1"/>
              <a:t>Bir</a:t>
            </a:r>
            <a:r>
              <a:rPr lang="en-US" dirty="0"/>
              <a:t> </a:t>
            </a:r>
            <a:r>
              <a:rPr lang="tr-TR" dirty="0" err="1"/>
              <a:t>ba</a:t>
            </a:r>
            <a:r>
              <a:rPr lang="en-US" dirty="0" err="1"/>
              <a:t>yt</a:t>
            </a:r>
            <a:r>
              <a:rPr lang="en-US" dirty="0"/>
              <a:t> </a:t>
            </a:r>
            <a:r>
              <a:rPr lang="en-US" dirty="0" err="1"/>
              <a:t>kod</a:t>
            </a:r>
            <a:r>
              <a:rPr lang="en-US" dirty="0"/>
              <a:t> </a:t>
            </a:r>
            <a:r>
              <a:rPr lang="en-US" dirty="0" err="1"/>
              <a:t>akışı</a:t>
            </a:r>
            <a:r>
              <a:rPr lang="en-US" dirty="0"/>
              <a:t>, </a:t>
            </a:r>
            <a:r>
              <a:rPr lang="tr-TR" dirty="0"/>
              <a:t>JVM</a:t>
            </a:r>
            <a:r>
              <a:rPr lang="en-US" dirty="0"/>
              <a:t> </a:t>
            </a:r>
            <a:r>
              <a:rPr lang="en-US" dirty="0" err="1"/>
              <a:t>için</a:t>
            </a:r>
            <a:r>
              <a:rPr lang="en-US" dirty="0"/>
              <a:t> </a:t>
            </a:r>
            <a:r>
              <a:rPr lang="en-US" dirty="0" err="1"/>
              <a:t>bir</a:t>
            </a:r>
            <a:r>
              <a:rPr lang="en-US" dirty="0"/>
              <a:t> </a:t>
            </a:r>
            <a:r>
              <a:rPr lang="en-US" b="1" dirty="0" err="1"/>
              <a:t>talimatlar</a:t>
            </a:r>
            <a:r>
              <a:rPr lang="en-US" b="1" dirty="0"/>
              <a:t> </a:t>
            </a:r>
            <a:r>
              <a:rPr lang="en-US" b="1" dirty="0" err="1"/>
              <a:t>dizisi</a:t>
            </a:r>
            <a:r>
              <a:rPr lang="en-US" dirty="0" err="1"/>
              <a:t>dir</a:t>
            </a:r>
            <a:r>
              <a:rPr lang="tr-TR" dirty="0"/>
              <a:t>.</a:t>
            </a:r>
          </a:p>
          <a:p>
            <a:pPr algn="just"/>
            <a:r>
              <a:rPr lang="en-US" dirty="0"/>
              <a:t>Her </a:t>
            </a:r>
            <a:r>
              <a:rPr lang="en-US" dirty="0" err="1"/>
              <a:t>komut</a:t>
            </a:r>
            <a:r>
              <a:rPr lang="en-US" dirty="0"/>
              <a:t> </a:t>
            </a:r>
            <a:r>
              <a:rPr lang="en-US" dirty="0" err="1"/>
              <a:t>bir</a:t>
            </a:r>
            <a:r>
              <a:rPr lang="en-US" dirty="0"/>
              <a:t> </a:t>
            </a:r>
            <a:r>
              <a:rPr lang="en-US" dirty="0" err="1"/>
              <a:t>baytlık</a:t>
            </a:r>
            <a:r>
              <a:rPr lang="en-US" dirty="0"/>
              <a:t> </a:t>
            </a:r>
            <a:r>
              <a:rPr lang="en-US" b="1" dirty="0"/>
              <a:t>opcode</a:t>
            </a:r>
            <a:r>
              <a:rPr lang="en-US" dirty="0"/>
              <a:t> </a:t>
            </a:r>
            <a:r>
              <a:rPr lang="en-US" dirty="0" err="1"/>
              <a:t>ve</a:t>
            </a:r>
            <a:r>
              <a:rPr lang="en-US" dirty="0"/>
              <a:t> </a:t>
            </a:r>
            <a:r>
              <a:rPr lang="en-US" dirty="0" err="1"/>
              <a:t>ardından</a:t>
            </a:r>
            <a:r>
              <a:rPr lang="en-US" dirty="0"/>
              <a:t> </a:t>
            </a:r>
            <a:r>
              <a:rPr lang="en-US" dirty="0" err="1"/>
              <a:t>sıfır</a:t>
            </a:r>
            <a:r>
              <a:rPr lang="en-US" dirty="0"/>
              <a:t> </a:t>
            </a:r>
            <a:r>
              <a:rPr lang="en-US" dirty="0" err="1"/>
              <a:t>veya</a:t>
            </a:r>
            <a:r>
              <a:rPr lang="en-US" dirty="0"/>
              <a:t> </a:t>
            </a:r>
            <a:r>
              <a:rPr lang="en-US" dirty="0" err="1"/>
              <a:t>daha</a:t>
            </a:r>
            <a:r>
              <a:rPr lang="en-US" dirty="0"/>
              <a:t> </a:t>
            </a:r>
            <a:r>
              <a:rPr lang="en-US" dirty="0" err="1"/>
              <a:t>fazla</a:t>
            </a:r>
            <a:r>
              <a:rPr lang="en-US" dirty="0"/>
              <a:t> </a:t>
            </a:r>
            <a:r>
              <a:rPr lang="en-US" b="1" dirty="0" err="1"/>
              <a:t>işlenen</a:t>
            </a:r>
            <a:r>
              <a:rPr lang="en-US" dirty="0" err="1"/>
              <a:t>den</a:t>
            </a:r>
            <a:r>
              <a:rPr lang="tr-TR" dirty="0"/>
              <a:t> </a:t>
            </a:r>
            <a:r>
              <a:rPr lang="tr-TR" b="1" dirty="0"/>
              <a:t>(</a:t>
            </a:r>
            <a:r>
              <a:rPr lang="tr-TR" b="1" dirty="0" err="1"/>
              <a:t>operand</a:t>
            </a:r>
            <a:r>
              <a:rPr lang="tr-TR" b="1" dirty="0"/>
              <a:t>)</a:t>
            </a:r>
            <a:r>
              <a:rPr lang="en-US" dirty="0"/>
              <a:t> </a:t>
            </a:r>
            <a:r>
              <a:rPr lang="en-US" dirty="0" err="1"/>
              <a:t>oluşmaktadır</a:t>
            </a:r>
            <a:r>
              <a:rPr lang="en-US" dirty="0"/>
              <a:t>. </a:t>
            </a:r>
            <a:endParaRPr lang="tr-TR" dirty="0"/>
          </a:p>
        </p:txBody>
      </p:sp>
      <p:sp>
        <p:nvSpPr>
          <p:cNvPr id="4" name="Footer Placeholder 3">
            <a:extLst>
              <a:ext uri="{FF2B5EF4-FFF2-40B4-BE49-F238E27FC236}">
                <a16:creationId xmlns:a16="http://schemas.microsoft.com/office/drawing/2014/main" id="{12A491E8-9A0C-4018-9B77-F7E2E3F22703}"/>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D7990F67-47EB-4D69-8D18-522C61AEE78B}"/>
              </a:ext>
            </a:extLst>
          </p:cNvPr>
          <p:cNvSpPr>
            <a:spLocks noGrp="1"/>
          </p:cNvSpPr>
          <p:nvPr>
            <p:ph type="sldNum" sz="quarter" idx="12"/>
          </p:nvPr>
        </p:nvSpPr>
        <p:spPr/>
        <p:txBody>
          <a:bodyPr/>
          <a:lstStyle/>
          <a:p>
            <a:fld id="{B5FABE4D-60AF-4014-813B-6063C03839D2}" type="slidenum">
              <a:rPr lang="en-US" smtClean="0"/>
              <a:t>5</a:t>
            </a:fld>
            <a:endParaRPr lang="en-US"/>
          </a:p>
        </p:txBody>
      </p:sp>
      <p:pic>
        <p:nvPicPr>
          <p:cNvPr id="6" name="Picture 11"/>
          <p:cNvPicPr/>
          <p:nvPr/>
        </p:nvPicPr>
        <p:blipFill>
          <a:blip r:embed="rId2">
            <a:extLst>
              <a:ext uri="{28A0092B-C50C-407E-A947-70E740481C1C}">
                <a14:useLocalDpi xmlns:a14="http://schemas.microsoft.com/office/drawing/2010/main" val="0"/>
              </a:ext>
            </a:extLst>
          </a:blip>
          <a:srcRect/>
          <a:stretch>
            <a:fillRect/>
          </a:stretch>
        </p:blipFill>
        <p:spPr bwMode="auto">
          <a:xfrm>
            <a:off x="6284068" y="1825625"/>
            <a:ext cx="5447490" cy="3840068"/>
          </a:xfrm>
          <a:prstGeom prst="rect">
            <a:avLst/>
          </a:prstGeom>
          <a:noFill/>
          <a:ln>
            <a:noFill/>
          </a:ln>
        </p:spPr>
      </p:pic>
    </p:spTree>
    <p:extLst>
      <p:ext uri="{BB962C8B-B14F-4D97-AF65-F5344CB8AC3E}">
        <p14:creationId xmlns:p14="http://schemas.microsoft.com/office/powerpoint/2010/main" val="337655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68F7-2841-4BE6-9190-1EED18BA1229}"/>
              </a:ext>
            </a:extLst>
          </p:cNvPr>
          <p:cNvSpPr>
            <a:spLocks noGrp="1"/>
          </p:cNvSpPr>
          <p:nvPr>
            <p:ph type="title"/>
          </p:nvPr>
        </p:nvSpPr>
        <p:spPr/>
        <p:txBody>
          <a:bodyPr/>
          <a:lstStyle/>
          <a:p>
            <a:r>
              <a:rPr lang="tr-TR" b="1" dirty="0"/>
              <a:t>Bytecode</a:t>
            </a:r>
            <a:endParaRPr lang="en-US" b="1" dirty="0"/>
          </a:p>
        </p:txBody>
      </p:sp>
      <p:sp>
        <p:nvSpPr>
          <p:cNvPr id="3" name="Content Placeholder 2">
            <a:extLst>
              <a:ext uri="{FF2B5EF4-FFF2-40B4-BE49-F238E27FC236}">
                <a16:creationId xmlns:a16="http://schemas.microsoft.com/office/drawing/2014/main" id="{8ADE5871-1478-42D6-A10D-BB1FE187832B}"/>
              </a:ext>
            </a:extLst>
          </p:cNvPr>
          <p:cNvSpPr>
            <a:spLocks noGrp="1"/>
          </p:cNvSpPr>
          <p:nvPr>
            <p:ph idx="1"/>
          </p:nvPr>
        </p:nvSpPr>
        <p:spPr>
          <a:xfrm>
            <a:off x="838200" y="1825625"/>
            <a:ext cx="7547043" cy="4351338"/>
          </a:xfrm>
        </p:spPr>
        <p:txBody>
          <a:bodyPr>
            <a:normAutofit fontScale="92500" lnSpcReduction="10000"/>
          </a:bodyPr>
          <a:lstStyle/>
          <a:p>
            <a:pPr algn="just"/>
            <a:r>
              <a:rPr lang="en-US" b="1" dirty="0"/>
              <a:t>Opcode</a:t>
            </a:r>
            <a:r>
              <a:rPr lang="en-US" dirty="0"/>
              <a:t>, </a:t>
            </a:r>
            <a:r>
              <a:rPr lang="en-US" dirty="0" err="1"/>
              <a:t>gerçekleştirilecek</a:t>
            </a:r>
            <a:r>
              <a:rPr lang="en-US" dirty="0"/>
              <a:t> </a:t>
            </a:r>
            <a:r>
              <a:rPr lang="en-US" dirty="0" err="1"/>
              <a:t>eylemi</a:t>
            </a:r>
            <a:r>
              <a:rPr lang="en-US" dirty="0"/>
              <a:t> </a:t>
            </a:r>
            <a:r>
              <a:rPr lang="en-US" dirty="0" err="1"/>
              <a:t>gösterir</a:t>
            </a:r>
            <a:r>
              <a:rPr lang="en-US" dirty="0"/>
              <a:t>. </a:t>
            </a:r>
            <a:endParaRPr lang="tr-TR" dirty="0"/>
          </a:p>
          <a:p>
            <a:pPr algn="just"/>
            <a:r>
              <a:rPr lang="en-US" dirty="0" err="1"/>
              <a:t>JVM’nin</a:t>
            </a:r>
            <a:r>
              <a:rPr lang="en-US" dirty="0"/>
              <a:t> </a:t>
            </a:r>
            <a:r>
              <a:rPr lang="en-US" dirty="0" err="1"/>
              <a:t>eyleme</a:t>
            </a:r>
            <a:r>
              <a:rPr lang="en-US" dirty="0"/>
              <a:t> </a:t>
            </a:r>
            <a:r>
              <a:rPr lang="en-US" dirty="0" err="1"/>
              <a:t>geçebilmesi</a:t>
            </a:r>
            <a:r>
              <a:rPr lang="en-US" dirty="0"/>
              <a:t> </a:t>
            </a:r>
            <a:r>
              <a:rPr lang="en-US" dirty="0" err="1"/>
              <a:t>için</a:t>
            </a:r>
            <a:r>
              <a:rPr lang="en-US" dirty="0"/>
              <a:t> </a:t>
            </a:r>
            <a:r>
              <a:rPr lang="en-US" dirty="0" err="1"/>
              <a:t>daha</a:t>
            </a:r>
            <a:r>
              <a:rPr lang="en-US" dirty="0"/>
              <a:t> </a:t>
            </a:r>
            <a:r>
              <a:rPr lang="en-US" dirty="0" err="1"/>
              <a:t>fazla</a:t>
            </a:r>
            <a:r>
              <a:rPr lang="en-US" dirty="0"/>
              <a:t> </a:t>
            </a:r>
            <a:r>
              <a:rPr lang="en-US" dirty="0" err="1"/>
              <a:t>bilgi</a:t>
            </a:r>
            <a:r>
              <a:rPr lang="en-US" dirty="0"/>
              <a:t> </a:t>
            </a:r>
            <a:r>
              <a:rPr lang="en-US" dirty="0" err="1"/>
              <a:t>gerekiyorsa</a:t>
            </a:r>
            <a:r>
              <a:rPr lang="en-US" dirty="0"/>
              <a:t>, </a:t>
            </a:r>
            <a:r>
              <a:rPr lang="en-US" dirty="0" err="1"/>
              <a:t>bu</a:t>
            </a:r>
            <a:r>
              <a:rPr lang="en-US" dirty="0"/>
              <a:t> </a:t>
            </a:r>
            <a:r>
              <a:rPr lang="en-US" dirty="0" err="1"/>
              <a:t>bilgiler</a:t>
            </a:r>
            <a:r>
              <a:rPr lang="en-US" dirty="0"/>
              <a:t> </a:t>
            </a:r>
            <a:r>
              <a:rPr lang="en-US" dirty="0" err="1"/>
              <a:t>opcode’u</a:t>
            </a:r>
            <a:r>
              <a:rPr lang="en-US" dirty="0"/>
              <a:t> </a:t>
            </a:r>
            <a:r>
              <a:rPr lang="en-US" dirty="0" err="1"/>
              <a:t>hemen</a:t>
            </a:r>
            <a:r>
              <a:rPr lang="en-US" dirty="0"/>
              <a:t> </a:t>
            </a:r>
            <a:r>
              <a:rPr lang="en-US" dirty="0" err="1"/>
              <a:t>izleyen</a:t>
            </a:r>
            <a:r>
              <a:rPr lang="en-US" dirty="0"/>
              <a:t> </a:t>
            </a:r>
            <a:r>
              <a:rPr lang="en-US" dirty="0" err="1"/>
              <a:t>bir</a:t>
            </a:r>
            <a:r>
              <a:rPr lang="en-US" dirty="0"/>
              <a:t> </a:t>
            </a:r>
            <a:r>
              <a:rPr lang="en-US" dirty="0" err="1"/>
              <a:t>veya</a:t>
            </a:r>
            <a:r>
              <a:rPr lang="en-US" dirty="0"/>
              <a:t> </a:t>
            </a:r>
            <a:r>
              <a:rPr lang="en-US" dirty="0" err="1"/>
              <a:t>daha</a:t>
            </a:r>
            <a:r>
              <a:rPr lang="en-US" dirty="0"/>
              <a:t> </a:t>
            </a:r>
            <a:r>
              <a:rPr lang="en-US" dirty="0" err="1"/>
              <a:t>fazla</a:t>
            </a:r>
            <a:r>
              <a:rPr lang="en-US" dirty="0"/>
              <a:t> </a:t>
            </a:r>
            <a:r>
              <a:rPr lang="en-US" b="1" dirty="0" err="1"/>
              <a:t>işlenen</a:t>
            </a:r>
            <a:r>
              <a:rPr lang="en-US" dirty="0" err="1"/>
              <a:t>e</a:t>
            </a:r>
            <a:r>
              <a:rPr lang="en-US" dirty="0"/>
              <a:t> </a:t>
            </a:r>
            <a:r>
              <a:rPr lang="en-US" dirty="0" err="1"/>
              <a:t>kodlanır</a:t>
            </a:r>
            <a:r>
              <a:rPr lang="en-US" dirty="0"/>
              <a:t>.</a:t>
            </a:r>
            <a:endParaRPr lang="tr-TR" dirty="0"/>
          </a:p>
          <a:p>
            <a:pPr algn="just"/>
            <a:r>
              <a:rPr lang="en-US" dirty="0"/>
              <a:t>Her </a:t>
            </a:r>
            <a:r>
              <a:rPr lang="en-US" dirty="0" err="1"/>
              <a:t>bir</a:t>
            </a:r>
            <a:r>
              <a:rPr lang="en-US" dirty="0"/>
              <a:t> </a:t>
            </a:r>
            <a:r>
              <a:rPr lang="en-US" b="1" dirty="0"/>
              <a:t>opcode</a:t>
            </a:r>
            <a:r>
              <a:rPr lang="en-US" dirty="0"/>
              <a:t> </a:t>
            </a:r>
            <a:r>
              <a:rPr lang="en-US" dirty="0" err="1"/>
              <a:t>türünün</a:t>
            </a:r>
            <a:r>
              <a:rPr lang="en-US" dirty="0"/>
              <a:t> </a:t>
            </a:r>
            <a:r>
              <a:rPr lang="en-US" dirty="0" err="1"/>
              <a:t>anımsatıcısı</a:t>
            </a:r>
            <a:r>
              <a:rPr lang="en-US" dirty="0"/>
              <a:t> </a:t>
            </a:r>
            <a:r>
              <a:rPr lang="en-US" dirty="0" err="1"/>
              <a:t>vardır</a:t>
            </a:r>
            <a:r>
              <a:rPr lang="tr-TR" dirty="0"/>
              <a:t>.</a:t>
            </a:r>
          </a:p>
          <a:p>
            <a:pPr algn="just"/>
            <a:r>
              <a:rPr lang="en-US" dirty="0"/>
              <a:t>JMV, </a:t>
            </a:r>
            <a:r>
              <a:rPr lang="en-US" b="1" dirty="0" err="1"/>
              <a:t>yığın</a:t>
            </a:r>
            <a:r>
              <a:rPr lang="en-US" dirty="0"/>
              <a:t> </a:t>
            </a:r>
            <a:r>
              <a:rPr lang="en-US" dirty="0" err="1"/>
              <a:t>tabanlı</a:t>
            </a:r>
            <a:r>
              <a:rPr lang="en-US" dirty="0"/>
              <a:t> </a:t>
            </a:r>
            <a:r>
              <a:rPr lang="en-US" dirty="0" err="1"/>
              <a:t>bir</a:t>
            </a:r>
            <a:r>
              <a:rPr lang="en-US" dirty="0"/>
              <a:t> </a:t>
            </a:r>
            <a:r>
              <a:rPr lang="en-US" dirty="0" err="1"/>
              <a:t>makinedir</a:t>
            </a:r>
            <a:r>
              <a:rPr lang="en-US" dirty="0"/>
              <a:t>. Her </a:t>
            </a:r>
            <a:r>
              <a:rPr lang="en-US" dirty="0" err="1"/>
              <a:t>iş</a:t>
            </a:r>
            <a:r>
              <a:rPr lang="en-US" dirty="0"/>
              <a:t> </a:t>
            </a:r>
            <a:r>
              <a:rPr lang="en-US" dirty="0" err="1"/>
              <a:t>parçacığı</a:t>
            </a:r>
            <a:r>
              <a:rPr lang="en-US" dirty="0"/>
              <a:t> </a:t>
            </a:r>
            <a:r>
              <a:rPr lang="en-US" dirty="0" err="1"/>
              <a:t>kendi</a:t>
            </a:r>
            <a:r>
              <a:rPr lang="en-US" dirty="0"/>
              <a:t> </a:t>
            </a:r>
            <a:r>
              <a:rPr lang="en-US" dirty="0" err="1"/>
              <a:t>verilerini</a:t>
            </a:r>
            <a:r>
              <a:rPr lang="en-US" dirty="0"/>
              <a:t> </a:t>
            </a:r>
            <a:r>
              <a:rPr lang="en-US" dirty="0" err="1"/>
              <a:t>depolayıp</a:t>
            </a:r>
            <a:r>
              <a:rPr lang="en-US" dirty="0"/>
              <a:t> </a:t>
            </a:r>
            <a:r>
              <a:rPr lang="en-US" dirty="0" err="1"/>
              <a:t>bir</a:t>
            </a:r>
            <a:r>
              <a:rPr lang="en-US" dirty="0"/>
              <a:t> </a:t>
            </a:r>
            <a:r>
              <a:rPr lang="en-US" dirty="0" err="1"/>
              <a:t>çerçeve</a:t>
            </a:r>
            <a:r>
              <a:rPr lang="en-US" dirty="0"/>
              <a:t> </a:t>
            </a:r>
            <a:r>
              <a:rPr lang="en-US" dirty="0" err="1"/>
              <a:t>belleği</a:t>
            </a:r>
            <a:r>
              <a:rPr lang="en-US" dirty="0"/>
              <a:t> </a:t>
            </a:r>
            <a:r>
              <a:rPr lang="en-US" dirty="0" err="1"/>
              <a:t>haline</a:t>
            </a:r>
            <a:r>
              <a:rPr lang="en-US" dirty="0"/>
              <a:t> </a:t>
            </a:r>
            <a:r>
              <a:rPr lang="en-US" dirty="0" err="1"/>
              <a:t>getiren</a:t>
            </a:r>
            <a:r>
              <a:rPr lang="en-US" dirty="0"/>
              <a:t> </a:t>
            </a:r>
            <a:r>
              <a:rPr lang="en-US" dirty="0" err="1"/>
              <a:t>bir</a:t>
            </a:r>
            <a:r>
              <a:rPr lang="en-US" dirty="0"/>
              <a:t> </a:t>
            </a:r>
            <a:r>
              <a:rPr lang="en-US" b="1" dirty="0" err="1"/>
              <a:t>jvm</a:t>
            </a:r>
            <a:r>
              <a:rPr lang="en-US" b="1" dirty="0"/>
              <a:t> </a:t>
            </a:r>
            <a:r>
              <a:rPr lang="en-US" b="1" dirty="0" err="1"/>
              <a:t>yığınına</a:t>
            </a:r>
            <a:r>
              <a:rPr lang="en-US" b="1" dirty="0"/>
              <a:t> </a:t>
            </a:r>
            <a:r>
              <a:rPr lang="en-US" dirty="0" err="1"/>
              <a:t>sahiptir</a:t>
            </a:r>
            <a:r>
              <a:rPr lang="en-US" dirty="0"/>
              <a:t>. Her </a:t>
            </a:r>
            <a:r>
              <a:rPr lang="en-US" dirty="0" err="1"/>
              <a:t>metot</a:t>
            </a:r>
            <a:r>
              <a:rPr lang="en-US" dirty="0"/>
              <a:t> </a:t>
            </a:r>
            <a:r>
              <a:rPr lang="en-US" dirty="0" err="1"/>
              <a:t>çağırıldığında</a:t>
            </a:r>
            <a:r>
              <a:rPr lang="en-US" dirty="0"/>
              <a:t> </a:t>
            </a:r>
            <a:r>
              <a:rPr lang="en-US" dirty="0" err="1"/>
              <a:t>bir</a:t>
            </a:r>
            <a:r>
              <a:rPr lang="en-US" dirty="0"/>
              <a:t> </a:t>
            </a:r>
            <a:r>
              <a:rPr lang="en-US" b="1" dirty="0" err="1"/>
              <a:t>çerçeve</a:t>
            </a:r>
            <a:r>
              <a:rPr lang="en-US" b="1" dirty="0"/>
              <a:t> </a:t>
            </a:r>
            <a:r>
              <a:rPr lang="en-US" b="1" dirty="0" err="1"/>
              <a:t>yığını</a:t>
            </a:r>
            <a:r>
              <a:rPr lang="en-US" dirty="0"/>
              <a:t> </a:t>
            </a:r>
            <a:r>
              <a:rPr lang="en-US" dirty="0" err="1"/>
              <a:t>oluşturulur</a:t>
            </a:r>
            <a:r>
              <a:rPr lang="en-US" dirty="0"/>
              <a:t> </a:t>
            </a:r>
            <a:r>
              <a:rPr lang="en-US" dirty="0" err="1"/>
              <a:t>ve</a:t>
            </a:r>
            <a:r>
              <a:rPr lang="en-US" dirty="0"/>
              <a:t> </a:t>
            </a:r>
            <a:r>
              <a:rPr lang="en-US" b="1" dirty="0" err="1"/>
              <a:t>işlenen</a:t>
            </a:r>
            <a:r>
              <a:rPr lang="en-US" b="1" dirty="0"/>
              <a:t> </a:t>
            </a:r>
            <a:r>
              <a:rPr lang="en-US" b="1" dirty="0" err="1"/>
              <a:t>yığını</a:t>
            </a:r>
            <a:r>
              <a:rPr lang="en-US" b="1" dirty="0"/>
              <a:t>, </a:t>
            </a:r>
            <a:r>
              <a:rPr lang="en-US" b="1" dirty="0" err="1"/>
              <a:t>bir</a:t>
            </a:r>
            <a:r>
              <a:rPr lang="en-US" b="1" dirty="0"/>
              <a:t> </a:t>
            </a:r>
            <a:r>
              <a:rPr lang="en-US" b="1" dirty="0" err="1"/>
              <a:t>dizi</a:t>
            </a:r>
            <a:r>
              <a:rPr lang="en-US" b="1" dirty="0"/>
              <a:t> </a:t>
            </a:r>
            <a:r>
              <a:rPr lang="en-US" b="1" dirty="0" err="1"/>
              <a:t>yerel</a:t>
            </a:r>
            <a:r>
              <a:rPr lang="en-US" b="1" dirty="0"/>
              <a:t> </a:t>
            </a:r>
            <a:r>
              <a:rPr lang="en-US" b="1" dirty="0" err="1"/>
              <a:t>değişkeni</a:t>
            </a:r>
            <a:r>
              <a:rPr lang="en-US" b="1" dirty="0"/>
              <a:t> </a:t>
            </a:r>
            <a:r>
              <a:rPr lang="en-US" b="1" dirty="0" err="1"/>
              <a:t>ve</a:t>
            </a:r>
            <a:r>
              <a:rPr lang="en-US" b="1" dirty="0"/>
              <a:t> </a:t>
            </a:r>
            <a:r>
              <a:rPr lang="en-US" b="1" dirty="0" err="1"/>
              <a:t>geçerli</a:t>
            </a:r>
            <a:r>
              <a:rPr lang="en-US" b="1" dirty="0"/>
              <a:t> </a:t>
            </a:r>
            <a:r>
              <a:rPr lang="en-US" b="1" dirty="0" err="1"/>
              <a:t>sınıfın</a:t>
            </a:r>
            <a:r>
              <a:rPr lang="en-US" b="1" dirty="0"/>
              <a:t> </a:t>
            </a:r>
            <a:r>
              <a:rPr lang="en-US" b="1" dirty="0" err="1"/>
              <a:t>çalışma</a:t>
            </a:r>
            <a:r>
              <a:rPr lang="en-US" b="1" dirty="0"/>
              <a:t> </a:t>
            </a:r>
            <a:r>
              <a:rPr lang="en-US" b="1" dirty="0" err="1"/>
              <a:t>zamanı</a:t>
            </a:r>
            <a:r>
              <a:rPr lang="en-US" dirty="0"/>
              <a:t> </a:t>
            </a:r>
            <a:r>
              <a:rPr lang="en-US" dirty="0" err="1"/>
              <a:t>gibi</a:t>
            </a:r>
            <a:r>
              <a:rPr lang="en-US" dirty="0"/>
              <a:t> </a:t>
            </a:r>
            <a:r>
              <a:rPr lang="en-US" dirty="0" err="1"/>
              <a:t>verilerini</a:t>
            </a:r>
            <a:r>
              <a:rPr lang="en-US" dirty="0"/>
              <a:t> </a:t>
            </a:r>
            <a:r>
              <a:rPr lang="en-US" dirty="0" err="1"/>
              <a:t>içermektedir</a:t>
            </a:r>
            <a:r>
              <a:rPr lang="en-US" dirty="0"/>
              <a:t>. </a:t>
            </a:r>
            <a:endParaRPr lang="tr-TR" dirty="0"/>
          </a:p>
        </p:txBody>
      </p:sp>
      <p:sp>
        <p:nvSpPr>
          <p:cNvPr id="4" name="Footer Placeholder 3">
            <a:extLst>
              <a:ext uri="{FF2B5EF4-FFF2-40B4-BE49-F238E27FC236}">
                <a16:creationId xmlns:a16="http://schemas.microsoft.com/office/drawing/2014/main" id="{12A491E8-9A0C-4018-9B77-F7E2E3F22703}"/>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D7990F67-47EB-4D69-8D18-522C61AEE78B}"/>
              </a:ext>
            </a:extLst>
          </p:cNvPr>
          <p:cNvSpPr>
            <a:spLocks noGrp="1"/>
          </p:cNvSpPr>
          <p:nvPr>
            <p:ph type="sldNum" sz="quarter" idx="12"/>
          </p:nvPr>
        </p:nvSpPr>
        <p:spPr/>
        <p:txBody>
          <a:bodyPr/>
          <a:lstStyle/>
          <a:p>
            <a:fld id="{B5FABE4D-60AF-4014-813B-6063C03839D2}" type="slidenum">
              <a:rPr lang="en-US" smtClean="0"/>
              <a:t>6</a:t>
            </a:fld>
            <a:endParaRPr lang="en-US"/>
          </a:p>
        </p:txBody>
      </p:sp>
      <p:pic>
        <p:nvPicPr>
          <p:cNvPr id="7" name="Resim 6" descr="frame"/>
          <p:cNvPicPr/>
          <p:nvPr/>
        </p:nvPicPr>
        <p:blipFill>
          <a:blip r:embed="rId2">
            <a:extLst>
              <a:ext uri="{28A0092B-C50C-407E-A947-70E740481C1C}">
                <a14:useLocalDpi xmlns:a14="http://schemas.microsoft.com/office/drawing/2010/main" val="0"/>
              </a:ext>
            </a:extLst>
          </a:blip>
          <a:srcRect/>
          <a:stretch>
            <a:fillRect/>
          </a:stretch>
        </p:blipFill>
        <p:spPr bwMode="auto">
          <a:xfrm>
            <a:off x="8610600" y="2506561"/>
            <a:ext cx="3159868" cy="2396180"/>
          </a:xfrm>
          <a:prstGeom prst="rect">
            <a:avLst/>
          </a:prstGeom>
          <a:noFill/>
          <a:ln>
            <a:noFill/>
          </a:ln>
        </p:spPr>
      </p:pic>
    </p:spTree>
    <p:extLst>
      <p:ext uri="{BB962C8B-B14F-4D97-AF65-F5344CB8AC3E}">
        <p14:creationId xmlns:p14="http://schemas.microsoft.com/office/powerpoint/2010/main" val="394578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68F7-2841-4BE6-9190-1EED18BA1229}"/>
              </a:ext>
            </a:extLst>
          </p:cNvPr>
          <p:cNvSpPr>
            <a:spLocks noGrp="1"/>
          </p:cNvSpPr>
          <p:nvPr>
            <p:ph type="title"/>
          </p:nvPr>
        </p:nvSpPr>
        <p:spPr/>
        <p:txBody>
          <a:bodyPr/>
          <a:lstStyle/>
          <a:p>
            <a:r>
              <a:rPr lang="tr-TR" b="1" dirty="0"/>
              <a:t>Bytecode</a:t>
            </a:r>
            <a:endParaRPr lang="en-US" b="1" dirty="0"/>
          </a:p>
        </p:txBody>
      </p:sp>
      <p:sp>
        <p:nvSpPr>
          <p:cNvPr id="3" name="Content Placeholder 2">
            <a:extLst>
              <a:ext uri="{FF2B5EF4-FFF2-40B4-BE49-F238E27FC236}">
                <a16:creationId xmlns:a16="http://schemas.microsoft.com/office/drawing/2014/main" id="{8ADE5871-1478-42D6-A10D-BB1FE187832B}"/>
              </a:ext>
            </a:extLst>
          </p:cNvPr>
          <p:cNvSpPr>
            <a:spLocks noGrp="1"/>
          </p:cNvSpPr>
          <p:nvPr>
            <p:ph idx="1"/>
          </p:nvPr>
        </p:nvSpPr>
        <p:spPr>
          <a:xfrm>
            <a:off x="838200" y="1825625"/>
            <a:ext cx="7547043" cy="4351338"/>
          </a:xfrm>
        </p:spPr>
        <p:txBody>
          <a:bodyPr>
            <a:normAutofit fontScale="92500"/>
          </a:bodyPr>
          <a:lstStyle/>
          <a:p>
            <a:pPr algn="just"/>
            <a:r>
              <a:rPr lang="tr-TR" dirty="0"/>
              <a:t>Y</a:t>
            </a:r>
            <a:r>
              <a:rPr lang="en-US" dirty="0" err="1"/>
              <a:t>erel</a:t>
            </a:r>
            <a:r>
              <a:rPr lang="en-US" dirty="0"/>
              <a:t> </a:t>
            </a:r>
            <a:r>
              <a:rPr lang="en-US" dirty="0" err="1"/>
              <a:t>değişkenler</a:t>
            </a:r>
            <a:r>
              <a:rPr lang="en-US" dirty="0"/>
              <a:t> </a:t>
            </a:r>
            <a:r>
              <a:rPr lang="en-US" dirty="0" err="1"/>
              <a:t>tablosu</a:t>
            </a:r>
            <a:r>
              <a:rPr lang="en-US" dirty="0"/>
              <a:t> </a:t>
            </a:r>
            <a:r>
              <a:rPr lang="en-US" dirty="0" err="1"/>
              <a:t>olarak</a:t>
            </a:r>
            <a:r>
              <a:rPr lang="en-US" dirty="0"/>
              <a:t> da </a:t>
            </a:r>
            <a:r>
              <a:rPr lang="en-US" dirty="0" err="1"/>
              <a:t>bilinen</a:t>
            </a:r>
            <a:r>
              <a:rPr lang="en-US" dirty="0"/>
              <a:t> </a:t>
            </a:r>
            <a:r>
              <a:rPr lang="en-US" b="1" dirty="0" err="1"/>
              <a:t>yerel</a:t>
            </a:r>
            <a:r>
              <a:rPr lang="en-US" b="1" dirty="0"/>
              <a:t> </a:t>
            </a:r>
            <a:r>
              <a:rPr lang="en-US" b="1" dirty="0" err="1"/>
              <a:t>değişkenler</a:t>
            </a:r>
            <a:r>
              <a:rPr lang="en-US" b="1" dirty="0"/>
              <a:t> </a:t>
            </a:r>
            <a:r>
              <a:rPr lang="en-US" b="1" dirty="0" err="1"/>
              <a:t>dizisi</a:t>
            </a:r>
            <a:r>
              <a:rPr lang="en-US" dirty="0"/>
              <a:t>, </a:t>
            </a:r>
            <a:r>
              <a:rPr lang="en-US" dirty="0" err="1"/>
              <a:t>metodun</a:t>
            </a:r>
            <a:r>
              <a:rPr lang="en-US" dirty="0"/>
              <a:t> </a:t>
            </a:r>
            <a:r>
              <a:rPr lang="en-US" dirty="0" err="1"/>
              <a:t>parametrelerini</a:t>
            </a:r>
            <a:r>
              <a:rPr lang="en-US" dirty="0"/>
              <a:t> </a:t>
            </a:r>
            <a:r>
              <a:rPr lang="en-US" dirty="0" err="1"/>
              <a:t>içerir</a:t>
            </a:r>
            <a:r>
              <a:rPr lang="en-US" dirty="0"/>
              <a:t> </a:t>
            </a:r>
            <a:r>
              <a:rPr lang="en-US" dirty="0" err="1"/>
              <a:t>ve</a:t>
            </a:r>
            <a:r>
              <a:rPr lang="en-US" dirty="0"/>
              <a:t> </a:t>
            </a:r>
            <a:r>
              <a:rPr lang="en-US" dirty="0" err="1"/>
              <a:t>yerel</a:t>
            </a:r>
            <a:r>
              <a:rPr lang="en-US" dirty="0"/>
              <a:t> </a:t>
            </a:r>
            <a:r>
              <a:rPr lang="en-US" dirty="0" err="1"/>
              <a:t>değişkenlerin</a:t>
            </a:r>
            <a:r>
              <a:rPr lang="en-US" dirty="0"/>
              <a:t> </a:t>
            </a:r>
            <a:r>
              <a:rPr lang="en-US" dirty="0" err="1"/>
              <a:t>değerlerini</a:t>
            </a:r>
            <a:r>
              <a:rPr lang="en-US" dirty="0"/>
              <a:t> </a:t>
            </a:r>
            <a:r>
              <a:rPr lang="en-US" dirty="0" err="1"/>
              <a:t>tutmak</a:t>
            </a:r>
            <a:r>
              <a:rPr lang="en-US" dirty="0"/>
              <a:t> </a:t>
            </a:r>
            <a:r>
              <a:rPr lang="en-US" dirty="0" err="1"/>
              <a:t>için</a:t>
            </a:r>
            <a:r>
              <a:rPr lang="en-US" dirty="0"/>
              <a:t> </a:t>
            </a:r>
            <a:r>
              <a:rPr lang="tr-TR" dirty="0"/>
              <a:t>k</a:t>
            </a:r>
            <a:r>
              <a:rPr lang="en-US" dirty="0" err="1"/>
              <a:t>ullanılır</a:t>
            </a:r>
            <a:r>
              <a:rPr lang="en-US" dirty="0"/>
              <a:t>. </a:t>
            </a:r>
            <a:endParaRPr lang="tr-TR" dirty="0"/>
          </a:p>
          <a:p>
            <a:pPr algn="just"/>
            <a:r>
              <a:rPr lang="en-US" dirty="0" err="1"/>
              <a:t>Parametreler</a:t>
            </a:r>
            <a:r>
              <a:rPr lang="en-US" dirty="0"/>
              <a:t> </a:t>
            </a:r>
            <a:r>
              <a:rPr lang="en-US" dirty="0" err="1"/>
              <a:t>önce</a:t>
            </a:r>
            <a:r>
              <a:rPr lang="en-US" dirty="0"/>
              <a:t> 0 </a:t>
            </a:r>
            <a:r>
              <a:rPr lang="en-US" dirty="0" err="1"/>
              <a:t>dizininden</a:t>
            </a:r>
            <a:r>
              <a:rPr lang="en-US" dirty="0"/>
              <a:t> </a:t>
            </a:r>
            <a:r>
              <a:rPr lang="en-US" dirty="0" err="1"/>
              <a:t>başlayarak</a:t>
            </a:r>
            <a:r>
              <a:rPr lang="en-US" dirty="0"/>
              <a:t> </a:t>
            </a:r>
            <a:r>
              <a:rPr lang="en-US" dirty="0" err="1"/>
              <a:t>saklanır</a:t>
            </a:r>
            <a:r>
              <a:rPr lang="en-US" dirty="0"/>
              <a:t>. </a:t>
            </a:r>
            <a:r>
              <a:rPr lang="tr-TR" dirty="0"/>
              <a:t>Yığın çe</a:t>
            </a:r>
            <a:r>
              <a:rPr lang="en-US" dirty="0" err="1"/>
              <a:t>rçeve</a:t>
            </a:r>
            <a:r>
              <a:rPr lang="tr-TR" dirty="0"/>
              <a:t>si</a:t>
            </a:r>
            <a:r>
              <a:rPr lang="en-US" dirty="0"/>
              <a:t> </a:t>
            </a:r>
            <a:r>
              <a:rPr lang="tr-TR" dirty="0"/>
              <a:t>eğer </a:t>
            </a:r>
            <a:r>
              <a:rPr lang="en-US" dirty="0" err="1"/>
              <a:t>bir</a:t>
            </a:r>
            <a:r>
              <a:rPr lang="en-US" dirty="0"/>
              <a:t> </a:t>
            </a:r>
            <a:r>
              <a:rPr lang="en-US" dirty="0" err="1"/>
              <a:t>kurucu</a:t>
            </a:r>
            <a:r>
              <a:rPr lang="en-US" dirty="0"/>
              <a:t>  (constructor) </a:t>
            </a:r>
            <a:r>
              <a:rPr lang="en-US" dirty="0" err="1"/>
              <a:t>veya</a:t>
            </a:r>
            <a:r>
              <a:rPr lang="en-US" dirty="0"/>
              <a:t> </a:t>
            </a:r>
            <a:r>
              <a:rPr lang="en-US" dirty="0" err="1"/>
              <a:t>dinamik</a:t>
            </a:r>
            <a:r>
              <a:rPr lang="en-US" dirty="0"/>
              <a:t> (instance) </a:t>
            </a:r>
            <a:r>
              <a:rPr lang="en-US" dirty="0" err="1"/>
              <a:t>metot</a:t>
            </a:r>
            <a:r>
              <a:rPr lang="en-US" dirty="0"/>
              <a:t> </a:t>
            </a:r>
            <a:r>
              <a:rPr lang="en-US" dirty="0" err="1"/>
              <a:t>içinse</a:t>
            </a:r>
            <a:r>
              <a:rPr lang="en-US" dirty="0"/>
              <a:t>, </a:t>
            </a:r>
            <a:r>
              <a:rPr lang="en-US" dirty="0" err="1"/>
              <a:t>referans</a:t>
            </a:r>
            <a:r>
              <a:rPr lang="en-US" dirty="0"/>
              <a:t> 0 </a:t>
            </a:r>
            <a:r>
              <a:rPr lang="en-US" dirty="0" err="1"/>
              <a:t>konumunda</a:t>
            </a:r>
            <a:r>
              <a:rPr lang="en-US" dirty="0"/>
              <a:t> </a:t>
            </a:r>
            <a:r>
              <a:rPr lang="en-US" dirty="0" err="1"/>
              <a:t>depolanır</a:t>
            </a:r>
            <a:r>
              <a:rPr lang="tr-TR" dirty="0"/>
              <a:t>. </a:t>
            </a:r>
            <a:r>
              <a:rPr lang="en-US" dirty="0" err="1"/>
              <a:t>Daha</a:t>
            </a:r>
            <a:r>
              <a:rPr lang="en-US" dirty="0"/>
              <a:t> </a:t>
            </a:r>
            <a:r>
              <a:rPr lang="en-US" dirty="0" err="1"/>
              <a:t>sonra</a:t>
            </a:r>
            <a:r>
              <a:rPr lang="en-US" dirty="0"/>
              <a:t> </a:t>
            </a:r>
            <a:r>
              <a:rPr lang="en-US" dirty="0" err="1"/>
              <a:t>konum</a:t>
            </a:r>
            <a:r>
              <a:rPr lang="en-US" dirty="0"/>
              <a:t> 1 ilk </a:t>
            </a:r>
            <a:r>
              <a:rPr lang="en-US" dirty="0" err="1"/>
              <a:t>resmi</a:t>
            </a:r>
            <a:r>
              <a:rPr lang="en-US" dirty="0"/>
              <a:t> </a:t>
            </a:r>
            <a:r>
              <a:rPr lang="en-US" dirty="0" err="1"/>
              <a:t>parametreyi</a:t>
            </a:r>
            <a:r>
              <a:rPr lang="en-US" dirty="0"/>
              <a:t>, </a:t>
            </a:r>
            <a:r>
              <a:rPr lang="en-US" dirty="0" err="1"/>
              <a:t>konum</a:t>
            </a:r>
            <a:r>
              <a:rPr lang="en-US" dirty="0"/>
              <a:t> 2 </a:t>
            </a:r>
            <a:r>
              <a:rPr lang="en-US" dirty="0" err="1"/>
              <a:t>ise</a:t>
            </a:r>
            <a:r>
              <a:rPr lang="en-US" dirty="0"/>
              <a:t> </a:t>
            </a:r>
            <a:r>
              <a:rPr lang="en-US" dirty="0" err="1"/>
              <a:t>ikinci</a:t>
            </a:r>
            <a:r>
              <a:rPr lang="en-US" dirty="0"/>
              <a:t> </a:t>
            </a:r>
            <a:r>
              <a:rPr lang="en-US" dirty="0" err="1"/>
              <a:t>parametreyi</a:t>
            </a:r>
            <a:r>
              <a:rPr lang="en-US" dirty="0"/>
              <a:t> </a:t>
            </a:r>
            <a:r>
              <a:rPr lang="en-US" dirty="0" err="1"/>
              <a:t>alır</a:t>
            </a:r>
            <a:r>
              <a:rPr lang="en-US" dirty="0"/>
              <a:t>. </a:t>
            </a:r>
            <a:endParaRPr lang="tr-TR" dirty="0"/>
          </a:p>
          <a:p>
            <a:pPr algn="just"/>
            <a:r>
              <a:rPr lang="en-US" dirty="0" err="1"/>
              <a:t>Statik</a:t>
            </a:r>
            <a:r>
              <a:rPr lang="en-US" dirty="0"/>
              <a:t> </a:t>
            </a:r>
            <a:r>
              <a:rPr lang="en-US" dirty="0" err="1"/>
              <a:t>bir</a:t>
            </a:r>
            <a:r>
              <a:rPr lang="en-US" dirty="0"/>
              <a:t> </a:t>
            </a:r>
            <a:r>
              <a:rPr lang="en-US" dirty="0" err="1"/>
              <a:t>metot</a:t>
            </a:r>
            <a:r>
              <a:rPr lang="en-US" dirty="0"/>
              <a:t> </a:t>
            </a:r>
            <a:r>
              <a:rPr lang="en-US" dirty="0" err="1"/>
              <a:t>için</a:t>
            </a:r>
            <a:r>
              <a:rPr lang="en-US" dirty="0"/>
              <a:t> ilk </a:t>
            </a:r>
            <a:r>
              <a:rPr lang="en-US" dirty="0" err="1"/>
              <a:t>resmi</a:t>
            </a:r>
            <a:r>
              <a:rPr lang="en-US" dirty="0"/>
              <a:t> </a:t>
            </a:r>
            <a:r>
              <a:rPr lang="en-US" dirty="0" err="1"/>
              <a:t>yöntem</a:t>
            </a:r>
            <a:r>
              <a:rPr lang="en-US" dirty="0"/>
              <a:t> </a:t>
            </a:r>
            <a:r>
              <a:rPr lang="en-US" dirty="0" err="1"/>
              <a:t>parametresi</a:t>
            </a:r>
            <a:r>
              <a:rPr lang="en-US" dirty="0"/>
              <a:t> 0 </a:t>
            </a:r>
            <a:r>
              <a:rPr lang="en-US" dirty="0" err="1"/>
              <a:t>konumunda</a:t>
            </a:r>
            <a:r>
              <a:rPr lang="en-US" dirty="0"/>
              <a:t>, </a:t>
            </a:r>
            <a:r>
              <a:rPr lang="en-US" dirty="0" err="1"/>
              <a:t>ikincisi</a:t>
            </a:r>
            <a:r>
              <a:rPr lang="en-US" dirty="0"/>
              <a:t> </a:t>
            </a:r>
            <a:r>
              <a:rPr lang="en-US" dirty="0" err="1"/>
              <a:t>ise</a:t>
            </a:r>
            <a:r>
              <a:rPr lang="en-US" dirty="0"/>
              <a:t> 1 </a:t>
            </a:r>
            <a:r>
              <a:rPr lang="en-US" dirty="0" err="1"/>
              <a:t>konumunda</a:t>
            </a:r>
            <a:r>
              <a:rPr lang="en-US" dirty="0"/>
              <a:t> </a:t>
            </a:r>
            <a:r>
              <a:rPr lang="en-US" dirty="0" err="1"/>
              <a:t>depolanır</a:t>
            </a:r>
            <a:r>
              <a:rPr lang="en-US" dirty="0"/>
              <a:t>. </a:t>
            </a:r>
            <a:endParaRPr lang="tr-TR" dirty="0"/>
          </a:p>
        </p:txBody>
      </p:sp>
      <p:sp>
        <p:nvSpPr>
          <p:cNvPr id="4" name="Footer Placeholder 3">
            <a:extLst>
              <a:ext uri="{FF2B5EF4-FFF2-40B4-BE49-F238E27FC236}">
                <a16:creationId xmlns:a16="http://schemas.microsoft.com/office/drawing/2014/main" id="{12A491E8-9A0C-4018-9B77-F7E2E3F22703}"/>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D7990F67-47EB-4D69-8D18-522C61AEE78B}"/>
              </a:ext>
            </a:extLst>
          </p:cNvPr>
          <p:cNvSpPr>
            <a:spLocks noGrp="1"/>
          </p:cNvSpPr>
          <p:nvPr>
            <p:ph type="sldNum" sz="quarter" idx="12"/>
          </p:nvPr>
        </p:nvSpPr>
        <p:spPr/>
        <p:txBody>
          <a:bodyPr/>
          <a:lstStyle/>
          <a:p>
            <a:fld id="{B5FABE4D-60AF-4014-813B-6063C03839D2}" type="slidenum">
              <a:rPr lang="en-US" smtClean="0"/>
              <a:t>7</a:t>
            </a:fld>
            <a:endParaRPr lang="en-US"/>
          </a:p>
        </p:txBody>
      </p:sp>
      <p:pic>
        <p:nvPicPr>
          <p:cNvPr id="7" name="Resim 6" descr="frame"/>
          <p:cNvPicPr/>
          <p:nvPr/>
        </p:nvPicPr>
        <p:blipFill>
          <a:blip r:embed="rId2">
            <a:extLst>
              <a:ext uri="{28A0092B-C50C-407E-A947-70E740481C1C}">
                <a14:useLocalDpi xmlns:a14="http://schemas.microsoft.com/office/drawing/2010/main" val="0"/>
              </a:ext>
            </a:extLst>
          </a:blip>
          <a:srcRect/>
          <a:stretch>
            <a:fillRect/>
          </a:stretch>
        </p:blipFill>
        <p:spPr bwMode="auto">
          <a:xfrm>
            <a:off x="8610600" y="2506561"/>
            <a:ext cx="3159868" cy="2396180"/>
          </a:xfrm>
          <a:prstGeom prst="rect">
            <a:avLst/>
          </a:prstGeom>
          <a:noFill/>
          <a:ln>
            <a:noFill/>
          </a:ln>
        </p:spPr>
      </p:pic>
    </p:spTree>
    <p:extLst>
      <p:ext uri="{BB962C8B-B14F-4D97-AF65-F5344CB8AC3E}">
        <p14:creationId xmlns:p14="http://schemas.microsoft.com/office/powerpoint/2010/main" val="127433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68F7-2841-4BE6-9190-1EED18BA1229}"/>
              </a:ext>
            </a:extLst>
          </p:cNvPr>
          <p:cNvSpPr>
            <a:spLocks noGrp="1"/>
          </p:cNvSpPr>
          <p:nvPr>
            <p:ph type="title"/>
          </p:nvPr>
        </p:nvSpPr>
        <p:spPr/>
        <p:txBody>
          <a:bodyPr/>
          <a:lstStyle/>
          <a:p>
            <a:r>
              <a:rPr lang="tr-TR" b="1" dirty="0"/>
              <a:t>Bytecode</a:t>
            </a:r>
            <a:endParaRPr lang="en-US" b="1" dirty="0"/>
          </a:p>
        </p:txBody>
      </p:sp>
      <p:sp>
        <p:nvSpPr>
          <p:cNvPr id="3" name="Content Placeholder 2">
            <a:extLst>
              <a:ext uri="{FF2B5EF4-FFF2-40B4-BE49-F238E27FC236}">
                <a16:creationId xmlns:a16="http://schemas.microsoft.com/office/drawing/2014/main" id="{8ADE5871-1478-42D6-A10D-BB1FE187832B}"/>
              </a:ext>
            </a:extLst>
          </p:cNvPr>
          <p:cNvSpPr>
            <a:spLocks noGrp="1"/>
          </p:cNvSpPr>
          <p:nvPr>
            <p:ph idx="1"/>
          </p:nvPr>
        </p:nvSpPr>
        <p:spPr>
          <a:xfrm>
            <a:off x="838200" y="1831100"/>
            <a:ext cx="10515600" cy="4351338"/>
          </a:xfrm>
        </p:spPr>
        <p:txBody>
          <a:bodyPr>
            <a:normAutofit fontScale="92500" lnSpcReduction="20000"/>
          </a:bodyPr>
          <a:lstStyle/>
          <a:p>
            <a:pPr algn="just"/>
            <a:r>
              <a:rPr lang="en-US" b="1" dirty="0"/>
              <a:t>Byte Code </a:t>
            </a:r>
            <a:r>
              <a:rPr lang="en-US" b="1" dirty="0" err="1"/>
              <a:t>ve</a:t>
            </a:r>
            <a:r>
              <a:rPr lang="en-US" b="1" dirty="0"/>
              <a:t> Machine Code </a:t>
            </a:r>
            <a:r>
              <a:rPr lang="en-US" b="1" dirty="0" err="1"/>
              <a:t>Arasındaki</a:t>
            </a:r>
            <a:r>
              <a:rPr lang="en-US" b="1" dirty="0"/>
              <a:t> </a:t>
            </a:r>
            <a:r>
              <a:rPr lang="en-US" b="1" dirty="0" err="1"/>
              <a:t>Farklar</a:t>
            </a:r>
            <a:r>
              <a:rPr lang="en-US" b="1" dirty="0"/>
              <a:t> </a:t>
            </a:r>
            <a:endParaRPr lang="tr-TR" b="1" dirty="0"/>
          </a:p>
          <a:p>
            <a:pPr algn="just"/>
            <a:endParaRPr lang="tr-TR" dirty="0"/>
          </a:p>
          <a:p>
            <a:pPr algn="just"/>
            <a:r>
              <a:rPr lang="en-US" dirty="0" err="1">
                <a:solidFill>
                  <a:srgbClr val="FF0000"/>
                </a:solidFill>
              </a:rPr>
              <a:t>Makine</a:t>
            </a:r>
            <a:r>
              <a:rPr lang="en-US" dirty="0">
                <a:solidFill>
                  <a:srgbClr val="FF0000"/>
                </a:solidFill>
              </a:rPr>
              <a:t> </a:t>
            </a:r>
            <a:r>
              <a:rPr lang="en-US" dirty="0" err="1">
                <a:solidFill>
                  <a:srgbClr val="FF0000"/>
                </a:solidFill>
              </a:rPr>
              <a:t>kodu</a:t>
            </a:r>
            <a:r>
              <a:rPr lang="en-US" dirty="0">
                <a:solidFill>
                  <a:srgbClr val="FF0000"/>
                </a:solidFill>
              </a:rPr>
              <a:t> </a:t>
            </a:r>
            <a:r>
              <a:rPr lang="en-US" dirty="0" err="1">
                <a:solidFill>
                  <a:srgbClr val="FF0000"/>
                </a:solidFill>
              </a:rPr>
              <a:t>ile</a:t>
            </a:r>
            <a:r>
              <a:rPr lang="en-US" dirty="0">
                <a:solidFill>
                  <a:srgbClr val="FF0000"/>
                </a:solidFill>
              </a:rPr>
              <a:t> </a:t>
            </a:r>
            <a:r>
              <a:rPr lang="en-US" dirty="0" err="1">
                <a:solidFill>
                  <a:srgbClr val="FF0000"/>
                </a:solidFill>
              </a:rPr>
              <a:t>bayt</a:t>
            </a:r>
            <a:r>
              <a:rPr lang="en-US" dirty="0">
                <a:solidFill>
                  <a:srgbClr val="FF0000"/>
                </a:solidFill>
              </a:rPr>
              <a:t> </a:t>
            </a:r>
            <a:r>
              <a:rPr lang="en-US" dirty="0" err="1">
                <a:solidFill>
                  <a:srgbClr val="FF0000"/>
                </a:solidFill>
              </a:rPr>
              <a:t>kodu</a:t>
            </a:r>
            <a:r>
              <a:rPr lang="en-US" dirty="0">
                <a:solidFill>
                  <a:srgbClr val="FF0000"/>
                </a:solidFill>
              </a:rPr>
              <a:t> </a:t>
            </a:r>
            <a:r>
              <a:rPr lang="en-US" dirty="0" err="1">
                <a:solidFill>
                  <a:srgbClr val="FF0000"/>
                </a:solidFill>
              </a:rPr>
              <a:t>arasındaki</a:t>
            </a:r>
            <a:r>
              <a:rPr lang="en-US" dirty="0">
                <a:solidFill>
                  <a:srgbClr val="FF0000"/>
                </a:solidFill>
              </a:rPr>
              <a:t> </a:t>
            </a:r>
            <a:r>
              <a:rPr lang="en-US" dirty="0" err="1">
                <a:solidFill>
                  <a:srgbClr val="FF0000"/>
                </a:solidFill>
              </a:rPr>
              <a:t>temel</a:t>
            </a:r>
            <a:r>
              <a:rPr lang="en-US" dirty="0">
                <a:solidFill>
                  <a:srgbClr val="FF0000"/>
                </a:solidFill>
              </a:rPr>
              <a:t> fark, </a:t>
            </a:r>
            <a:r>
              <a:rPr lang="en-US" dirty="0" err="1">
                <a:solidFill>
                  <a:srgbClr val="FF0000"/>
                </a:solidFill>
              </a:rPr>
              <a:t>makine</a:t>
            </a:r>
            <a:r>
              <a:rPr lang="en-US" dirty="0">
                <a:solidFill>
                  <a:srgbClr val="FF0000"/>
                </a:solidFill>
              </a:rPr>
              <a:t> </a:t>
            </a:r>
            <a:r>
              <a:rPr lang="en-US" dirty="0" err="1">
                <a:solidFill>
                  <a:srgbClr val="FF0000"/>
                </a:solidFill>
              </a:rPr>
              <a:t>kodunun</a:t>
            </a:r>
            <a:r>
              <a:rPr lang="en-US" dirty="0">
                <a:solidFill>
                  <a:srgbClr val="FF0000"/>
                </a:solidFill>
              </a:rPr>
              <a:t> </a:t>
            </a:r>
            <a:r>
              <a:rPr lang="en-US" dirty="0" err="1">
                <a:solidFill>
                  <a:srgbClr val="FF0000"/>
                </a:solidFill>
              </a:rPr>
              <a:t>makine</a:t>
            </a:r>
            <a:r>
              <a:rPr lang="en-US" dirty="0">
                <a:solidFill>
                  <a:srgbClr val="FF0000"/>
                </a:solidFill>
              </a:rPr>
              <a:t> </a:t>
            </a:r>
            <a:r>
              <a:rPr lang="en-US" dirty="0" err="1">
                <a:solidFill>
                  <a:srgbClr val="FF0000"/>
                </a:solidFill>
              </a:rPr>
              <a:t>dili</a:t>
            </a:r>
            <a:r>
              <a:rPr lang="en-US" dirty="0">
                <a:solidFill>
                  <a:srgbClr val="FF0000"/>
                </a:solidFill>
              </a:rPr>
              <a:t> </a:t>
            </a:r>
            <a:r>
              <a:rPr lang="en-US" dirty="0" err="1">
                <a:solidFill>
                  <a:srgbClr val="FF0000"/>
                </a:solidFill>
              </a:rPr>
              <a:t>veya</a:t>
            </a:r>
            <a:r>
              <a:rPr lang="en-US" dirty="0">
                <a:solidFill>
                  <a:srgbClr val="FF0000"/>
                </a:solidFill>
              </a:rPr>
              <a:t> </a:t>
            </a:r>
            <a:r>
              <a:rPr lang="en-US" dirty="0" err="1">
                <a:solidFill>
                  <a:srgbClr val="FF0000"/>
                </a:solidFill>
              </a:rPr>
              <a:t>ikili</a:t>
            </a:r>
            <a:r>
              <a:rPr lang="en-US" dirty="0">
                <a:solidFill>
                  <a:srgbClr val="FF0000"/>
                </a:solidFill>
              </a:rPr>
              <a:t> </a:t>
            </a:r>
            <a:r>
              <a:rPr lang="en-US" dirty="0" err="1">
                <a:solidFill>
                  <a:srgbClr val="FF0000"/>
                </a:solidFill>
              </a:rPr>
              <a:t>dosyada</a:t>
            </a:r>
            <a:r>
              <a:rPr lang="en-US" dirty="0">
                <a:solidFill>
                  <a:srgbClr val="FF0000"/>
                </a:solidFill>
              </a:rPr>
              <a:t> </a:t>
            </a:r>
            <a:r>
              <a:rPr lang="en-US" dirty="0" err="1">
                <a:solidFill>
                  <a:srgbClr val="FF0000"/>
                </a:solidFill>
              </a:rPr>
              <a:t>doğrudan</a:t>
            </a:r>
            <a:r>
              <a:rPr lang="en-US" dirty="0">
                <a:solidFill>
                  <a:srgbClr val="FF0000"/>
                </a:solidFill>
              </a:rPr>
              <a:t> CPU </a:t>
            </a:r>
            <a:r>
              <a:rPr lang="en-US" dirty="0" err="1">
                <a:solidFill>
                  <a:srgbClr val="FF0000"/>
                </a:solidFill>
              </a:rPr>
              <a:t>tarafından</a:t>
            </a:r>
            <a:r>
              <a:rPr lang="en-US" dirty="0">
                <a:solidFill>
                  <a:srgbClr val="FF0000"/>
                </a:solidFill>
              </a:rPr>
              <a:t> </a:t>
            </a:r>
            <a:r>
              <a:rPr lang="en-US" dirty="0" err="1">
                <a:solidFill>
                  <a:srgbClr val="FF0000"/>
                </a:solidFill>
              </a:rPr>
              <a:t>çalıştırılabilen</a:t>
            </a:r>
            <a:r>
              <a:rPr lang="en-US" dirty="0">
                <a:solidFill>
                  <a:srgbClr val="FF0000"/>
                </a:solidFill>
              </a:rPr>
              <a:t> </a:t>
            </a:r>
            <a:r>
              <a:rPr lang="en-US" dirty="0" err="1">
                <a:solidFill>
                  <a:srgbClr val="FF0000"/>
                </a:solidFill>
              </a:rPr>
              <a:t>bir</a:t>
            </a:r>
            <a:r>
              <a:rPr lang="en-US" dirty="0">
                <a:solidFill>
                  <a:srgbClr val="FF0000"/>
                </a:solidFill>
              </a:rPr>
              <a:t> dizi </a:t>
            </a:r>
            <a:r>
              <a:rPr lang="en-US" dirty="0" err="1">
                <a:solidFill>
                  <a:srgbClr val="FF0000"/>
                </a:solidFill>
              </a:rPr>
              <a:t>talimat</a:t>
            </a:r>
            <a:r>
              <a:rPr lang="en-US" dirty="0">
                <a:solidFill>
                  <a:srgbClr val="FF0000"/>
                </a:solidFill>
              </a:rPr>
              <a:t> </a:t>
            </a:r>
            <a:r>
              <a:rPr lang="en-US" dirty="0" err="1">
                <a:solidFill>
                  <a:srgbClr val="FF0000"/>
                </a:solidFill>
              </a:rPr>
              <a:t>olmasıdır</a:t>
            </a:r>
            <a:r>
              <a:rPr lang="en-US" dirty="0">
                <a:solidFill>
                  <a:srgbClr val="FF0000"/>
                </a:solidFill>
              </a:rPr>
              <a:t>. </a:t>
            </a:r>
            <a:endParaRPr lang="tr-TR" dirty="0">
              <a:solidFill>
                <a:srgbClr val="FF0000"/>
              </a:solidFill>
            </a:endParaRPr>
          </a:p>
          <a:p>
            <a:pPr algn="just"/>
            <a:r>
              <a:rPr lang="en-US" dirty="0">
                <a:solidFill>
                  <a:srgbClr val="FF0000"/>
                </a:solidFill>
              </a:rPr>
              <a:t>Bayt </a:t>
            </a:r>
            <a:r>
              <a:rPr lang="en-US" dirty="0" err="1">
                <a:solidFill>
                  <a:srgbClr val="FF0000"/>
                </a:solidFill>
              </a:rPr>
              <a:t>kodu</a:t>
            </a:r>
            <a:r>
              <a:rPr lang="en-US" dirty="0">
                <a:solidFill>
                  <a:srgbClr val="FF0000"/>
                </a:solidFill>
              </a:rPr>
              <a:t>, </a:t>
            </a:r>
            <a:r>
              <a:rPr lang="en-US" dirty="0" err="1">
                <a:solidFill>
                  <a:srgbClr val="FF0000"/>
                </a:solidFill>
              </a:rPr>
              <a:t>yürütülmesi</a:t>
            </a:r>
            <a:r>
              <a:rPr lang="en-US" dirty="0">
                <a:solidFill>
                  <a:srgbClr val="FF0000"/>
                </a:solidFill>
              </a:rPr>
              <a:t> </a:t>
            </a:r>
            <a:r>
              <a:rPr lang="en-US" dirty="0" err="1">
                <a:solidFill>
                  <a:srgbClr val="FF0000"/>
                </a:solidFill>
              </a:rPr>
              <a:t>için</a:t>
            </a:r>
            <a:r>
              <a:rPr lang="en-US" dirty="0">
                <a:solidFill>
                  <a:srgbClr val="FF0000"/>
                </a:solidFill>
              </a:rPr>
              <a:t> </a:t>
            </a:r>
            <a:r>
              <a:rPr lang="en-US" dirty="0" err="1">
                <a:solidFill>
                  <a:srgbClr val="FF0000"/>
                </a:solidFill>
              </a:rPr>
              <a:t>bir</a:t>
            </a:r>
            <a:r>
              <a:rPr lang="en-US" dirty="0">
                <a:solidFill>
                  <a:srgbClr val="FF0000"/>
                </a:solidFill>
              </a:rPr>
              <a:t> </a:t>
            </a:r>
            <a:r>
              <a:rPr lang="en-US" dirty="0" err="1">
                <a:solidFill>
                  <a:srgbClr val="FF0000"/>
                </a:solidFill>
              </a:rPr>
              <a:t>tercümana</a:t>
            </a:r>
            <a:r>
              <a:rPr lang="en-US" dirty="0">
                <a:solidFill>
                  <a:srgbClr val="FF0000"/>
                </a:solidFill>
              </a:rPr>
              <a:t> </a:t>
            </a:r>
            <a:r>
              <a:rPr lang="en-US" dirty="0" err="1">
                <a:solidFill>
                  <a:srgbClr val="FF0000"/>
                </a:solidFill>
              </a:rPr>
              <a:t>dayanan</a:t>
            </a:r>
            <a:r>
              <a:rPr lang="en-US" dirty="0">
                <a:solidFill>
                  <a:srgbClr val="FF0000"/>
                </a:solidFill>
              </a:rPr>
              <a:t> </a:t>
            </a:r>
            <a:r>
              <a:rPr lang="en-US" dirty="0" err="1">
                <a:solidFill>
                  <a:srgbClr val="FF0000"/>
                </a:solidFill>
              </a:rPr>
              <a:t>bir</a:t>
            </a:r>
            <a:r>
              <a:rPr lang="en-US" dirty="0">
                <a:solidFill>
                  <a:srgbClr val="FF0000"/>
                </a:solidFill>
              </a:rPr>
              <a:t> </a:t>
            </a:r>
            <a:r>
              <a:rPr lang="en-US" dirty="0" err="1">
                <a:solidFill>
                  <a:srgbClr val="FF0000"/>
                </a:solidFill>
              </a:rPr>
              <a:t>kaynak</a:t>
            </a:r>
            <a:r>
              <a:rPr lang="en-US" dirty="0">
                <a:solidFill>
                  <a:srgbClr val="FF0000"/>
                </a:solidFill>
              </a:rPr>
              <a:t> </a:t>
            </a:r>
            <a:r>
              <a:rPr lang="en-US" dirty="0" err="1">
                <a:solidFill>
                  <a:srgbClr val="FF0000"/>
                </a:solidFill>
              </a:rPr>
              <a:t>kod</a:t>
            </a:r>
            <a:r>
              <a:rPr lang="en-US" dirty="0">
                <a:solidFill>
                  <a:srgbClr val="FF0000"/>
                </a:solidFill>
              </a:rPr>
              <a:t> </a:t>
            </a:r>
            <a:r>
              <a:rPr lang="en-US" dirty="0" err="1">
                <a:solidFill>
                  <a:srgbClr val="FF0000"/>
                </a:solidFill>
              </a:rPr>
              <a:t>derlenerek</a:t>
            </a:r>
            <a:r>
              <a:rPr lang="en-US" dirty="0">
                <a:solidFill>
                  <a:srgbClr val="FF0000"/>
                </a:solidFill>
              </a:rPr>
              <a:t> </a:t>
            </a:r>
            <a:r>
              <a:rPr lang="en-US" dirty="0" err="1">
                <a:solidFill>
                  <a:srgbClr val="FF0000"/>
                </a:solidFill>
              </a:rPr>
              <a:t>oluşturulan</a:t>
            </a:r>
            <a:r>
              <a:rPr lang="en-US" dirty="0">
                <a:solidFill>
                  <a:srgbClr val="FF0000"/>
                </a:solidFill>
              </a:rPr>
              <a:t> </a:t>
            </a:r>
            <a:r>
              <a:rPr lang="en-US" dirty="0" err="1">
                <a:solidFill>
                  <a:srgbClr val="FF0000"/>
                </a:solidFill>
              </a:rPr>
              <a:t>çalıştırılamaz</a:t>
            </a:r>
            <a:r>
              <a:rPr lang="en-US" dirty="0">
                <a:solidFill>
                  <a:srgbClr val="FF0000"/>
                </a:solidFill>
              </a:rPr>
              <a:t> </a:t>
            </a:r>
            <a:r>
              <a:rPr lang="en-US" dirty="0" err="1">
                <a:solidFill>
                  <a:srgbClr val="FF0000"/>
                </a:solidFill>
              </a:rPr>
              <a:t>bir</a:t>
            </a:r>
            <a:r>
              <a:rPr lang="en-US" dirty="0">
                <a:solidFill>
                  <a:srgbClr val="FF0000"/>
                </a:solidFill>
              </a:rPr>
              <a:t> </a:t>
            </a:r>
            <a:r>
              <a:rPr lang="en-US" dirty="0" err="1">
                <a:solidFill>
                  <a:srgbClr val="FF0000"/>
                </a:solidFill>
              </a:rPr>
              <a:t>koddur</a:t>
            </a:r>
            <a:r>
              <a:rPr lang="tr-TR" dirty="0">
                <a:solidFill>
                  <a:srgbClr val="FF0000"/>
                </a:solidFill>
              </a:rPr>
              <a:t>.</a:t>
            </a:r>
          </a:p>
          <a:p>
            <a:pPr algn="just"/>
            <a:r>
              <a:rPr lang="tr-TR" dirty="0"/>
              <a:t>Bayt kodu, üst düzey bir dil olmadığı için derleme diline benzer, ancak makine dilinden farklı olarak hala okunabilir. Her ikisi de kaynak kodu ile makine kodu arasında yer alan "ara diller" olarak düşünülebilir. Bu ikisi arasındaki birincil fark, bir sanal makine (yazılım) için bayt kodunun üretilmesi, CPU (donanım) için ise makina dilinin oluşturulmasıdır.</a:t>
            </a:r>
          </a:p>
          <a:p>
            <a:pPr algn="just"/>
            <a:endParaRPr lang="en-US" dirty="0"/>
          </a:p>
        </p:txBody>
      </p:sp>
      <p:sp>
        <p:nvSpPr>
          <p:cNvPr id="4" name="Footer Placeholder 3">
            <a:extLst>
              <a:ext uri="{FF2B5EF4-FFF2-40B4-BE49-F238E27FC236}">
                <a16:creationId xmlns:a16="http://schemas.microsoft.com/office/drawing/2014/main" id="{12A491E8-9A0C-4018-9B77-F7E2E3F22703}"/>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D7990F67-47EB-4D69-8D18-522C61AEE78B}"/>
              </a:ext>
            </a:extLst>
          </p:cNvPr>
          <p:cNvSpPr>
            <a:spLocks noGrp="1"/>
          </p:cNvSpPr>
          <p:nvPr>
            <p:ph type="sldNum" sz="quarter" idx="12"/>
          </p:nvPr>
        </p:nvSpPr>
        <p:spPr/>
        <p:txBody>
          <a:bodyPr/>
          <a:lstStyle/>
          <a:p>
            <a:fld id="{B5FABE4D-60AF-4014-813B-6063C03839D2}" type="slidenum">
              <a:rPr lang="en-US" smtClean="0"/>
              <a:t>8</a:t>
            </a:fld>
            <a:endParaRPr lang="en-US"/>
          </a:p>
        </p:txBody>
      </p:sp>
    </p:spTree>
    <p:extLst>
      <p:ext uri="{BB962C8B-B14F-4D97-AF65-F5344CB8AC3E}">
        <p14:creationId xmlns:p14="http://schemas.microsoft.com/office/powerpoint/2010/main" val="202104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68F7-2841-4BE6-9190-1EED18BA1229}"/>
              </a:ext>
            </a:extLst>
          </p:cNvPr>
          <p:cNvSpPr>
            <a:spLocks noGrp="1"/>
          </p:cNvSpPr>
          <p:nvPr>
            <p:ph type="title"/>
          </p:nvPr>
        </p:nvSpPr>
        <p:spPr/>
        <p:txBody>
          <a:bodyPr/>
          <a:lstStyle/>
          <a:p>
            <a:r>
              <a:rPr lang="tr-TR" b="1" dirty="0"/>
              <a:t>Bytecode</a:t>
            </a:r>
            <a:endParaRPr lang="en-US" b="1" dirty="0"/>
          </a:p>
        </p:txBody>
      </p:sp>
      <p:sp>
        <p:nvSpPr>
          <p:cNvPr id="3" name="Content Placeholder 2">
            <a:extLst>
              <a:ext uri="{FF2B5EF4-FFF2-40B4-BE49-F238E27FC236}">
                <a16:creationId xmlns:a16="http://schemas.microsoft.com/office/drawing/2014/main" id="{8ADE5871-1478-42D6-A10D-BB1FE187832B}"/>
              </a:ext>
            </a:extLst>
          </p:cNvPr>
          <p:cNvSpPr>
            <a:spLocks noGrp="1"/>
          </p:cNvSpPr>
          <p:nvPr>
            <p:ph idx="1"/>
          </p:nvPr>
        </p:nvSpPr>
        <p:spPr/>
        <p:txBody>
          <a:bodyPr>
            <a:normAutofit fontScale="92500" lnSpcReduction="10000"/>
          </a:bodyPr>
          <a:lstStyle/>
          <a:p>
            <a:pPr algn="just"/>
            <a:r>
              <a:rPr lang="en-US" b="1" dirty="0"/>
              <a:t>Byte </a:t>
            </a:r>
            <a:r>
              <a:rPr lang="en-US" b="1" dirty="0" err="1"/>
              <a:t>Code’un</a:t>
            </a:r>
            <a:r>
              <a:rPr lang="en-US" b="1" dirty="0"/>
              <a:t> </a:t>
            </a:r>
            <a:r>
              <a:rPr lang="en-US" b="1" dirty="0" err="1"/>
              <a:t>Avantajları</a:t>
            </a:r>
            <a:r>
              <a:rPr lang="en-US" b="1" dirty="0"/>
              <a:t> </a:t>
            </a:r>
            <a:endParaRPr lang="tr-TR" dirty="0"/>
          </a:p>
          <a:p>
            <a:pPr algn="just"/>
            <a:endParaRPr lang="tr-TR" dirty="0"/>
          </a:p>
          <a:p>
            <a:pPr lvl="0" algn="just"/>
            <a:r>
              <a:rPr lang="en-US" dirty="0"/>
              <a:t>James </a:t>
            </a:r>
            <a:r>
              <a:rPr lang="en-US" dirty="0" err="1"/>
              <a:t>Gosling’in</a:t>
            </a:r>
            <a:r>
              <a:rPr lang="en-US" dirty="0"/>
              <a:t> Java </a:t>
            </a:r>
            <a:r>
              <a:rPr lang="en-US" dirty="0" err="1"/>
              <a:t>oluşumunu</a:t>
            </a:r>
            <a:r>
              <a:rPr lang="en-US" dirty="0"/>
              <a:t> </a:t>
            </a:r>
            <a:r>
              <a:rPr lang="en-US" dirty="0" err="1"/>
              <a:t>başlatmasının</a:t>
            </a:r>
            <a:r>
              <a:rPr lang="en-US" dirty="0"/>
              <a:t> </a:t>
            </a:r>
            <a:r>
              <a:rPr lang="en-US" dirty="0" err="1"/>
              <a:t>nedenlerinden</a:t>
            </a:r>
            <a:r>
              <a:rPr lang="en-US" dirty="0"/>
              <a:t> </a:t>
            </a:r>
            <a:r>
              <a:rPr lang="en-US" dirty="0" err="1"/>
              <a:t>biri</a:t>
            </a:r>
            <a:r>
              <a:rPr lang="en-US" dirty="0"/>
              <a:t> </a:t>
            </a:r>
            <a:r>
              <a:rPr lang="en-US" dirty="0" err="1"/>
              <a:t>olan</a:t>
            </a:r>
            <a:r>
              <a:rPr lang="tr-TR" dirty="0"/>
              <a:t> </a:t>
            </a:r>
            <a:r>
              <a:rPr lang="en-US" b="1" dirty="0"/>
              <a:t>platform </a:t>
            </a:r>
            <a:r>
              <a:rPr lang="en-US" b="1" dirty="0" err="1"/>
              <a:t>bağımsızlığı</a:t>
            </a:r>
            <a:r>
              <a:rPr lang="en-US" dirty="0" err="1"/>
              <a:t>na</a:t>
            </a:r>
            <a:r>
              <a:rPr lang="en-US" dirty="0"/>
              <a:t> </a:t>
            </a:r>
            <a:r>
              <a:rPr lang="en-US" dirty="0" err="1"/>
              <a:t>ulaşılmasına</a:t>
            </a:r>
            <a:r>
              <a:rPr lang="en-US" dirty="0"/>
              <a:t> </a:t>
            </a:r>
            <a:r>
              <a:rPr lang="en-US" dirty="0" err="1"/>
              <a:t>yardımcı</a:t>
            </a:r>
            <a:r>
              <a:rPr lang="en-US" dirty="0"/>
              <a:t> </a:t>
            </a:r>
            <a:r>
              <a:rPr lang="en-US" dirty="0" err="1"/>
              <a:t>olur</a:t>
            </a:r>
            <a:r>
              <a:rPr lang="en-US" dirty="0"/>
              <a:t>.</a:t>
            </a:r>
            <a:endParaRPr lang="tr-TR" dirty="0"/>
          </a:p>
          <a:p>
            <a:pPr lvl="0" algn="just"/>
            <a:r>
              <a:rPr lang="en-US" dirty="0"/>
              <a:t>Bir JVM </a:t>
            </a:r>
            <a:r>
              <a:rPr lang="en-US" dirty="0" err="1"/>
              <a:t>için</a:t>
            </a:r>
            <a:r>
              <a:rPr lang="en-US" dirty="0"/>
              <a:t> </a:t>
            </a:r>
            <a:r>
              <a:rPr lang="en-US" dirty="0" err="1"/>
              <a:t>talimatlar</a:t>
            </a:r>
            <a:r>
              <a:rPr lang="en-US" dirty="0"/>
              <a:t> </a:t>
            </a:r>
            <a:r>
              <a:rPr lang="en-US" dirty="0" err="1"/>
              <a:t>kümesi</a:t>
            </a:r>
            <a:r>
              <a:rPr lang="en-US" dirty="0"/>
              <a:t> </a:t>
            </a:r>
            <a:r>
              <a:rPr lang="en-US" dirty="0" err="1"/>
              <a:t>sistemden</a:t>
            </a:r>
            <a:r>
              <a:rPr lang="en-US" dirty="0"/>
              <a:t> </a:t>
            </a:r>
            <a:r>
              <a:rPr lang="en-US" dirty="0" err="1"/>
              <a:t>sisteme</a:t>
            </a:r>
            <a:r>
              <a:rPr lang="en-US" dirty="0"/>
              <a:t> </a:t>
            </a:r>
            <a:r>
              <a:rPr lang="en-US" dirty="0" err="1"/>
              <a:t>farklılık</a:t>
            </a:r>
            <a:r>
              <a:rPr lang="en-US" dirty="0"/>
              <a:t> </a:t>
            </a:r>
            <a:r>
              <a:rPr lang="en-US" dirty="0" err="1"/>
              <a:t>gösterebilir</a:t>
            </a:r>
            <a:r>
              <a:rPr lang="en-US" dirty="0"/>
              <a:t>, </a:t>
            </a:r>
            <a:r>
              <a:rPr lang="en-US" dirty="0" err="1"/>
              <a:t>ancak</a:t>
            </a:r>
            <a:r>
              <a:rPr lang="en-US" dirty="0"/>
              <a:t> </a:t>
            </a:r>
            <a:r>
              <a:rPr lang="en-US" dirty="0" err="1"/>
              <a:t>hepsi</a:t>
            </a:r>
            <a:r>
              <a:rPr lang="en-US" dirty="0"/>
              <a:t> </a:t>
            </a:r>
            <a:r>
              <a:rPr lang="tr-TR" dirty="0"/>
              <a:t>b</a:t>
            </a:r>
            <a:r>
              <a:rPr lang="en-US" dirty="0" err="1"/>
              <a:t>yte</a:t>
            </a:r>
            <a:r>
              <a:rPr lang="tr-TR" dirty="0"/>
              <a:t> kodu</a:t>
            </a:r>
            <a:r>
              <a:rPr lang="en-US" dirty="0"/>
              <a:t> </a:t>
            </a:r>
            <a:r>
              <a:rPr lang="en-US" dirty="0" err="1"/>
              <a:t>yorumlayabilir</a:t>
            </a:r>
            <a:r>
              <a:rPr lang="en-US" dirty="0"/>
              <a:t>. </a:t>
            </a:r>
            <a:endParaRPr lang="tr-TR" dirty="0"/>
          </a:p>
          <a:p>
            <a:pPr lvl="0" algn="just"/>
            <a:r>
              <a:rPr lang="en-US" dirty="0"/>
              <a:t>Bayt </a:t>
            </a:r>
            <a:r>
              <a:rPr lang="en-US" dirty="0" err="1"/>
              <a:t>kodları</a:t>
            </a:r>
            <a:r>
              <a:rPr lang="en-US" dirty="0"/>
              <a:t>, </a:t>
            </a:r>
            <a:r>
              <a:rPr lang="en-US" dirty="0" err="1"/>
              <a:t>bir</a:t>
            </a:r>
            <a:r>
              <a:rPr lang="en-US" dirty="0"/>
              <a:t> </a:t>
            </a:r>
            <a:r>
              <a:rPr lang="tr-TR" dirty="0"/>
              <a:t>derleyici</a:t>
            </a:r>
            <a:r>
              <a:rPr lang="en-US" dirty="0"/>
              <a:t> </a:t>
            </a:r>
            <a:r>
              <a:rPr lang="en-US" dirty="0" err="1"/>
              <a:t>kullanılabilirliğine</a:t>
            </a:r>
            <a:r>
              <a:rPr lang="en-US" dirty="0"/>
              <a:t> </a:t>
            </a:r>
            <a:r>
              <a:rPr lang="en-US" dirty="0" err="1"/>
              <a:t>dayanan</a:t>
            </a:r>
            <a:r>
              <a:rPr lang="en-US" dirty="0"/>
              <a:t> </a:t>
            </a:r>
            <a:r>
              <a:rPr lang="en-US" dirty="0" err="1"/>
              <a:t>çalıştırılamaz</a:t>
            </a:r>
            <a:r>
              <a:rPr lang="en-US" dirty="0"/>
              <a:t> </a:t>
            </a:r>
            <a:r>
              <a:rPr lang="en-US" dirty="0" err="1"/>
              <a:t>kodlardır</a:t>
            </a:r>
            <a:r>
              <a:rPr lang="en-US" dirty="0"/>
              <a:t>, JVM </a:t>
            </a:r>
            <a:r>
              <a:rPr lang="en-US" dirty="0" err="1"/>
              <a:t>devreye</a:t>
            </a:r>
            <a:r>
              <a:rPr lang="en-US" dirty="0"/>
              <a:t> </a:t>
            </a:r>
            <a:r>
              <a:rPr lang="en-US" dirty="0" err="1"/>
              <a:t>girer</a:t>
            </a:r>
            <a:r>
              <a:rPr lang="en-US" dirty="0"/>
              <a:t>. </a:t>
            </a:r>
            <a:endParaRPr lang="tr-TR" dirty="0"/>
          </a:p>
          <a:p>
            <a:pPr lvl="0" algn="just"/>
            <a:r>
              <a:rPr lang="en-US" dirty="0" err="1"/>
              <a:t>JVM’de</a:t>
            </a:r>
            <a:r>
              <a:rPr lang="en-US" dirty="0"/>
              <a:t> </a:t>
            </a:r>
            <a:r>
              <a:rPr lang="en-US" dirty="0" err="1"/>
              <a:t>çalışan</a:t>
            </a:r>
            <a:r>
              <a:rPr lang="en-US" dirty="0"/>
              <a:t> </a:t>
            </a:r>
            <a:r>
              <a:rPr lang="en-US" dirty="0" err="1"/>
              <a:t>makine</a:t>
            </a:r>
            <a:r>
              <a:rPr lang="en-US" dirty="0"/>
              <a:t> </a:t>
            </a:r>
            <a:r>
              <a:rPr lang="en-US" dirty="0" err="1"/>
              <a:t>düzeyinde</a:t>
            </a:r>
            <a:r>
              <a:rPr lang="en-US" dirty="0"/>
              <a:t> </a:t>
            </a:r>
            <a:r>
              <a:rPr lang="en-US" dirty="0" err="1"/>
              <a:t>bir</a:t>
            </a:r>
            <a:r>
              <a:rPr lang="en-US" dirty="0"/>
              <a:t> </a:t>
            </a:r>
            <a:r>
              <a:rPr lang="en-US" dirty="0" err="1"/>
              <a:t>dil</a:t>
            </a:r>
            <a:r>
              <a:rPr lang="en-US" dirty="0"/>
              <a:t> </a:t>
            </a:r>
            <a:r>
              <a:rPr lang="en-US" dirty="0" err="1"/>
              <a:t>kodudur</a:t>
            </a:r>
            <a:r>
              <a:rPr lang="en-US" dirty="0"/>
              <a:t>. </a:t>
            </a:r>
            <a:endParaRPr lang="tr-TR" dirty="0"/>
          </a:p>
          <a:p>
            <a:pPr lvl="0" algn="just"/>
            <a:r>
              <a:rPr lang="en-US" dirty="0" err="1"/>
              <a:t>Java’ya</a:t>
            </a:r>
            <a:r>
              <a:rPr lang="en-US" dirty="0"/>
              <a:t> “</a:t>
            </a:r>
            <a:r>
              <a:rPr lang="en-US" dirty="0" err="1"/>
              <a:t>bir</a:t>
            </a:r>
            <a:r>
              <a:rPr lang="en-US" dirty="0"/>
              <a:t> </a:t>
            </a:r>
            <a:r>
              <a:rPr lang="en-US" dirty="0" err="1"/>
              <a:t>kez</a:t>
            </a:r>
            <a:r>
              <a:rPr lang="en-US" dirty="0"/>
              <a:t> </a:t>
            </a:r>
            <a:r>
              <a:rPr lang="en-US" dirty="0" err="1"/>
              <a:t>yaz</a:t>
            </a:r>
            <a:r>
              <a:rPr lang="en-US" dirty="0"/>
              <a:t>, her </a:t>
            </a:r>
            <a:r>
              <a:rPr lang="en-US" dirty="0" err="1"/>
              <a:t>yerde</a:t>
            </a:r>
            <a:r>
              <a:rPr lang="en-US" dirty="0"/>
              <a:t> </a:t>
            </a:r>
            <a:r>
              <a:rPr lang="en-US" dirty="0" err="1"/>
              <a:t>oku</a:t>
            </a:r>
            <a:r>
              <a:rPr lang="en-US" dirty="0"/>
              <a:t>” </a:t>
            </a:r>
            <a:r>
              <a:rPr lang="en-US" dirty="0" err="1"/>
              <a:t>ifadesi</a:t>
            </a:r>
            <a:r>
              <a:rPr lang="en-US" dirty="0"/>
              <a:t> </a:t>
            </a:r>
            <a:r>
              <a:rPr lang="en-US" dirty="0" err="1"/>
              <a:t>ile</a:t>
            </a:r>
            <a:r>
              <a:rPr lang="en-US" dirty="0"/>
              <a:t> </a:t>
            </a:r>
            <a:r>
              <a:rPr lang="en-US" dirty="0" err="1"/>
              <a:t>yan</a:t>
            </a:r>
            <a:r>
              <a:rPr lang="en-US" dirty="0"/>
              <a:t> </a:t>
            </a:r>
            <a:r>
              <a:rPr lang="en-US" dirty="0" err="1"/>
              <a:t>yana</a:t>
            </a:r>
            <a:r>
              <a:rPr lang="en-US" dirty="0"/>
              <a:t> </a:t>
            </a:r>
            <a:r>
              <a:rPr lang="en-US" dirty="0" err="1"/>
              <a:t>taşınabilirlik</a:t>
            </a:r>
            <a:r>
              <a:rPr lang="en-US" dirty="0"/>
              <a:t> </a:t>
            </a:r>
            <a:r>
              <a:rPr lang="en-US" dirty="0" err="1"/>
              <a:t>ekler</a:t>
            </a:r>
            <a:r>
              <a:rPr lang="en-US" dirty="0"/>
              <a:t>. </a:t>
            </a:r>
          </a:p>
        </p:txBody>
      </p:sp>
      <p:sp>
        <p:nvSpPr>
          <p:cNvPr id="4" name="Footer Placeholder 3">
            <a:extLst>
              <a:ext uri="{FF2B5EF4-FFF2-40B4-BE49-F238E27FC236}">
                <a16:creationId xmlns:a16="http://schemas.microsoft.com/office/drawing/2014/main" id="{12A491E8-9A0C-4018-9B77-F7E2E3F22703}"/>
              </a:ext>
            </a:extLst>
          </p:cNvPr>
          <p:cNvSpPr>
            <a:spLocks noGrp="1"/>
          </p:cNvSpPr>
          <p:nvPr>
            <p:ph type="ftr" sz="quarter" idx="11"/>
          </p:nvPr>
        </p:nvSpPr>
        <p:spPr/>
        <p:txBody>
          <a:bodyPr/>
          <a:lstStyle/>
          <a:p>
            <a:r>
              <a:rPr lang="en-US"/>
              <a:t>Bytecode Üzerinden Bir Java Programının Analizi - S GENÇ</a:t>
            </a:r>
          </a:p>
        </p:txBody>
      </p:sp>
      <p:sp>
        <p:nvSpPr>
          <p:cNvPr id="5" name="Slide Number Placeholder 4">
            <a:extLst>
              <a:ext uri="{FF2B5EF4-FFF2-40B4-BE49-F238E27FC236}">
                <a16:creationId xmlns:a16="http://schemas.microsoft.com/office/drawing/2014/main" id="{D7990F67-47EB-4D69-8D18-522C61AEE78B}"/>
              </a:ext>
            </a:extLst>
          </p:cNvPr>
          <p:cNvSpPr>
            <a:spLocks noGrp="1"/>
          </p:cNvSpPr>
          <p:nvPr>
            <p:ph type="sldNum" sz="quarter" idx="12"/>
          </p:nvPr>
        </p:nvSpPr>
        <p:spPr/>
        <p:txBody>
          <a:bodyPr/>
          <a:lstStyle/>
          <a:p>
            <a:fld id="{B5FABE4D-60AF-4014-813B-6063C03839D2}" type="slidenum">
              <a:rPr lang="en-US" smtClean="0"/>
              <a:t>9</a:t>
            </a:fld>
            <a:endParaRPr lang="en-US"/>
          </a:p>
        </p:txBody>
      </p:sp>
    </p:spTree>
    <p:extLst>
      <p:ext uri="{BB962C8B-B14F-4D97-AF65-F5344CB8AC3E}">
        <p14:creationId xmlns:p14="http://schemas.microsoft.com/office/powerpoint/2010/main" val="3929542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1472</TotalTime>
  <Words>3182</Words>
  <Application>Microsoft Office PowerPoint</Application>
  <PresentationFormat>Widescreen</PresentationFormat>
  <Paragraphs>522</Paragraphs>
  <Slides>33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Bytecode Üzerinden  Bir Java Programının Analizi</vt:lpstr>
      <vt:lpstr>Ajanda</vt:lpstr>
      <vt:lpstr>Giriş</vt:lpstr>
      <vt:lpstr>Giriş</vt:lpstr>
      <vt:lpstr>Bytecode</vt:lpstr>
      <vt:lpstr>Bytecode</vt:lpstr>
      <vt:lpstr>Bytecode</vt:lpstr>
      <vt:lpstr>Bytecode</vt:lpstr>
      <vt:lpstr>Bytecode</vt:lpstr>
      <vt:lpstr>Bytecode Türleri ve Tanımları</vt:lpstr>
      <vt:lpstr>Bytecode Türleri ve Tanımları</vt:lpstr>
      <vt:lpstr>Bytecode Türleri ve Tanımları</vt:lpstr>
      <vt:lpstr>Bytecode Türleri ve Tanımları</vt:lpstr>
      <vt:lpstr>Bytecode Türleri ve Tanımları</vt:lpstr>
      <vt:lpstr>Opcode ve Yığın Çerçeve Mantığı</vt:lpstr>
      <vt:lpstr>Opcode ve Yığın Çerçeve Mantığı</vt:lpstr>
      <vt:lpstr>Opcode ve Yığın Çerçeve Mantığı</vt:lpstr>
      <vt:lpstr>Opcode ve Yığın Çerçeve Mantığı</vt:lpstr>
      <vt:lpstr>Opcode ve Yığın Çerçeve Mantığı</vt:lpstr>
      <vt:lpstr>Opcode ve Yığın Çerçeve Mantığı</vt:lpstr>
      <vt:lpstr>Opcode ve Yığın Çerçeve Mantığı</vt:lpstr>
      <vt:lpstr>Opcode ve Yığın Çerçeve Mantığı</vt:lpstr>
      <vt:lpstr>Opcode ve Yığın Çerçeve Mantığı</vt:lpstr>
      <vt:lpstr>Javassist</vt:lpstr>
      <vt:lpstr>Javassist</vt:lpstr>
      <vt:lpstr>Geliştirilen ConvertToByteCode Yazılımı</vt:lpstr>
      <vt:lpstr>Geliştirilen ConvertToByteCode Yazılımı</vt:lpstr>
      <vt:lpstr>Geliştirilen ConvertToByteCode Yazılımı</vt:lpstr>
      <vt:lpstr>Geliştirilen ConvertToByteCode Yazılımı</vt:lpstr>
      <vt:lpstr>Sonuç</vt:lpstr>
      <vt:lpstr>Geliştirilen ConvertToByteCode Yazılımına ait kodların GitHub Linki :</vt:lpstr>
      <vt:lpstr>Kaynaklar</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Hibrit Test Otomasyon Framework’ü İçin Java Tabanlı Kullanıcı Arayüzü</dc:title>
  <dc:creator>Nano</dc:creator>
  <cp:lastModifiedBy>Nano</cp:lastModifiedBy>
  <cp:revision>409</cp:revision>
  <dcterms:created xsi:type="dcterms:W3CDTF">2019-01-06T12:31:20Z</dcterms:created>
  <dcterms:modified xsi:type="dcterms:W3CDTF">2020-07-11T15:56:40Z</dcterms:modified>
</cp:coreProperties>
</file>